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77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3E9"/>
    <a:srgbClr val="FF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290" y="1285860"/>
            <a:ext cx="691276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Муниципальное бюджетное общеобразовательное учреждение </a:t>
            </a:r>
            <a:endParaRPr lang="ru-RU" sz="4800" i="1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algn="ctr"/>
            <a:r>
              <a:rPr lang="ru-RU" sz="6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</a:t>
            </a:r>
            <a:r>
              <a:rPr lang="ru-RU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Гимназия №4»</a:t>
            </a:r>
          </a:p>
        </p:txBody>
      </p:sp>
      <p:pic>
        <p:nvPicPr>
          <p:cNvPr id="4" name="Рисунок 3" descr="18157691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60" y="285728"/>
            <a:ext cx="3467100" cy="247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84408955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ru-RU" sz="6600" i="1" dirty="0" smtClean="0"/>
              <a:t>Наши достижения</a:t>
            </a:r>
            <a:endParaRPr lang="ru-RU" sz="6600" i="1" dirty="0"/>
          </a:p>
        </p:txBody>
      </p:sp>
      <p:pic>
        <p:nvPicPr>
          <p:cNvPr id="7" name="Рисунок 6" descr="M:\профком фото\1 0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285752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M:\профком фото\1 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571612"/>
            <a:ext cx="271939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1714480" y="642918"/>
            <a:ext cx="6000792" cy="1285884"/>
          </a:xfrm>
          <a:prstGeom prst="downArrowCallou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>
              <a:rot lat="0" lon="0" rev="3000000"/>
            </a:lightRig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i="1" dirty="0" smtClean="0">
                <a:solidFill>
                  <a:schemeClr val="accent1">
                    <a:lumMod val="75000"/>
                  </a:schemeClr>
                </a:solidFill>
              </a:rPr>
              <a:t>Наши активисты</a:t>
            </a:r>
            <a:endParaRPr lang="ru-RU" sz="4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F:\фотки 1 сентября\DSC01779.JPG"/>
          <p:cNvPicPr>
            <a:picLocks noChangeAspect="1" noChangeArrowheads="1"/>
          </p:cNvPicPr>
          <p:nvPr/>
        </p:nvPicPr>
        <p:blipFill>
          <a:blip r:embed="rId2" cstate="print"/>
          <a:srcRect l="14241" r="20885" b="28269"/>
          <a:stretch>
            <a:fillRect/>
          </a:stretch>
        </p:blipFill>
        <p:spPr bwMode="auto">
          <a:xfrm>
            <a:off x="214282" y="1785926"/>
            <a:ext cx="2643206" cy="21919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F:\фотки 1 сентября\DSC01772.JPG"/>
          <p:cNvPicPr>
            <a:picLocks noChangeAspect="1" noChangeArrowheads="1"/>
          </p:cNvPicPr>
          <p:nvPr/>
        </p:nvPicPr>
        <p:blipFill>
          <a:blip r:embed="rId3" cstate="print"/>
          <a:srcRect l="50000" b="28206"/>
          <a:stretch>
            <a:fillRect/>
          </a:stretch>
        </p:blipFill>
        <p:spPr bwMode="auto">
          <a:xfrm>
            <a:off x="6357950" y="1714488"/>
            <a:ext cx="2255439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M:\учителя\IMG_0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428868"/>
            <a:ext cx="2428892" cy="1821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M:\учителя\IMG_07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8262" y="4500570"/>
            <a:ext cx="2859233" cy="21443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M:\учителя\IMG_0732.JPG"/>
          <p:cNvPicPr>
            <a:picLocks noChangeAspect="1" noChangeArrowheads="1"/>
          </p:cNvPicPr>
          <p:nvPr/>
        </p:nvPicPr>
        <p:blipFill>
          <a:blip r:embed="rId6" cstate="print"/>
          <a:srcRect l="17964" r="23735" b="33991"/>
          <a:stretch>
            <a:fillRect/>
          </a:stretch>
        </p:blipFill>
        <p:spPr bwMode="auto">
          <a:xfrm>
            <a:off x="1214414" y="4468230"/>
            <a:ext cx="2786082" cy="21230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472" y="642918"/>
            <a:ext cx="8143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Информационная профсоюзная работа 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M:\презентаця\DSCN99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000240"/>
            <a:ext cx="421484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http://buncombe.schoolwires.com/cms/lib5/NC01000308/Centricity/Domain/1775/owl_reading_rocking_hg_cl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214422"/>
            <a:ext cx="2857500" cy="36766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войная волна 3"/>
          <p:cNvSpPr/>
          <p:nvPr/>
        </p:nvSpPr>
        <p:spPr>
          <a:xfrm>
            <a:off x="-1143040" y="285728"/>
            <a:ext cx="7358114" cy="1285884"/>
          </a:xfrm>
          <a:prstGeom prst="doubleWave">
            <a:avLst>
              <a:gd name="adj1" fmla="val 6250"/>
              <a:gd name="adj2" fmla="val 9296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rot="21438738">
            <a:off x="6552" y="763274"/>
            <a:ext cx="5142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Профсоюзная работа МБОУ «Гимназия №4»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M:\профком фото\1 0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2143140" cy="307183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Рисунок 8" descr="M:\профком фото\1 0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429000"/>
            <a:ext cx="2292501" cy="3225736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Рисунок 9" descr="M:\профком фото\1 00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214422"/>
            <a:ext cx="2143140" cy="2928958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Рисунок 10" descr="M:\профком фото\1 011.jpg"/>
          <p:cNvPicPr/>
          <p:nvPr/>
        </p:nvPicPr>
        <p:blipFill>
          <a:blip r:embed="rId5" cstate="print"/>
          <a:srcRect l="18000" t="6384" r="16000" b="25531"/>
          <a:stretch>
            <a:fillRect/>
          </a:stretch>
        </p:blipFill>
        <p:spPr bwMode="auto">
          <a:xfrm>
            <a:off x="5572132" y="3714752"/>
            <a:ext cx="200026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M:\профком фото\1 012.jpg"/>
          <p:cNvPicPr/>
          <p:nvPr/>
        </p:nvPicPr>
        <p:blipFill>
          <a:blip r:embed="rId6" cstate="print"/>
          <a:srcRect l="19735" t="5882" r="13661" b="27451"/>
          <a:stretch>
            <a:fillRect/>
          </a:stretch>
        </p:blipFill>
        <p:spPr bwMode="auto">
          <a:xfrm>
            <a:off x="6215074" y="500042"/>
            <a:ext cx="214314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000132"/>
          </a:xfrm>
        </p:spPr>
        <p:txBody>
          <a:bodyPr/>
          <a:lstStyle/>
          <a:p>
            <a:r>
              <a:rPr lang="ru-RU" dirty="0" smtClean="0"/>
              <a:t>Профсоюзная документация 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M:\профком фото\1 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428868"/>
            <a:ext cx="3394419" cy="2643206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 descr="M:\профком фото\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571612"/>
            <a:ext cx="1928826" cy="251156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M:\профком фото\1 0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285992"/>
            <a:ext cx="1933579" cy="314327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M:\профком фото\1 001.jpg"/>
          <p:cNvPicPr/>
          <p:nvPr/>
        </p:nvPicPr>
        <p:blipFill>
          <a:blip r:embed="rId5" cstate="print"/>
          <a:srcRect l="20000" t="11111" r="13333" b="52777"/>
          <a:stretch>
            <a:fillRect/>
          </a:stretch>
        </p:blipFill>
        <p:spPr bwMode="auto">
          <a:xfrm>
            <a:off x="2714612" y="4286256"/>
            <a:ext cx="2000264" cy="128588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2214546" y="571480"/>
            <a:ext cx="4357718" cy="928694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28860" y="714356"/>
            <a:ext cx="392286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</a:rPr>
              <a:t>Наши успехи в туризме</a:t>
            </a:r>
          </a:p>
          <a:p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F:\учительский туризм 2012 сентябрь\SAM_26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29" y="1214422"/>
            <a:ext cx="2933673" cy="202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учительский туризм 2012 сентябрь\SAM_26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428736"/>
            <a:ext cx="287338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учительский туризм 2012 сентябрь\SAM_26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71942"/>
            <a:ext cx="250984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M:\профком фото\1 00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3357538"/>
            <a:ext cx="250033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учительский туризм 2012 сентябрь\SAM_26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4143380"/>
            <a:ext cx="2928958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учительский туризм 2012 сентябрь\SAM_133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2214554"/>
            <a:ext cx="268288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олна 3"/>
          <p:cNvSpPr/>
          <p:nvPr/>
        </p:nvSpPr>
        <p:spPr>
          <a:xfrm rot="20536206">
            <a:off x="75767" y="539060"/>
            <a:ext cx="3984554" cy="1166907"/>
          </a:xfrm>
          <a:prstGeom prst="wave">
            <a:avLst>
              <a:gd name="adj1" fmla="val 12500"/>
              <a:gd name="adj2" fmla="val -2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 rot="20757040">
            <a:off x="157602" y="763518"/>
            <a:ext cx="369500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здоровом теле- здоровый дух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Веселые старты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23556" name="Picture 4" descr="Спортивная анимация - футбол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256"/>
            <a:ext cx="1428760" cy="2286016"/>
          </a:xfrm>
          <a:prstGeom prst="rect">
            <a:avLst/>
          </a:prstGeom>
          <a:noFill/>
        </p:spPr>
      </p:pic>
      <p:pic>
        <p:nvPicPr>
          <p:cNvPr id="9" name="Рисунок 8" descr="M:\презентаця\Веселые старты\SAM_19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929066"/>
            <a:ext cx="2705100" cy="24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M:\презентаця\Веселые старты\SAM_19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57166"/>
            <a:ext cx="196215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M:\презентаця\Веселые старты\SAM_19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000240"/>
            <a:ext cx="2413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M:\презентаця\Веселые старты\SAM_19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857232"/>
            <a:ext cx="2413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M:\презентаця\профото\DSC0271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2571744"/>
            <a:ext cx="292892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M:\презентаця\профото\DSC0271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694" y="4429132"/>
            <a:ext cx="3000396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M:\презентаця\профото\DSC0195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2285992"/>
            <a:ext cx="257176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M:\презентаця\профото\DSC01817.JPG"/>
          <p:cNvPicPr/>
          <p:nvPr/>
        </p:nvPicPr>
        <p:blipFill rotWithShape="1">
          <a:blip r:embed="rId2" cstate="print"/>
          <a:srcRect t="16482" b="12385"/>
          <a:stretch/>
        </p:blipFill>
        <p:spPr bwMode="auto">
          <a:xfrm>
            <a:off x="683568" y="3284984"/>
            <a:ext cx="37455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M:\презентаця\профото\DSC01812.JPG"/>
          <p:cNvPicPr/>
          <p:nvPr/>
        </p:nvPicPr>
        <p:blipFill rotWithShape="1">
          <a:blip r:embed="rId3" cstate="print"/>
          <a:srcRect t="15414"/>
          <a:stretch/>
        </p:blipFill>
        <p:spPr bwMode="auto">
          <a:xfrm>
            <a:off x="4929190" y="1772816"/>
            <a:ext cx="3429024" cy="251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43042" y="642918"/>
            <a:ext cx="6400800" cy="1473200"/>
          </a:xfrm>
        </p:spPr>
        <p:txBody>
          <a:bodyPr>
            <a:normAutofit/>
          </a:bodyPr>
          <a:lstStyle/>
          <a:p>
            <a:r>
              <a:rPr lang="ru-RU" sz="4400" i="1" dirty="0" smtClean="0">
                <a:latin typeface="Arial Narrow" pitchFamily="34" charset="0"/>
              </a:rPr>
              <a:t>Встреча с ветеранами</a:t>
            </a:r>
            <a:endParaRPr lang="ru-RU" sz="4400" i="1" dirty="0">
              <a:latin typeface="Arial Narrow" pitchFamily="34" charset="0"/>
            </a:endParaRPr>
          </a:p>
        </p:txBody>
      </p:sp>
      <p:pic>
        <p:nvPicPr>
          <p:cNvPr id="27652" name="Picture 4" descr="Анимации, анимашки Птицы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714356"/>
            <a:ext cx="1876425" cy="1828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:\презентаця\профото\DSC0149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071678"/>
            <a:ext cx="414340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14612" y="714356"/>
            <a:ext cx="6000792" cy="1323439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</a:rPr>
              <a:t>Поздравление юбиляров</a:t>
            </a:r>
            <a:endParaRPr lang="ru-RU" sz="4000" b="1" i="1" dirty="0">
              <a:solidFill>
                <a:schemeClr val="bg1"/>
              </a:solidFill>
            </a:endParaRPr>
          </a:p>
        </p:txBody>
      </p:sp>
      <p:pic>
        <p:nvPicPr>
          <p:cNvPr id="28676" name="Picture 4" descr="Анимации, анимашки Птиц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42"/>
            <a:ext cx="2847975" cy="1733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428728" y="642918"/>
            <a:ext cx="5929354" cy="142876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9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85918" y="1142984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Мы за достойный труд!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 descr="M:\презентаця\профото\DSC02597.JPG"/>
          <p:cNvPicPr/>
          <p:nvPr/>
        </p:nvPicPr>
        <p:blipFill rotWithShape="1">
          <a:blip r:embed="rId2" cstate="print"/>
          <a:srcRect b="23855"/>
          <a:stretch/>
        </p:blipFill>
        <p:spPr bwMode="auto">
          <a:xfrm>
            <a:off x="467544" y="2500306"/>
            <a:ext cx="3890142" cy="276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M:\презентаця\профото\DSC026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500306"/>
            <a:ext cx="3500462" cy="276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Documents and Settings\Админ\Мои документы\Загрузки\35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020000">
            <a:off x="391356" y="783017"/>
            <a:ext cx="3110775" cy="349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Админ\Мои документы\Загрузки\35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">
            <a:off x="5801234" y="800278"/>
            <a:ext cx="3118098" cy="378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Админ\Мои документы\Загрузки\51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752" y="3861048"/>
            <a:ext cx="4040047" cy="284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Горизонтальный свиток 9"/>
          <p:cNvSpPr/>
          <p:nvPr/>
        </p:nvSpPr>
        <p:spPr>
          <a:xfrm>
            <a:off x="2339752" y="515290"/>
            <a:ext cx="4497684" cy="1627825"/>
          </a:xfrm>
          <a:prstGeom prst="horizontalScroll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Наша гимназия</a:t>
            </a:r>
            <a:endParaRPr lang="ru-RU" sz="44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008077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:\презентаця\профото\DSC0267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285752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M:\презентаця\8 марта\IMG_15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357298"/>
            <a:ext cx="281146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учительский туризм 2012 сентябрь\PICT001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05" y="3868685"/>
            <a:ext cx="2928958" cy="2698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школа\DSC0187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929066"/>
            <a:ext cx="3214710" cy="242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85984" y="500042"/>
            <a:ext cx="6498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</a:rPr>
              <a:t>Жизнь после уроков</a:t>
            </a:r>
            <a:endParaRPr lang="ru-RU" sz="4800" b="1" i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Гульсияр\Desktop\Фото 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857364"/>
            <a:ext cx="2274258" cy="1714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КВН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M:\презентаця\фото 01.03\DSCN79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714752"/>
            <a:ext cx="3176594" cy="268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M:\презентаця\фото 01.03\DSCN799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142984"/>
            <a:ext cx="35719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Анимации, анимашки Птицы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596" y="1928802"/>
            <a:ext cx="2403926" cy="15287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Участники программы «</a:t>
            </a:r>
            <a:r>
              <a:rPr lang="ru-RU" dirty="0" err="1" smtClean="0"/>
              <a:t>Алгарыш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7" name="Рисунок 6" descr="SDC13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857232"/>
            <a:ext cx="1978704" cy="2571768"/>
          </a:xfrm>
          <a:prstGeom prst="rect">
            <a:avLst/>
          </a:prstGeom>
        </p:spPr>
      </p:pic>
      <p:pic>
        <p:nvPicPr>
          <p:cNvPr id="8" name="Рисунок 7" descr="SDC137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5" y="1500174"/>
            <a:ext cx="2246813" cy="23608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98103" y="1605712"/>
            <a:ext cx="447906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dirty="0" smtClean="0"/>
              <a:t> </a:t>
            </a:r>
            <a:r>
              <a:rPr lang="ru-RU" sz="2400" b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Шарафутдинова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sz="2400" b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Ильгизовна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учитель иностранного языка первой квалификационной категории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71670" y="4005064"/>
            <a:ext cx="5500726" cy="271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endParaRPr lang="ru-RU" sz="2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Сучкова Гуля </a:t>
            </a:r>
            <a:r>
              <a:rPr lang="ru-RU" sz="2400" b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Илизаровна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иностранного языка                               первой квалификационной           категории </a:t>
            </a:r>
            <a:endParaRPr lang="ru-RU" sz="3200" kern="0" dirty="0">
              <a:solidFill>
                <a:srgbClr val="002060"/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9" name="Picture 3" descr="F:\гузель\DSCN0591.JPG"/>
          <p:cNvPicPr>
            <a:picLocks noChangeAspect="1" noChangeArrowheads="1"/>
          </p:cNvPicPr>
          <p:nvPr/>
        </p:nvPicPr>
        <p:blipFill>
          <a:blip r:embed="rId4" cstate="print"/>
          <a:srcRect l="37500" t="2857" r="5714"/>
          <a:stretch>
            <a:fillRect/>
          </a:stretch>
        </p:blipFill>
        <p:spPr bwMode="auto">
          <a:xfrm>
            <a:off x="357158" y="4071942"/>
            <a:ext cx="1893106" cy="2428892"/>
          </a:xfrm>
          <a:prstGeom prst="rect">
            <a:avLst/>
          </a:prstGeom>
          <a:noFill/>
        </p:spPr>
      </p:pic>
      <p:pic>
        <p:nvPicPr>
          <p:cNvPr id="10" name="Picture 2" descr="F:\гузель\DSCN1572.JPG"/>
          <p:cNvPicPr>
            <a:picLocks noChangeAspect="1" noChangeArrowheads="1"/>
          </p:cNvPicPr>
          <p:nvPr/>
        </p:nvPicPr>
        <p:blipFill>
          <a:blip r:embed="rId5" cstate="print"/>
          <a:srcRect l="15625" t="10811"/>
          <a:stretch>
            <a:fillRect/>
          </a:stretch>
        </p:blipFill>
        <p:spPr bwMode="auto">
          <a:xfrm>
            <a:off x="6500826" y="4214818"/>
            <a:ext cx="1928826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2117545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Благодарим 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625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Наш дружный коллектив</a:t>
            </a:r>
          </a:p>
        </p:txBody>
      </p:sp>
      <p:pic>
        <p:nvPicPr>
          <p:cNvPr id="1027" name="Picture 3" descr="M:\презентаця\профото\DSCN9818.JPG"/>
          <p:cNvPicPr>
            <a:picLocks noChangeAspect="1" noChangeArrowheads="1"/>
          </p:cNvPicPr>
          <p:nvPr/>
        </p:nvPicPr>
        <p:blipFill>
          <a:blip r:embed="rId2"/>
          <a:srcRect t="4018" b="23660"/>
          <a:stretch>
            <a:fillRect/>
          </a:stretch>
        </p:blipFill>
        <p:spPr bwMode="auto">
          <a:xfrm>
            <a:off x="1857356" y="2000240"/>
            <a:ext cx="5638839" cy="364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7322569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285992"/>
            <a:ext cx="43577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chemeClr val="accent1"/>
                </a:solidFill>
              </a:rPr>
              <a:t>Всего педагогов-21</a:t>
            </a:r>
          </a:p>
          <a:p>
            <a:r>
              <a:rPr lang="ru-RU" sz="2800" i="1" dirty="0" smtClean="0">
                <a:solidFill>
                  <a:schemeClr val="accent1"/>
                </a:solidFill>
              </a:rPr>
              <a:t>Высшая категория-3 </a:t>
            </a:r>
          </a:p>
          <a:p>
            <a:r>
              <a:rPr lang="en-US" sz="2800" i="1" dirty="0" smtClean="0">
                <a:solidFill>
                  <a:schemeClr val="accent1"/>
                </a:solidFill>
              </a:rPr>
              <a:t>I </a:t>
            </a:r>
            <a:r>
              <a:rPr lang="ru-RU" sz="2800" i="1" dirty="0" smtClean="0">
                <a:solidFill>
                  <a:schemeClr val="accent1"/>
                </a:solidFill>
              </a:rPr>
              <a:t>категория-17</a:t>
            </a:r>
          </a:p>
          <a:p>
            <a:r>
              <a:rPr lang="ru-RU" sz="2800" i="1" dirty="0" smtClean="0">
                <a:solidFill>
                  <a:schemeClr val="accent1"/>
                </a:solidFill>
              </a:rPr>
              <a:t>Почетные звания:</a:t>
            </a:r>
          </a:p>
          <a:p>
            <a:r>
              <a:rPr lang="ru-RU" sz="2800" i="1" dirty="0" smtClean="0">
                <a:solidFill>
                  <a:schemeClr val="accent1"/>
                </a:solidFill>
              </a:rPr>
              <a:t> «Отличник народного просвещения»- 1 чел.</a:t>
            </a:r>
          </a:p>
          <a:p>
            <a:r>
              <a:rPr lang="ru-RU" sz="2800" i="1" dirty="0" smtClean="0">
                <a:solidFill>
                  <a:schemeClr val="accent1"/>
                </a:solidFill>
              </a:rPr>
              <a:t> «За заслуги в образовании»- 1 чел.</a:t>
            </a:r>
            <a:endParaRPr lang="ru-RU" sz="2800" i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7422" y="642918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chemeClr val="bg1"/>
                </a:solidFill>
              </a:rPr>
              <a:t>Педагоги:</a:t>
            </a:r>
            <a:endParaRPr lang="ru-RU" sz="4800" i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http://img01.chitalnya.ru/upload/231/4727831566706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714356"/>
            <a:ext cx="4152900" cy="5072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80787407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285852" y="357166"/>
            <a:ext cx="6215106" cy="1428760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292100" dist="304800" dir="11880000" sx="103000" sy="103000" algn="ctr" rotWithShape="0">
              <a:schemeClr val="accent1">
                <a:lumMod val="60000"/>
                <a:lumOff val="40000"/>
                <a:alpha val="62000"/>
              </a:schemeClr>
            </a:outerShdw>
          </a:effectLst>
          <a:scene3d>
            <a:camera prst="perspectiveRelaxedModerately"/>
            <a:lightRig rig="contrasting" dir="t"/>
          </a:scene3d>
          <a:sp3d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</a:rPr>
              <a:t>Социальные партнеры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Рисунок 8" descr="DSCN9906"/>
          <p:cNvPicPr>
            <a:picLocks noChangeAspect="1" noChangeArrowheads="1"/>
          </p:cNvPicPr>
          <p:nvPr/>
        </p:nvPicPr>
        <p:blipFill rotWithShape="1">
          <a:blip r:embed="rId2"/>
          <a:srcRect l="4610" t="4348" r="3382"/>
          <a:stretch/>
        </p:blipFill>
        <p:spPr bwMode="auto">
          <a:xfrm>
            <a:off x="285720" y="2164757"/>
            <a:ext cx="3137132" cy="30129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7150">
            <a:noFill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Директор МБОУ «Гимназия №4» Ахметов МахасимМугтасимович</a:t>
            </a:r>
            <a:endParaRPr kumimoji="0" lang="ru-RU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" name="Рисунок 9" descr="C:\Documents and Settings\Админ\Мои документы\Загрузки\i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857496"/>
            <a:ext cx="145732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85720" y="5572140"/>
            <a:ext cx="2857520" cy="914400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Директор гимназии Ахметов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Махасим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Мугтасимович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86380" y="2000240"/>
            <a:ext cx="3000396" cy="1143008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Председатель профкома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Гапсалямова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Гульсияр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Фатиховна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F:\беренче сыйныф\DSC01872.JPG"/>
          <p:cNvPicPr>
            <a:picLocks noChangeAspect="1" noChangeArrowheads="1"/>
          </p:cNvPicPr>
          <p:nvPr/>
        </p:nvPicPr>
        <p:blipFill rotWithShape="1">
          <a:blip r:embed="rId4"/>
          <a:srcRect l="59870" t="16240" r="20254" b="57720"/>
          <a:stretch/>
        </p:blipFill>
        <p:spPr bwMode="auto">
          <a:xfrm>
            <a:off x="5508104" y="3500438"/>
            <a:ext cx="3096343" cy="2808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67961110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Горизонтальный свиток 11"/>
          <p:cNvSpPr/>
          <p:nvPr/>
        </p:nvSpPr>
        <p:spPr>
          <a:xfrm>
            <a:off x="2071670" y="214290"/>
            <a:ext cx="4500594" cy="1143008"/>
          </a:xfrm>
          <a:prstGeom prst="horizontalScroll">
            <a:avLst/>
          </a:prstGeom>
          <a:gradFill flip="none" rotWithShape="1">
            <a:gsLst>
              <a:gs pos="1100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Социальное партнерство в гимназии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" name="12-конечная звезда 13"/>
          <p:cNvSpPr/>
          <p:nvPr/>
        </p:nvSpPr>
        <p:spPr>
          <a:xfrm>
            <a:off x="2857488" y="2143116"/>
            <a:ext cx="3500462" cy="3000396"/>
          </a:xfrm>
          <a:prstGeom prst="star12">
            <a:avLst/>
          </a:prstGeom>
          <a:gradFill flip="none" rotWithShape="0">
            <a:gsLst>
              <a:gs pos="100000">
                <a:srgbClr val="FFFF00"/>
              </a:gs>
              <a:gs pos="84000">
                <a:srgbClr val="FFFF00"/>
              </a:gs>
              <a:gs pos="62000">
                <a:srgbClr val="FFFF00"/>
              </a:gs>
              <a:gs pos="70000">
                <a:srgbClr val="FF0300"/>
              </a:gs>
              <a:gs pos="100000">
                <a:srgbClr val="4D0808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786182" y="3071810"/>
            <a:ext cx="714380" cy="5000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Директор гимназии</a:t>
            </a:r>
            <a:endParaRPr lang="ru-RU" sz="800" dirty="0"/>
          </a:p>
        </p:txBody>
      </p:sp>
      <p:sp>
        <p:nvSpPr>
          <p:cNvPr id="17" name="Овал 16"/>
          <p:cNvSpPr/>
          <p:nvPr/>
        </p:nvSpPr>
        <p:spPr>
          <a:xfrm>
            <a:off x="4786314" y="3071810"/>
            <a:ext cx="785818" cy="5000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Пред. профкома</a:t>
            </a:r>
            <a:endParaRPr lang="ru-RU" sz="800" dirty="0"/>
          </a:p>
        </p:txBody>
      </p:sp>
      <p:sp>
        <p:nvSpPr>
          <p:cNvPr id="19" name="Арка 18"/>
          <p:cNvSpPr/>
          <p:nvPr/>
        </p:nvSpPr>
        <p:spPr>
          <a:xfrm rot="10800000">
            <a:off x="4286248" y="3929066"/>
            <a:ext cx="714380" cy="214314"/>
          </a:xfrm>
          <a:prstGeom prst="blockArc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 flipH="1" flipV="1">
            <a:off x="4572000" y="1928802"/>
            <a:ext cx="142876" cy="28575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блако 28"/>
          <p:cNvSpPr/>
          <p:nvPr/>
        </p:nvSpPr>
        <p:spPr>
          <a:xfrm>
            <a:off x="3857620" y="1214422"/>
            <a:ext cx="2000264" cy="78581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Совместная работа по кол. договору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Стрелка вниз 29"/>
          <p:cNvSpPr/>
          <p:nvPr/>
        </p:nvSpPr>
        <p:spPr>
          <a:xfrm>
            <a:off x="4572000" y="5000636"/>
            <a:ext cx="142876" cy="50006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блако 30"/>
          <p:cNvSpPr/>
          <p:nvPr/>
        </p:nvSpPr>
        <p:spPr>
          <a:xfrm>
            <a:off x="3500430" y="5500702"/>
            <a:ext cx="2500330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Взаимодействие по оздоровлению коллектива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Стрелка влево 32"/>
          <p:cNvSpPr/>
          <p:nvPr/>
        </p:nvSpPr>
        <p:spPr>
          <a:xfrm>
            <a:off x="2143108" y="3571876"/>
            <a:ext cx="764094" cy="14287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блако 33"/>
          <p:cNvSpPr/>
          <p:nvPr/>
        </p:nvSpPr>
        <p:spPr>
          <a:xfrm>
            <a:off x="0" y="3071810"/>
            <a:ext cx="2143108" cy="114300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Взаимодействие с родительским комитетом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Стрелка вверх 37"/>
          <p:cNvSpPr/>
          <p:nvPr/>
        </p:nvSpPr>
        <p:spPr>
          <a:xfrm rot="2573058">
            <a:off x="6310122" y="1927933"/>
            <a:ext cx="175683" cy="1162902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блако 38"/>
          <p:cNvSpPr/>
          <p:nvPr/>
        </p:nvSpPr>
        <p:spPr>
          <a:xfrm>
            <a:off x="6643702" y="1142984"/>
            <a:ext cx="2357454" cy="121444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Взаимодействие по социальным вопросам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Стрелка вверх 39"/>
          <p:cNvSpPr/>
          <p:nvPr/>
        </p:nvSpPr>
        <p:spPr>
          <a:xfrm rot="18732506">
            <a:off x="2734854" y="2265513"/>
            <a:ext cx="187054" cy="812191"/>
          </a:xfrm>
          <a:prstGeom prst="upArrow">
            <a:avLst>
              <a:gd name="adj1" fmla="val 50000"/>
              <a:gd name="adj2" fmla="val 5400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блако 40"/>
          <p:cNvSpPr/>
          <p:nvPr/>
        </p:nvSpPr>
        <p:spPr>
          <a:xfrm>
            <a:off x="500034" y="1428736"/>
            <a:ext cx="2143140" cy="135732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Соглашение по охране труда и его выполнение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2" name="Стрелка вправо 41"/>
          <p:cNvSpPr/>
          <p:nvPr/>
        </p:nvSpPr>
        <p:spPr>
          <a:xfrm rot="2649977">
            <a:off x="5823951" y="4676942"/>
            <a:ext cx="1214446" cy="15079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лако 42"/>
          <p:cNvSpPr/>
          <p:nvPr/>
        </p:nvSpPr>
        <p:spPr>
          <a:xfrm>
            <a:off x="6572264" y="4929198"/>
            <a:ext cx="2286016" cy="171451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Взаимодействие по плану работы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" name="Стрелка влево 43"/>
          <p:cNvSpPr/>
          <p:nvPr/>
        </p:nvSpPr>
        <p:spPr>
          <a:xfrm rot="19953826">
            <a:off x="1799017" y="4680431"/>
            <a:ext cx="1423922" cy="94367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блако 44"/>
          <p:cNvSpPr/>
          <p:nvPr/>
        </p:nvSpPr>
        <p:spPr>
          <a:xfrm>
            <a:off x="214282" y="5072074"/>
            <a:ext cx="2286016" cy="157163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Взаимодействие по защите интересов коллектива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642910" y="1357298"/>
            <a:ext cx="7929618" cy="642942"/>
          </a:xfrm>
          <a:prstGeom prst="round2Same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Благоприятный морально-климатический климат в коллективе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00034" y="285728"/>
            <a:ext cx="8215370" cy="1000132"/>
          </a:xfrm>
          <a:prstGeom prst="horizontalScroll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Социальный эффект</a:t>
            </a:r>
            <a:endParaRPr lang="ru-RU" sz="5400" b="1" dirty="0"/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1000100" y="2143116"/>
            <a:ext cx="7286676" cy="642942"/>
          </a:xfrm>
          <a:prstGeom prst="round2Same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Высокие показатели в работе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428596" y="2928934"/>
            <a:ext cx="8286808" cy="1214446"/>
          </a:xfrm>
          <a:prstGeom prst="round2Same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71472" y="3071810"/>
            <a:ext cx="7929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2012г. Республиканский этап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VIII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Всероссийской  акции «Спорт как альтернатива пагубным привычкам.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Диплом в номинации «Новизна и оригинальность идеи»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33978878"/>
              </p:ext>
            </p:extLst>
          </p:nvPr>
        </p:nvGraphicFramePr>
        <p:xfrm>
          <a:off x="428596" y="4572008"/>
          <a:ext cx="8215370" cy="1950720"/>
        </p:xfrm>
        <a:graphic>
          <a:graphicData uri="http://schemas.openxmlformats.org/drawingml/2006/table">
            <a:tbl>
              <a:tblPr/>
              <a:tblGrid>
                <a:gridCol w="821537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2008 г.- диплом победителя конкурса общеобразовательных учреждений, внедряющих инновационные образовательные программы, г. Москва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2008 г.- диплом победителя на республиканском конкурсе-акции «Я говорю по-татарски!»? г. Казань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2010 г. – диплом призера 1 степени финала республиканского конкурса «</a:t>
                      </a:r>
                      <a:r>
                        <a:rPr lang="en-US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We sing and speak </a:t>
                      </a:r>
                      <a:r>
                        <a:rPr lang="en-US" sz="16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english</a:t>
                      </a: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»? г. Казань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2011 г.- диплом за высокие результаты в  Международной олимпиаде «Эрудиты планеты-2011» для студентов и школьников России и зарубежных стран, г. Москва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4315086"/>
              </p:ext>
            </p:extLst>
          </p:nvPr>
        </p:nvGraphicFramePr>
        <p:xfrm>
          <a:off x="428596" y="4572008"/>
          <a:ext cx="8215370" cy="243840"/>
        </p:xfrm>
        <a:graphic>
          <a:graphicData uri="http://schemas.openxmlformats.org/drawingml/2006/table">
            <a:tbl>
              <a:tblPr/>
              <a:tblGrid>
                <a:gridCol w="821537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4" name="Рисунок 13" descr="IMG_0727.JPG"/>
          <p:cNvPicPr>
            <a:picLocks noChangeAspect="1"/>
          </p:cNvPicPr>
          <p:nvPr/>
        </p:nvPicPr>
        <p:blipFill>
          <a:blip r:embed="rId2" cstate="print"/>
          <a:srcRect l="22656" t="8333" r="35156" b="31250"/>
          <a:stretch>
            <a:fillRect/>
          </a:stretch>
        </p:blipFill>
        <p:spPr>
          <a:xfrm>
            <a:off x="520363" y="4091846"/>
            <a:ext cx="1838579" cy="2214578"/>
          </a:xfrm>
          <a:prstGeom prst="rect">
            <a:avLst/>
          </a:prstGeom>
        </p:spPr>
      </p:pic>
      <p:pic>
        <p:nvPicPr>
          <p:cNvPr id="15" name="Рисунок 14" descr="311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616787"/>
            <a:ext cx="1839148" cy="25003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4348" y="357166"/>
            <a:ext cx="8031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Учителя обладатели гранта</a:t>
            </a:r>
            <a:br>
              <a:rPr lang="ru-RU" sz="36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6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«Наш лучший учитель</a:t>
            </a:r>
            <a:r>
              <a:rPr lang="ru-RU" sz="3600" b="1" i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 2011 год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339750" y="1412777"/>
            <a:ext cx="432048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endParaRPr lang="ru-RU" sz="2000" b="1" kern="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Самигуллина</a:t>
            </a:r>
            <a:r>
              <a:rPr lang="ru-RU" sz="20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Гульнур</a:t>
            </a:r>
            <a:r>
              <a:rPr lang="ru-RU" sz="20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Сиреновна</a:t>
            </a:r>
            <a:r>
              <a:rPr lang="ru-RU" sz="20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–учитель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начальных классов высшей квалификационной категории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Султанова  Алиса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Фаилевна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учитель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русского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языка первой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квалификационной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категории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Шайдуллина</a:t>
            </a:r>
            <a:r>
              <a:rPr lang="ru-RU" sz="20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0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Лилия </a:t>
            </a:r>
            <a:r>
              <a:rPr lang="ru-RU" sz="20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Ахтямовна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математики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первой квалификационной категории</a:t>
            </a:r>
          </a:p>
        </p:txBody>
      </p:sp>
      <p:pic>
        <p:nvPicPr>
          <p:cNvPr id="2050" name="Picture 2" descr="K:\сентябрь фотки\DSC02583.JPG"/>
          <p:cNvPicPr>
            <a:picLocks noChangeAspect="1" noChangeArrowheads="1"/>
          </p:cNvPicPr>
          <p:nvPr/>
        </p:nvPicPr>
        <p:blipFill>
          <a:blip r:embed="rId4" cstate="print"/>
          <a:srcRect l="18063" t="25303" r="47638" b="33537"/>
          <a:stretch>
            <a:fillRect/>
          </a:stretch>
        </p:blipFill>
        <p:spPr bwMode="auto">
          <a:xfrm>
            <a:off x="285720" y="1643050"/>
            <a:ext cx="2000264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4282267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68472780"/>
              </p:ext>
            </p:extLst>
          </p:nvPr>
        </p:nvGraphicFramePr>
        <p:xfrm>
          <a:off x="428596" y="4572008"/>
          <a:ext cx="8215370" cy="243840"/>
        </p:xfrm>
        <a:graphic>
          <a:graphicData uri="http://schemas.openxmlformats.org/drawingml/2006/table">
            <a:tbl>
              <a:tblPr/>
              <a:tblGrid>
                <a:gridCol w="821537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G:\учителя\IMG_05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890" r="12406"/>
          <a:stretch/>
        </p:blipFill>
        <p:spPr bwMode="auto">
          <a:xfrm>
            <a:off x="716928" y="1451934"/>
            <a:ext cx="1838848" cy="2088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учителя\IMG_07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03" r="17666" b="9292"/>
          <a:stretch/>
        </p:blipFill>
        <p:spPr bwMode="auto">
          <a:xfrm>
            <a:off x="6497782" y="1488154"/>
            <a:ext cx="2178674" cy="2228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учителя\IMG_07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46" t="9916" r="18261"/>
          <a:stretch/>
        </p:blipFill>
        <p:spPr bwMode="auto">
          <a:xfrm>
            <a:off x="521831" y="3936056"/>
            <a:ext cx="2033944" cy="2276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6927" y="332656"/>
            <a:ext cx="7560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kern="0" dirty="0">
                <a:solidFill>
                  <a:srgbClr val="009DD9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Учителя обладатели гранта</a:t>
            </a:r>
            <a:br>
              <a:rPr lang="ru-RU" sz="3600" kern="0" dirty="0">
                <a:solidFill>
                  <a:srgbClr val="009DD9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kern="0" dirty="0">
                <a:solidFill>
                  <a:srgbClr val="009DD9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kern="0" dirty="0">
                <a:solidFill>
                  <a:srgbClr val="009DD9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«Наш лучший учитель» </a:t>
            </a:r>
            <a:r>
              <a:rPr lang="ru-RU" sz="3600" b="1" i="1" kern="0" dirty="0" smtClean="0">
                <a:solidFill>
                  <a:srgbClr val="009DD9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2012 </a:t>
            </a:r>
            <a:r>
              <a:rPr lang="ru-RU" sz="3600" b="1" i="1" kern="0" dirty="0">
                <a:solidFill>
                  <a:srgbClr val="009DD9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solidFill>
                <a:srgbClr val="009DD9">
                  <a:lumMod val="60000"/>
                  <a:lumOff val="40000"/>
                </a:srgbClr>
              </a:solidFill>
            </a:endParaRP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55775" y="1424599"/>
            <a:ext cx="4227825" cy="2511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Султанова  </a:t>
            </a:r>
            <a:r>
              <a:rPr lang="ru-RU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Алиса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Фаилевна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русского </a:t>
            </a: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языка первой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квалификационной</a:t>
            </a:r>
            <a:endParaRPr lang="ru-RU" sz="24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категории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5943" y="3356992"/>
            <a:ext cx="3316217" cy="376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Самикова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Голназ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Амирзянова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-учитель физики,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первой </a:t>
            </a:r>
            <a:endParaRPr lang="ru-RU" sz="24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квалификационной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категории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0112" y="3717032"/>
            <a:ext cx="3168352" cy="310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Шафикова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Лариса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Равиловна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–учитель татарского языка и литературы </a:t>
            </a: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первой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квалификационной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категории</a:t>
            </a:r>
          </a:p>
          <a:p>
            <a:pPr lvl="0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 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7098261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350</TotalTime>
  <Words>383</Words>
  <Application>Microsoft Office PowerPoint</Application>
  <PresentationFormat>Экран (4:3)</PresentationFormat>
  <Paragraphs>88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Волна</vt:lpstr>
      <vt:lpstr>Слайд 1</vt:lpstr>
      <vt:lpstr>Слайд 2</vt:lpstr>
      <vt:lpstr>Наш дружный коллектив</vt:lpstr>
      <vt:lpstr>Слайд 4</vt:lpstr>
      <vt:lpstr>Слайд 5</vt:lpstr>
      <vt:lpstr>Слайд 6</vt:lpstr>
      <vt:lpstr>Слайд 7</vt:lpstr>
      <vt:lpstr>Слайд 8</vt:lpstr>
      <vt:lpstr>Слайд 9</vt:lpstr>
      <vt:lpstr>Наши достижения</vt:lpstr>
      <vt:lpstr>Слайд 11</vt:lpstr>
      <vt:lpstr>Слайд 12</vt:lpstr>
      <vt:lpstr>Слайд 13</vt:lpstr>
      <vt:lpstr>Профсоюзная документация </vt:lpstr>
      <vt:lpstr>Слайд 15</vt:lpstr>
      <vt:lpstr>Слайд 16</vt:lpstr>
      <vt:lpstr>Слайд 17</vt:lpstr>
      <vt:lpstr>Слайд 18</vt:lpstr>
      <vt:lpstr>Слайд 19</vt:lpstr>
      <vt:lpstr>Слайд 20</vt:lpstr>
      <vt:lpstr>КВН</vt:lpstr>
      <vt:lpstr>Участники программы «Алгарыш»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Гульсияр</dc:creator>
  <cp:lastModifiedBy>Аделина Wolf</cp:lastModifiedBy>
  <cp:revision>43</cp:revision>
  <dcterms:created xsi:type="dcterms:W3CDTF">2012-11-27T05:57:18Z</dcterms:created>
  <dcterms:modified xsi:type="dcterms:W3CDTF">2012-12-01T14:14:14Z</dcterms:modified>
</cp:coreProperties>
</file>