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1"/>
  </p:notesMasterIdLst>
  <p:handoutMasterIdLst>
    <p:handoutMasterId r:id="rId12"/>
  </p:handoutMasterIdLst>
  <p:sldIdLst>
    <p:sldId id="824" r:id="rId2"/>
    <p:sldId id="842" r:id="rId3"/>
    <p:sldId id="843" r:id="rId4"/>
    <p:sldId id="848" r:id="rId5"/>
    <p:sldId id="847" r:id="rId6"/>
    <p:sldId id="850" r:id="rId7"/>
    <p:sldId id="845" r:id="rId8"/>
    <p:sldId id="849" r:id="rId9"/>
    <p:sldId id="851" r:id="rId10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999"/>
    <a:srgbClr val="FF3300"/>
    <a:srgbClr val="002060"/>
    <a:srgbClr val="745E5C"/>
    <a:srgbClr val="CC0000"/>
    <a:srgbClr val="A8246F"/>
    <a:srgbClr val="006600"/>
    <a:srgbClr val="CDFFE4"/>
    <a:srgbClr val="40AEF2"/>
    <a:srgbClr val="004D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06" autoAdjust="0"/>
    <p:restoredTop sz="87792" autoAdjust="0"/>
  </p:normalViewPr>
  <p:slideViewPr>
    <p:cSldViewPr>
      <p:cViewPr varScale="1">
        <p:scale>
          <a:sx n="154" d="100"/>
          <a:sy n="154" d="100"/>
        </p:scale>
        <p:origin x="138" y="1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A16C5C-3E06-4B9E-A45E-917302B5E913}" type="datetimeFigureOut">
              <a:rPr lang="ru-RU"/>
              <a:pPr>
                <a:defRPr/>
              </a:pPr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E551CB9-3CC0-40A0-8E9E-B7DB78ED7C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602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F2F1433-8635-4F83-B502-D0EFB7C3915D}" type="datetimeFigureOut">
              <a:rPr lang="ru-RU"/>
              <a:pPr>
                <a:defRPr/>
              </a:pPr>
              <a:t>17.11.2020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9" tIns="45990" rIns="91979" bIns="4599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979" tIns="45990" rIns="91979" bIns="4599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49B4F6-F61B-4EB4-9EBC-296E7C1A08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221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9B4F6-F61B-4EB4-9EBC-296E7C1A08EC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579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A78A629-4260-4817-AE5F-BFC6E5D7B001}" type="datetimeFigureOut">
              <a:rPr lang="ru-RU"/>
              <a:pPr>
                <a:defRPr/>
              </a:pPr>
              <a:t>17.11.2020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A3DDBC-A82B-41E5-90C1-44B562FBF8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1900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1F8321F-4BED-4FC2-8D3E-A6A93D34CF95}" type="datetimeFigureOut">
              <a:rPr lang="ru-RU"/>
              <a:pPr>
                <a:defRPr/>
              </a:pPr>
              <a:t>17.11.2020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F588784-5740-4A91-8611-27C9AFDC55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803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273843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B5AC13F-24DA-4043-87DA-448A75E38CF2}" type="datetimeFigureOut">
              <a:rPr lang="ru-RU"/>
              <a:pPr>
                <a:defRPr/>
              </a:pPr>
              <a:t>17.11.2020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1A09E29-5492-47C7-BA7A-03F94D33D3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18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0E40BB9-F058-46B7-B2A4-3230E9BB29C7}" type="datetimeFigureOut">
              <a:rPr lang="ru-RU"/>
              <a:pPr>
                <a:defRPr/>
              </a:pPr>
              <a:t>17.11.2020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5E7AB27-8527-4066-85C7-6631AA86B5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9894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4025C56-8C0D-40E0-B316-0FD09AF05A5E}" type="datetimeFigureOut">
              <a:rPr lang="ru-RU"/>
              <a:pPr>
                <a:defRPr/>
              </a:pPr>
              <a:t>17.11.2020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4601337-7B32-459B-828A-3AF547DA025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1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682B9F1-0EFB-493C-8AF7-6B9C71B2F847}" type="datetimeFigureOut">
              <a:rPr lang="ru-RU"/>
              <a:pPr>
                <a:defRPr/>
              </a:pPr>
              <a:t>17.11.2020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6034A90-D498-4852-A714-CBB0959109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3265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338C0A7-469C-4157-83C9-8F562C073DB7}" type="datetimeFigureOut">
              <a:rPr lang="ru-RU"/>
              <a:pPr>
                <a:defRPr/>
              </a:pPr>
              <a:t>17.11.2020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BF00FD3-E854-4B6B-A365-3A611B2A99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80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38E8429-C4B2-492C-BCAC-6ECFE23FA543}" type="datetimeFigureOut">
              <a:rPr lang="ru-RU"/>
              <a:pPr>
                <a:defRPr/>
              </a:pPr>
              <a:t>17.11.2020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29CCD6-5154-4AE1-A7D7-40894D1E27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9290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4C6E199-B6BF-4ABC-A1B3-1BCFBB2939EE}" type="datetimeFigureOut">
              <a:rPr lang="ru-RU"/>
              <a:pPr>
                <a:defRPr/>
              </a:pPr>
              <a:t>17.11.2020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345C314-314B-4144-83EE-5B07908BF4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732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209044C-42D2-4BAC-8812-C4C559622D76}" type="datetimeFigureOut">
              <a:rPr lang="ru-RU"/>
              <a:pPr>
                <a:defRPr/>
              </a:pPr>
              <a:t>17.11.2020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0171566-2114-4DD5-8F25-31CEA2D727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700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D755DB2-9E60-4777-9A99-725B4040EA75}" type="datetimeFigureOut">
              <a:rPr lang="ru-RU"/>
              <a:pPr>
                <a:defRPr/>
              </a:pPr>
              <a:t>17.11.2020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B5FBC56-1E5E-4660-990A-8D587E416C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87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endParaRPr lang="ru-RU" altLang="ru-RU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8425"/>
            <a:ext cx="788670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  <a:endParaRPr lang="ru-RU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l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B18B5A31-3BD9-4054-8B62-F16C1FEE7593}" type="datetimeFigureOut">
              <a:rPr lang="ru-RU"/>
              <a:pPr>
                <a:defRPr/>
              </a:pPr>
              <a:t>17.11.2020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ct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F190BA10-4258-4E65-B424-1D6E14451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2633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4572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9144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3716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8288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69863" indent="-169863" algn="l" defTabSz="684213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7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56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5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4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consultantplus://offline/ref=727639E498A60D5FF9A3B911FC10326BB8302798F1297D0E53E768DB48E96CC69D5FD2E1A80FD523799CC472D52311A7750254AAE67195B1aAc7J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0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578222" y="2139702"/>
            <a:ext cx="7920880" cy="1169515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/>
            <a:r>
              <a:rPr lang="ru-RU" sz="3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порядок приема в общеобразовательную организацию </a:t>
            </a:r>
            <a:endParaRPr lang="ru-RU" sz="3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4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11756"/>
            <a:ext cx="1076325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1222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4658" t="17212" r="34250" b="6601"/>
          <a:stretch/>
        </p:blipFill>
        <p:spPr>
          <a:xfrm>
            <a:off x="155575" y="-15038"/>
            <a:ext cx="3672408" cy="48351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23098" y="1093738"/>
            <a:ext cx="40405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Приказом Министерства просвещения Российской Федерации от 2 сентября 2020 года № 458 утвержден порядок приема детей на обучение по программам начального общего, основного общего и среднего общего образования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2615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98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43461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Акт ОМС о закреплении территории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07819"/>
              </p:ext>
            </p:extLst>
          </p:nvPr>
        </p:nvGraphicFramePr>
        <p:xfrm>
          <a:off x="460375" y="761797"/>
          <a:ext cx="3353817" cy="3688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38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688187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от 22.01.2014 № 32</a:t>
                      </a:r>
                    </a:p>
                    <a:p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Утратил силу 21.09.2020</a:t>
                      </a: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Должен был издаваться 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1 февраля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307765" y="756665"/>
            <a:ext cx="3432587" cy="36933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02.09.2020 №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458</a:t>
            </a:r>
          </a:p>
          <a:p>
            <a:pPr algn="ctr"/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 в силу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22.09.2020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издаваться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ОМС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</a:t>
            </a: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марта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разместить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10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календарных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момента его издания на: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информационном стенде;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сайте в информационно-телекоммуникационной сети «Интернет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60375" y="784860"/>
            <a:ext cx="3353817" cy="366512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480170" y="761797"/>
            <a:ext cx="3334022" cy="36881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58639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920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47800" y="122222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Информация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на </a:t>
            </a:r>
            <a:r>
              <a:rPr lang="ru-RU" sz="1600" b="1" dirty="0">
                <a:solidFill>
                  <a:srgbClr val="FF0000"/>
                </a:solidFill>
              </a:rPr>
              <a:t>стенде и </a:t>
            </a:r>
            <a:endParaRPr lang="ru-RU" sz="16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официальном </a:t>
            </a:r>
            <a:r>
              <a:rPr lang="ru-RU" sz="1600" b="1" dirty="0">
                <a:solidFill>
                  <a:srgbClr val="FF0000"/>
                </a:solidFill>
              </a:rPr>
              <a:t>сайте в сети Интернет</a:t>
            </a:r>
            <a:r>
              <a:rPr lang="ru-RU" sz="1600" b="1" dirty="0" smtClean="0">
                <a:solidFill>
                  <a:srgbClr val="FF0000"/>
                </a:solidFill>
              </a:rPr>
              <a:t> 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738886"/>
            <a:ext cx="7488832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 мест в первых классах не позднее 10 календарных дней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момента издания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распорядительного акта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закреплении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за конкретными территориями муниципального района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округа)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(Например: если акт ОМС издан 15.03.2021, то информация должна быть размещена до 25.03.2021)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  <a:hlinkClick r:id="rId4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0381" y="3554569"/>
            <a:ext cx="7561398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свободных мест в первых классах для приема детей, не проживающих на закрепленной территории, не позднее 5 июля текущего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4677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84971"/>
            <a:ext cx="61926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Места </a:t>
            </a:r>
            <a:r>
              <a:rPr lang="ru-RU" b="1" dirty="0"/>
              <a:t>в </a:t>
            </a:r>
            <a:r>
              <a:rPr lang="ru-RU" b="1" dirty="0" smtClean="0"/>
              <a:t>образовательные организации предоставляются: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3926" y="836890"/>
            <a:ext cx="279434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Во </a:t>
            </a:r>
            <a:r>
              <a:rPr lang="ru-RU" b="1" dirty="0" smtClean="0">
                <a:solidFill>
                  <a:srgbClr val="FF0000"/>
                </a:solidFill>
              </a:rPr>
              <a:t>внеочередном порядке </a:t>
            </a:r>
            <a:r>
              <a:rPr lang="ru-RU" dirty="0" smtClean="0"/>
              <a:t>в образовательные организации, </a:t>
            </a:r>
            <a:r>
              <a:rPr lang="ru-RU" b="1" u="sng" dirty="0" smtClean="0"/>
              <a:t>имеющие интернат</a:t>
            </a:r>
            <a:endParaRPr lang="ru-RU" b="1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6154056" y="884935"/>
            <a:ext cx="296997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В </a:t>
            </a:r>
            <a:r>
              <a:rPr lang="ru-RU" b="1" dirty="0">
                <a:solidFill>
                  <a:srgbClr val="FF0000"/>
                </a:solidFill>
              </a:rPr>
              <a:t>первоочередном порядке </a:t>
            </a:r>
            <a:r>
              <a:rPr lang="ru-RU" dirty="0" smtClean="0"/>
              <a:t>в государственные </a:t>
            </a:r>
            <a:r>
              <a:rPr lang="ru-RU" dirty="0"/>
              <a:t>и </a:t>
            </a:r>
            <a:r>
              <a:rPr lang="ru-RU" dirty="0" smtClean="0"/>
              <a:t>муниципальные образовательные организации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383868" y="875256"/>
            <a:ext cx="223224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Преимущественное право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8733" y="2678754"/>
            <a:ext cx="279434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- детям </a:t>
            </a:r>
            <a:r>
              <a:rPr lang="ru-RU" dirty="0" smtClean="0"/>
              <a:t>работников </a:t>
            </a:r>
            <a:r>
              <a:rPr lang="ru-RU" dirty="0"/>
              <a:t>прокуратуры</a:t>
            </a:r>
          </a:p>
          <a:p>
            <a:r>
              <a:rPr lang="ru-RU" dirty="0"/>
              <a:t>- детям судей</a:t>
            </a:r>
          </a:p>
          <a:p>
            <a:r>
              <a:rPr lang="ru-RU" dirty="0"/>
              <a:t>- детям сотрудников следственного комитета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89647" y="2104913"/>
            <a:ext cx="2794346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Детям, проживающим </a:t>
            </a:r>
            <a:r>
              <a:rPr lang="ru-RU" dirty="0"/>
              <a:t>в одной семье и </a:t>
            </a:r>
            <a:r>
              <a:rPr lang="ru-RU" dirty="0" smtClean="0"/>
              <a:t>имеющим </a:t>
            </a:r>
            <a:r>
              <a:rPr lang="ru-RU" dirty="0"/>
              <a:t>общее место жительства в те образовательные организации, в которых обучаются их братья и (или) сестры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54056" y="2885124"/>
            <a:ext cx="2969975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- детям военнослужащих</a:t>
            </a:r>
          </a:p>
          <a:p>
            <a:r>
              <a:rPr lang="ru-RU" dirty="0"/>
              <a:t>- детям сотрудников полиции</a:t>
            </a:r>
          </a:p>
        </p:txBody>
      </p:sp>
    </p:spTree>
    <p:extLst>
      <p:ext uri="{BB962C8B-B14F-4D97-AF65-F5344CB8AC3E}">
        <p14:creationId xmlns:p14="http://schemas.microsoft.com/office/powerpoint/2010/main" val="35411912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98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22716" y="68547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Сроки приема заявлений на обучение в первый класс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875997"/>
              </p:ext>
            </p:extLst>
          </p:nvPr>
        </p:nvGraphicFramePr>
        <p:xfrm>
          <a:off x="46348" y="685616"/>
          <a:ext cx="3869705" cy="4142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970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14298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от 22.01.2014 № 32</a:t>
                      </a:r>
                    </a:p>
                    <a:p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Утратил силу 21.09.2020</a:t>
                      </a: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Проживающие на закрепленной территории </a:t>
                      </a:r>
                    </a:p>
                    <a:p>
                      <a:endParaRPr lang="ru-RU" sz="1000" b="1" u="sng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 февраля по 30 июня</a:t>
                      </a:r>
                    </a:p>
                    <a:p>
                      <a:r>
                        <a:rPr lang="ru-RU" sz="1500" b="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 приеме в течение 7 рабочих дней после приема документов.</a:t>
                      </a:r>
                    </a:p>
                    <a:p>
                      <a:endParaRPr lang="ru-RU" sz="15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проживающие на закрепленной территории</a:t>
                      </a:r>
                    </a:p>
                    <a:p>
                      <a:endParaRPr lang="ru-RU" sz="1000" b="1" u="sng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 июля до момента заполнения свободных мест, но не позднее 5 сентября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126784" y="695004"/>
            <a:ext cx="4824536" cy="41242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02.09.2020 №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458</a:t>
            </a:r>
          </a:p>
          <a:p>
            <a:pPr algn="ctr"/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 в силу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22.09.2020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Проживающие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территории </a:t>
            </a:r>
            <a:endParaRPr lang="ru-RU" sz="15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внеочередной, первоочередной и преимущественный прием) </a:t>
            </a:r>
            <a:endPara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 апреля по 30 июня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приеме в течение 3 рабочих дней после завершения приема заявлений</a:t>
            </a:r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(Например: 30.06.2021 (среда) – завершен прием заявлений, приказ о приеме должен быть издан 1-3 июля 2021)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5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проживающие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</a:t>
            </a:r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6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июля до момента заполнения свободных мест, но не позднее 5 сентября</a:t>
            </a:r>
          </a:p>
          <a:p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приеме в течение 5 рабочих дней после приема </a:t>
            </a:r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</a:t>
            </a:r>
            <a:endParaRPr lang="ru-RU" sz="1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2299" y="727630"/>
            <a:ext cx="3853754" cy="406185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62299" y="705923"/>
            <a:ext cx="3792264" cy="40835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85293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03648" y="196197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Возраст начала обучения в начальной школе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0322" y="1035895"/>
            <a:ext cx="8335621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 начальной школе начинается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6 лет 6 месяцев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(при отсутствии противопоказаний по состоянию здоровья, но не позже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лет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0375" y="2518721"/>
            <a:ext cx="8335621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обучения в более раннем или позднем возрасте требуется:</a:t>
            </a:r>
          </a:p>
          <a:p>
            <a:pPr marL="342900" indent="-34290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исьменное заявление родителей (законных представителей)</a:t>
            </a:r>
          </a:p>
          <a:p>
            <a:pPr marL="342900" indent="-34290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азрешение учредителя школы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0659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6068" y="130952"/>
            <a:ext cx="7765945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приеме на обучение и документы для приема на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подаются: </a:t>
            </a:r>
          </a:p>
          <a:p>
            <a:pPr algn="just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общеобразовательную организацию;</a:t>
            </a: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заказным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уведомлением о вручении;</a:t>
            </a:r>
          </a:p>
          <a:p>
            <a:pPr algn="just">
              <a:spcAft>
                <a:spcPts val="18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форме (документ на бумажном носителе, преобразованный в электронную форму путем сканирования или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фотографирования)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почты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общеобразовательной организации или электронной информационной системы общеобразовательной организации, в том числе с использованием функционала официального сайта общеобразовательной организации в сети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иным способом с использованием сети Интернет;</a:t>
            </a: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функционала (сервисов)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порталов государственных и муниципальных услуг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являющихся государственными информационными системами субъектов Российской Федерации, созданными органами государственной власти субъектов Российской Федерации (при наличии).</a:t>
            </a:r>
          </a:p>
        </p:txBody>
      </p:sp>
    </p:spTree>
    <p:extLst>
      <p:ext uri="{BB962C8B-B14F-4D97-AF65-F5344CB8AC3E}">
        <p14:creationId xmlns:p14="http://schemas.microsoft.com/office/powerpoint/2010/main" val="3656708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9003" y="461"/>
            <a:ext cx="27748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 заявления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42912" t="23400" r="27951" b="16401"/>
          <a:stretch/>
        </p:blipFill>
        <p:spPr>
          <a:xfrm>
            <a:off x="4427984" y="555526"/>
            <a:ext cx="3244202" cy="37702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42126" t="16401" r="27162" b="8001"/>
          <a:stretch/>
        </p:blipFill>
        <p:spPr>
          <a:xfrm>
            <a:off x="683568" y="411510"/>
            <a:ext cx="324036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183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15180</TotalTime>
  <Words>579</Words>
  <Application>Microsoft Office PowerPoint</Application>
  <PresentationFormat>Экран (16:9)</PresentationFormat>
  <Paragraphs>86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User</cp:lastModifiedBy>
  <cp:revision>1369</cp:revision>
  <cp:lastPrinted>2019-01-23T13:01:31Z</cp:lastPrinted>
  <dcterms:created xsi:type="dcterms:W3CDTF">2014-03-04T07:12:45Z</dcterms:created>
  <dcterms:modified xsi:type="dcterms:W3CDTF">2020-11-17T06:21:59Z</dcterms:modified>
</cp:coreProperties>
</file>