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386" r:id="rId3"/>
    <p:sldId id="379" r:id="rId4"/>
    <p:sldId id="368" r:id="rId5"/>
    <p:sldId id="387" r:id="rId6"/>
    <p:sldId id="388" r:id="rId7"/>
    <p:sldId id="369" r:id="rId8"/>
    <p:sldId id="389" r:id="rId9"/>
    <p:sldId id="356" r:id="rId10"/>
    <p:sldId id="391" r:id="rId11"/>
    <p:sldId id="393" r:id="rId12"/>
    <p:sldId id="376" r:id="rId13"/>
    <p:sldId id="392" r:id="rId14"/>
    <p:sldId id="394" r:id="rId15"/>
    <p:sldId id="364" r:id="rId16"/>
    <p:sldId id="383" r:id="rId17"/>
    <p:sldId id="357" r:id="rId18"/>
    <p:sldId id="365" r:id="rId19"/>
    <p:sldId id="395" r:id="rId20"/>
    <p:sldId id="360" r:id="rId21"/>
    <p:sldId id="396" r:id="rId22"/>
    <p:sldId id="397" r:id="rId23"/>
    <p:sldId id="363" r:id="rId24"/>
    <p:sldId id="375" r:id="rId25"/>
    <p:sldId id="374" r:id="rId26"/>
    <p:sldId id="377" r:id="rId27"/>
    <p:sldId id="371" r:id="rId28"/>
    <p:sldId id="399" r:id="rId29"/>
    <p:sldId id="378" r:id="rId30"/>
    <p:sldId id="390" r:id="rId31"/>
    <p:sldId id="332" r:id="rId32"/>
    <p:sldId id="349" r:id="rId33"/>
    <p:sldId id="398" r:id="rId34"/>
    <p:sldId id="267" r:id="rId35"/>
  </p:sldIdLst>
  <p:sldSz cx="9144000" cy="6858000" type="screen4x3"/>
  <p:notesSz cx="6858000" cy="9144000"/>
  <p:custDataLst>
    <p:tags r:id="rId3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4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615" autoAdjust="0"/>
    <p:restoredTop sz="86424" autoAdjust="0"/>
  </p:normalViewPr>
  <p:slideViewPr>
    <p:cSldViewPr>
      <p:cViewPr>
        <p:scale>
          <a:sx n="66" d="100"/>
          <a:sy n="66" d="100"/>
        </p:scale>
        <p:origin x="-115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EA351F-95CF-490E-9BC1-A1EE123D3D5D}" type="doc">
      <dgm:prSet loTypeId="urn:microsoft.com/office/officeart/2005/8/layout/arrow2" loCatId="process" qsTypeId="urn:microsoft.com/office/officeart/2005/8/quickstyle/3d3" qsCatId="3D" csTypeId="urn:microsoft.com/office/officeart/2005/8/colors/accent1_2#5" csCatId="accent1" phldr="1"/>
      <dgm:spPr/>
      <dgm:t>
        <a:bodyPr/>
        <a:lstStyle/>
        <a:p>
          <a:endParaRPr lang="ru-RU"/>
        </a:p>
      </dgm:t>
    </dgm:pt>
    <dgm:pt modelId="{28590FF8-8A57-4BB2-98CE-122F36DD2E37}">
      <dgm:prSet phldrT="[Текст]" custT="1"/>
      <dgm:spPr/>
      <dgm:t>
        <a:bodyPr/>
        <a:lstStyle/>
        <a:p>
          <a:endParaRPr lang="ru-RU" sz="2000" dirty="0" smtClean="0"/>
        </a:p>
        <a:p>
          <a:r>
            <a:rPr lang="ru-RU" sz="2000" dirty="0" smtClean="0"/>
            <a:t>Содержание образования (ФГОС нового поколения)</a:t>
          </a:r>
          <a:endParaRPr lang="ru-RU" sz="2000" dirty="0"/>
        </a:p>
      </dgm:t>
    </dgm:pt>
    <dgm:pt modelId="{CA4548B7-5847-439F-A2CA-B78A12959911}" type="parTrans" cxnId="{DFA4C200-7531-40CA-9AD1-AD5933D8282B}">
      <dgm:prSet/>
      <dgm:spPr/>
      <dgm:t>
        <a:bodyPr/>
        <a:lstStyle/>
        <a:p>
          <a:endParaRPr lang="ru-RU"/>
        </a:p>
      </dgm:t>
    </dgm:pt>
    <dgm:pt modelId="{BEA6D0EA-62C0-454C-92D1-5A6058C3AF8E}" type="sibTrans" cxnId="{DFA4C200-7531-40CA-9AD1-AD5933D8282B}">
      <dgm:prSet/>
      <dgm:spPr/>
      <dgm:t>
        <a:bodyPr/>
        <a:lstStyle/>
        <a:p>
          <a:endParaRPr lang="ru-RU"/>
        </a:p>
      </dgm:t>
    </dgm:pt>
    <dgm:pt modelId="{73BE4C46-C988-4176-8083-539629F02F26}">
      <dgm:prSet phldrT="[Текст]" custT="1"/>
      <dgm:spPr/>
      <dgm:t>
        <a:bodyPr/>
        <a:lstStyle/>
        <a:p>
          <a:endParaRPr lang="ru-RU" sz="2000" dirty="0" smtClean="0"/>
        </a:p>
        <a:p>
          <a:r>
            <a:rPr lang="ru-RU" sz="2000" smtClean="0"/>
            <a:t>Статус учителя </a:t>
          </a:r>
          <a:endParaRPr lang="ru-RU" sz="2000" dirty="0" smtClean="0"/>
        </a:p>
      </dgm:t>
    </dgm:pt>
    <dgm:pt modelId="{F3BBEC4F-5611-4B62-B554-AC407BFAEFAA}" type="parTrans" cxnId="{9021919E-8EDF-4B72-B424-D3A9BDC30CD1}">
      <dgm:prSet/>
      <dgm:spPr/>
      <dgm:t>
        <a:bodyPr/>
        <a:lstStyle/>
        <a:p>
          <a:endParaRPr lang="ru-RU"/>
        </a:p>
      </dgm:t>
    </dgm:pt>
    <dgm:pt modelId="{DFBDE578-7BF1-4730-A04A-7087E5F856A1}" type="sibTrans" cxnId="{9021919E-8EDF-4B72-B424-D3A9BDC30CD1}">
      <dgm:prSet/>
      <dgm:spPr/>
      <dgm:t>
        <a:bodyPr/>
        <a:lstStyle/>
        <a:p>
          <a:endParaRPr lang="ru-RU"/>
        </a:p>
      </dgm:t>
    </dgm:pt>
    <dgm:pt modelId="{4B756876-9CD9-42DD-9765-4C07F0657866}">
      <dgm:prSet phldrT="[Текст]" custT="1"/>
      <dgm:spPr/>
      <dgm:t>
        <a:bodyPr/>
        <a:lstStyle/>
        <a:p>
          <a:endParaRPr lang="ru-RU" sz="2000" dirty="0" smtClean="0"/>
        </a:p>
        <a:p>
          <a:r>
            <a:rPr lang="ru-RU" sz="2000" dirty="0" smtClean="0"/>
            <a:t>Детско-взрослая общность</a:t>
          </a:r>
        </a:p>
      </dgm:t>
    </dgm:pt>
    <dgm:pt modelId="{6CE1151B-C315-40A0-92B5-F4ACF0AEFD60}" type="parTrans" cxnId="{3378A5F5-3C2B-4678-87FF-8D6F2C3ECF9B}">
      <dgm:prSet/>
      <dgm:spPr/>
      <dgm:t>
        <a:bodyPr/>
        <a:lstStyle/>
        <a:p>
          <a:endParaRPr lang="ru-RU"/>
        </a:p>
      </dgm:t>
    </dgm:pt>
    <dgm:pt modelId="{CC7782DE-06E5-49E1-A06D-FB76F1A25D42}" type="sibTrans" cxnId="{3378A5F5-3C2B-4678-87FF-8D6F2C3ECF9B}">
      <dgm:prSet/>
      <dgm:spPr/>
      <dgm:t>
        <a:bodyPr/>
        <a:lstStyle/>
        <a:p>
          <a:endParaRPr lang="ru-RU"/>
        </a:p>
      </dgm:t>
    </dgm:pt>
    <dgm:pt modelId="{83C9C0AF-176C-47EE-B99C-346BF4BAC5AE}">
      <dgm:prSet phldrT="[Текст]" custT="1"/>
      <dgm:spPr/>
      <dgm:t>
        <a:bodyPr/>
        <a:lstStyle/>
        <a:p>
          <a:endParaRPr lang="ru-RU" sz="2000" dirty="0" smtClean="0"/>
        </a:p>
        <a:p>
          <a:r>
            <a:rPr lang="ru-RU" sz="2000" dirty="0" smtClean="0"/>
            <a:t>Инфраструктура</a:t>
          </a:r>
        </a:p>
      </dgm:t>
    </dgm:pt>
    <dgm:pt modelId="{7A23E5B3-725E-4A8A-B21B-7D96521D2490}" type="parTrans" cxnId="{7D3E9E93-8B19-4E10-AD2E-BF2BB15A76F0}">
      <dgm:prSet/>
      <dgm:spPr/>
      <dgm:t>
        <a:bodyPr/>
        <a:lstStyle/>
        <a:p>
          <a:endParaRPr lang="ru-RU"/>
        </a:p>
      </dgm:t>
    </dgm:pt>
    <dgm:pt modelId="{83B9D847-04CE-4774-A7D3-FBFBF83CDFE9}" type="sibTrans" cxnId="{7D3E9E93-8B19-4E10-AD2E-BF2BB15A76F0}">
      <dgm:prSet/>
      <dgm:spPr/>
      <dgm:t>
        <a:bodyPr/>
        <a:lstStyle/>
        <a:p>
          <a:endParaRPr lang="ru-RU"/>
        </a:p>
      </dgm:t>
    </dgm:pt>
    <dgm:pt modelId="{A726B8A7-21AF-44BD-966C-1E99A45BADB5}" type="pres">
      <dgm:prSet presAssocID="{BCEA351F-95CF-490E-9BC1-A1EE123D3D5D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1A520C7-949E-4FFA-86C9-D318918E17CB}" type="pres">
      <dgm:prSet presAssocID="{BCEA351F-95CF-490E-9BC1-A1EE123D3D5D}" presName="arrow" presStyleLbl="bgShp" presStyleIdx="0" presStyleCnt="1" custLinFactNeighborY="1190"/>
      <dgm:spPr/>
    </dgm:pt>
    <dgm:pt modelId="{DA4D5B6B-D8D4-4492-BF27-AF1D7C87D626}" type="pres">
      <dgm:prSet presAssocID="{BCEA351F-95CF-490E-9BC1-A1EE123D3D5D}" presName="arrowDiagram4" presStyleCnt="0"/>
      <dgm:spPr/>
    </dgm:pt>
    <dgm:pt modelId="{5D986B39-6A25-44B0-A210-3DA4BC420DBD}" type="pres">
      <dgm:prSet presAssocID="{28590FF8-8A57-4BB2-98CE-122F36DD2E37}" presName="bullet4a" presStyleLbl="node1" presStyleIdx="0" presStyleCnt="4"/>
      <dgm:spPr/>
    </dgm:pt>
    <dgm:pt modelId="{9B9B70B1-1868-4F5A-A729-1AC830190B51}" type="pres">
      <dgm:prSet presAssocID="{28590FF8-8A57-4BB2-98CE-122F36DD2E37}" presName="textBox4a" presStyleLbl="revTx" presStyleIdx="0" presStyleCnt="4" custScaleX="2282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3D23AD-48A5-4B4C-B0C9-642B5554B00B}" type="pres">
      <dgm:prSet presAssocID="{73BE4C46-C988-4176-8083-539629F02F26}" presName="bullet4b" presStyleLbl="node1" presStyleIdx="1" presStyleCnt="4"/>
      <dgm:spPr/>
    </dgm:pt>
    <dgm:pt modelId="{6488A060-DC3F-4995-B415-44D1A6AB3CFA}" type="pres">
      <dgm:prSet presAssocID="{73BE4C46-C988-4176-8083-539629F02F26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8FE4FC-A605-4A51-873A-B1E3F4F06B04}" type="pres">
      <dgm:prSet presAssocID="{4B756876-9CD9-42DD-9765-4C07F0657866}" presName="bullet4c" presStyleLbl="node1" presStyleIdx="2" presStyleCnt="4"/>
      <dgm:spPr/>
    </dgm:pt>
    <dgm:pt modelId="{452AA7AA-E594-4662-9C19-EFEB26D7DE88}" type="pres">
      <dgm:prSet presAssocID="{4B756876-9CD9-42DD-9765-4C07F0657866}" presName="textBox4c" presStyleLbl="revTx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FB64BEB-09A1-41B3-814B-55D4715B448A}" type="pres">
      <dgm:prSet presAssocID="{83C9C0AF-176C-47EE-B99C-346BF4BAC5AE}" presName="bullet4d" presStyleLbl="node1" presStyleIdx="3" presStyleCnt="4"/>
      <dgm:spPr/>
    </dgm:pt>
    <dgm:pt modelId="{43DE1E18-E5DE-4CA1-B474-57B2F5239D4C}" type="pres">
      <dgm:prSet presAssocID="{83C9C0AF-176C-47EE-B99C-346BF4BAC5AE}" presName="textBox4d" presStyleLbl="revTx" presStyleIdx="3" presStyleCnt="4" custScaleX="1589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F8E69E5-A2A9-43EA-BFC5-8490EB2ECE1F}" type="presOf" srcId="{83C9C0AF-176C-47EE-B99C-346BF4BAC5AE}" destId="{43DE1E18-E5DE-4CA1-B474-57B2F5239D4C}" srcOrd="0" destOrd="0" presId="urn:microsoft.com/office/officeart/2005/8/layout/arrow2"/>
    <dgm:cxn modelId="{9021919E-8EDF-4B72-B424-D3A9BDC30CD1}" srcId="{BCEA351F-95CF-490E-9BC1-A1EE123D3D5D}" destId="{73BE4C46-C988-4176-8083-539629F02F26}" srcOrd="1" destOrd="0" parTransId="{F3BBEC4F-5611-4B62-B554-AC407BFAEFAA}" sibTransId="{DFBDE578-7BF1-4730-A04A-7087E5F856A1}"/>
    <dgm:cxn modelId="{15D9D23A-ACFA-44DA-B4B5-241543C9D9F0}" type="presOf" srcId="{BCEA351F-95CF-490E-9BC1-A1EE123D3D5D}" destId="{A726B8A7-21AF-44BD-966C-1E99A45BADB5}" srcOrd="0" destOrd="0" presId="urn:microsoft.com/office/officeart/2005/8/layout/arrow2"/>
    <dgm:cxn modelId="{7D3E9E93-8B19-4E10-AD2E-BF2BB15A76F0}" srcId="{BCEA351F-95CF-490E-9BC1-A1EE123D3D5D}" destId="{83C9C0AF-176C-47EE-B99C-346BF4BAC5AE}" srcOrd="3" destOrd="0" parTransId="{7A23E5B3-725E-4A8A-B21B-7D96521D2490}" sibTransId="{83B9D847-04CE-4774-A7D3-FBFBF83CDFE9}"/>
    <dgm:cxn modelId="{2B474B04-3E74-4B74-82D2-086B907DD943}" type="presOf" srcId="{4B756876-9CD9-42DD-9765-4C07F0657866}" destId="{452AA7AA-E594-4662-9C19-EFEB26D7DE88}" srcOrd="0" destOrd="0" presId="urn:microsoft.com/office/officeart/2005/8/layout/arrow2"/>
    <dgm:cxn modelId="{DFA4C200-7531-40CA-9AD1-AD5933D8282B}" srcId="{BCEA351F-95CF-490E-9BC1-A1EE123D3D5D}" destId="{28590FF8-8A57-4BB2-98CE-122F36DD2E37}" srcOrd="0" destOrd="0" parTransId="{CA4548B7-5847-439F-A2CA-B78A12959911}" sibTransId="{BEA6D0EA-62C0-454C-92D1-5A6058C3AF8E}"/>
    <dgm:cxn modelId="{3378A5F5-3C2B-4678-87FF-8D6F2C3ECF9B}" srcId="{BCEA351F-95CF-490E-9BC1-A1EE123D3D5D}" destId="{4B756876-9CD9-42DD-9765-4C07F0657866}" srcOrd="2" destOrd="0" parTransId="{6CE1151B-C315-40A0-92B5-F4ACF0AEFD60}" sibTransId="{CC7782DE-06E5-49E1-A06D-FB76F1A25D42}"/>
    <dgm:cxn modelId="{BA82D51F-5B87-4BCC-B962-37A4EAF54591}" type="presOf" srcId="{73BE4C46-C988-4176-8083-539629F02F26}" destId="{6488A060-DC3F-4995-B415-44D1A6AB3CFA}" srcOrd="0" destOrd="0" presId="urn:microsoft.com/office/officeart/2005/8/layout/arrow2"/>
    <dgm:cxn modelId="{3116597D-B023-4408-95C5-C5A6ABA396D2}" type="presOf" srcId="{28590FF8-8A57-4BB2-98CE-122F36DD2E37}" destId="{9B9B70B1-1868-4F5A-A729-1AC830190B51}" srcOrd="0" destOrd="0" presId="urn:microsoft.com/office/officeart/2005/8/layout/arrow2"/>
    <dgm:cxn modelId="{526FD344-0713-407F-A2E4-BD8E64D9C34F}" type="presParOf" srcId="{A726B8A7-21AF-44BD-966C-1E99A45BADB5}" destId="{D1A520C7-949E-4FFA-86C9-D318918E17CB}" srcOrd="0" destOrd="0" presId="urn:microsoft.com/office/officeart/2005/8/layout/arrow2"/>
    <dgm:cxn modelId="{E749E47C-A643-4DA4-8A45-DDAEAFD29AA5}" type="presParOf" srcId="{A726B8A7-21AF-44BD-966C-1E99A45BADB5}" destId="{DA4D5B6B-D8D4-4492-BF27-AF1D7C87D626}" srcOrd="1" destOrd="0" presId="urn:microsoft.com/office/officeart/2005/8/layout/arrow2"/>
    <dgm:cxn modelId="{444E9AAE-ED13-48C5-8376-398649B9BAE5}" type="presParOf" srcId="{DA4D5B6B-D8D4-4492-BF27-AF1D7C87D626}" destId="{5D986B39-6A25-44B0-A210-3DA4BC420DBD}" srcOrd="0" destOrd="0" presId="urn:microsoft.com/office/officeart/2005/8/layout/arrow2"/>
    <dgm:cxn modelId="{B299ED82-02AE-427E-AFFA-94147E8DA6A0}" type="presParOf" srcId="{DA4D5B6B-D8D4-4492-BF27-AF1D7C87D626}" destId="{9B9B70B1-1868-4F5A-A729-1AC830190B51}" srcOrd="1" destOrd="0" presId="urn:microsoft.com/office/officeart/2005/8/layout/arrow2"/>
    <dgm:cxn modelId="{97DD1F46-DFB8-4F71-A7FD-64D0673B3D38}" type="presParOf" srcId="{DA4D5B6B-D8D4-4492-BF27-AF1D7C87D626}" destId="{1A3D23AD-48A5-4B4C-B0C9-642B5554B00B}" srcOrd="2" destOrd="0" presId="urn:microsoft.com/office/officeart/2005/8/layout/arrow2"/>
    <dgm:cxn modelId="{CA3787D8-4C32-4B51-AB5B-5B3F80987542}" type="presParOf" srcId="{DA4D5B6B-D8D4-4492-BF27-AF1D7C87D626}" destId="{6488A060-DC3F-4995-B415-44D1A6AB3CFA}" srcOrd="3" destOrd="0" presId="urn:microsoft.com/office/officeart/2005/8/layout/arrow2"/>
    <dgm:cxn modelId="{17FC759B-082A-42DC-BC0F-AC6F45A47C9F}" type="presParOf" srcId="{DA4D5B6B-D8D4-4492-BF27-AF1D7C87D626}" destId="{4C8FE4FC-A605-4A51-873A-B1E3F4F06B04}" srcOrd="4" destOrd="0" presId="urn:microsoft.com/office/officeart/2005/8/layout/arrow2"/>
    <dgm:cxn modelId="{E04D5130-5350-4B0A-89C5-A0DB160E11A1}" type="presParOf" srcId="{DA4D5B6B-D8D4-4492-BF27-AF1D7C87D626}" destId="{452AA7AA-E594-4662-9C19-EFEB26D7DE88}" srcOrd="5" destOrd="0" presId="urn:microsoft.com/office/officeart/2005/8/layout/arrow2"/>
    <dgm:cxn modelId="{4E1AF53D-E4F0-4002-87A9-72ADD5E3FFAD}" type="presParOf" srcId="{DA4D5B6B-D8D4-4492-BF27-AF1D7C87D626}" destId="{CFB64BEB-09A1-41B3-814B-55D4715B448A}" srcOrd="6" destOrd="0" presId="urn:microsoft.com/office/officeart/2005/8/layout/arrow2"/>
    <dgm:cxn modelId="{0EC99EA0-B07D-492F-B9BF-D8223BE28A42}" type="presParOf" srcId="{DA4D5B6B-D8D4-4492-BF27-AF1D7C87D626}" destId="{43DE1E18-E5DE-4CA1-B474-57B2F5239D4C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A520C7-949E-4FFA-86C9-D318918E17CB}">
      <dsp:nvSpPr>
        <dsp:cNvPr id="0" name=""/>
        <dsp:cNvSpPr/>
      </dsp:nvSpPr>
      <dsp:spPr>
        <a:xfrm>
          <a:off x="295655" y="0"/>
          <a:ext cx="7900856" cy="4938034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986B39-6A25-44B0-A210-3DA4BC420DBD}">
      <dsp:nvSpPr>
        <dsp:cNvPr id="0" name=""/>
        <dsp:cNvSpPr/>
      </dsp:nvSpPr>
      <dsp:spPr>
        <a:xfrm>
          <a:off x="1073890" y="3671922"/>
          <a:ext cx="181719" cy="18171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B9B70B1-1868-4F5A-A729-1AC830190B51}">
      <dsp:nvSpPr>
        <dsp:cNvPr id="0" name=""/>
        <dsp:cNvSpPr/>
      </dsp:nvSpPr>
      <dsp:spPr>
        <a:xfrm>
          <a:off x="298506" y="3762782"/>
          <a:ext cx="3083533" cy="1175252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289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Содержание образования (ФГОС нового поколения)</a:t>
          </a:r>
          <a:endParaRPr lang="ru-RU" sz="2000" kern="1200" dirty="0"/>
        </a:p>
      </dsp:txBody>
      <dsp:txXfrm>
        <a:off x="298506" y="3762782"/>
        <a:ext cx="3083533" cy="1175252"/>
      </dsp:txXfrm>
    </dsp:sp>
    <dsp:sp modelId="{1A3D23AD-48A5-4B4C-B0C9-642B5554B00B}">
      <dsp:nvSpPr>
        <dsp:cNvPr id="0" name=""/>
        <dsp:cNvSpPr/>
      </dsp:nvSpPr>
      <dsp:spPr>
        <a:xfrm>
          <a:off x="2357779" y="2523335"/>
          <a:ext cx="316034" cy="3160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488A060-DC3F-4995-B415-44D1A6AB3CFA}">
      <dsp:nvSpPr>
        <dsp:cNvPr id="0" name=""/>
        <dsp:cNvSpPr/>
      </dsp:nvSpPr>
      <dsp:spPr>
        <a:xfrm>
          <a:off x="2515796" y="2681353"/>
          <a:ext cx="1659179" cy="225668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460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smtClean="0"/>
            <a:t>Статус учителя </a:t>
          </a:r>
          <a:endParaRPr lang="ru-RU" sz="2000" kern="1200" dirty="0" smtClean="0"/>
        </a:p>
      </dsp:txBody>
      <dsp:txXfrm>
        <a:off x="2515796" y="2681353"/>
        <a:ext cx="1659179" cy="2256681"/>
      </dsp:txXfrm>
    </dsp:sp>
    <dsp:sp modelId="{4C8FE4FC-A605-4A51-873A-B1E3F4F06B04}">
      <dsp:nvSpPr>
        <dsp:cNvPr id="0" name=""/>
        <dsp:cNvSpPr/>
      </dsp:nvSpPr>
      <dsp:spPr>
        <a:xfrm>
          <a:off x="3997207" y="1676956"/>
          <a:ext cx="418745" cy="41874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52AA7AA-E594-4662-9C19-EFEB26D7DE88}">
      <dsp:nvSpPr>
        <dsp:cNvPr id="0" name=""/>
        <dsp:cNvSpPr/>
      </dsp:nvSpPr>
      <dsp:spPr>
        <a:xfrm>
          <a:off x="4206579" y="1886329"/>
          <a:ext cx="1659179" cy="3051705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1884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Детско-взрослая общность</a:t>
          </a:r>
        </a:p>
      </dsp:txBody>
      <dsp:txXfrm>
        <a:off x="4206579" y="1886329"/>
        <a:ext cx="1659179" cy="3051705"/>
      </dsp:txXfrm>
    </dsp:sp>
    <dsp:sp modelId="{CFB64BEB-09A1-41B3-814B-55D4715B448A}">
      <dsp:nvSpPr>
        <dsp:cNvPr id="0" name=""/>
        <dsp:cNvSpPr/>
      </dsp:nvSpPr>
      <dsp:spPr>
        <a:xfrm>
          <a:off x="5782800" y="1116983"/>
          <a:ext cx="560960" cy="5609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3DE1E18-E5DE-4CA1-B474-57B2F5239D4C}">
      <dsp:nvSpPr>
        <dsp:cNvPr id="0" name=""/>
        <dsp:cNvSpPr/>
      </dsp:nvSpPr>
      <dsp:spPr>
        <a:xfrm>
          <a:off x="5573980" y="1397463"/>
          <a:ext cx="2637780" cy="3540571"/>
        </a:xfrm>
        <a:prstGeom prst="rect">
          <a:avLst/>
        </a:prstGeom>
        <a:noFill/>
        <a:ln w="9525" cap="flat" cmpd="sng" algn="ctr">
          <a:solidFill>
            <a:schemeClr val="dk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7241" tIns="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Инфраструктура</a:t>
          </a:r>
        </a:p>
      </dsp:txBody>
      <dsp:txXfrm>
        <a:off x="5573980" y="1397463"/>
        <a:ext cx="2637780" cy="35405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261CAE-C5E8-4098-9342-7EB15573D4AE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58F8BF-2106-40BD-8B32-324C3128CA8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035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44588" y="695325"/>
            <a:ext cx="4554537" cy="3416300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</a:ln>
        </p:spPr>
      </p:sp>
      <p:sp>
        <p:nvSpPr>
          <p:cNvPr id="98307" name="Заметки 2"/>
          <p:cNvSpPr txBox="1">
            <a:spLocks noGrp="1"/>
          </p:cNvSpPr>
          <p:nvPr>
            <p:ph type="body" sz="quarter" idx="1"/>
          </p:nvPr>
        </p:nvSpPr>
        <p:spPr bwMode="auto">
          <a:xfrm>
            <a:off x="685512" y="6222912"/>
            <a:ext cx="159412" cy="26752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78903" tIns="41030" rIns="78903" bIns="41030" numCol="1" anchor="ctr">
            <a:prstTxWarp prst="textNoShape">
              <a:avLst/>
            </a:prstTxWarp>
            <a:spAutoFit/>
          </a:bodyPr>
          <a:lstStyle/>
          <a:p>
            <a:pPr eaLnBrk="1"/>
            <a:endParaRPr altLang="ru-RU" smtClean="0">
              <a:latin typeface="Times New Roman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631E-F422-4FC5-AAEF-C8FB81824AC8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FBEB5-7C95-41CB-9161-2949332FC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631E-F422-4FC5-AAEF-C8FB81824AC8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FBEB5-7C95-41CB-9161-2949332FC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631E-F422-4FC5-AAEF-C8FB81824AC8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FBEB5-7C95-41CB-9161-2949332FC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631E-F422-4FC5-AAEF-C8FB81824AC8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FBEB5-7C95-41CB-9161-2949332FC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631E-F422-4FC5-AAEF-C8FB81824AC8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FBEB5-7C95-41CB-9161-2949332FC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631E-F422-4FC5-AAEF-C8FB81824AC8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FBEB5-7C95-41CB-9161-2949332FC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631E-F422-4FC5-AAEF-C8FB81824AC8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FBEB5-7C95-41CB-9161-2949332FC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631E-F422-4FC5-AAEF-C8FB81824AC8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FBEB5-7C95-41CB-9161-2949332FC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631E-F422-4FC5-AAEF-C8FB81824AC8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FBEB5-7C95-41CB-9161-2949332FC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631E-F422-4FC5-AAEF-C8FB81824AC8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FBEB5-7C95-41CB-9161-2949332FC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D5631E-F422-4FC5-AAEF-C8FB81824AC8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FBEB5-7C95-41CB-9161-2949332FCCE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pu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D5631E-F422-4FC5-AAEF-C8FB81824AC8}" type="datetimeFigureOut">
              <a:rPr lang="ru-RU" smtClean="0"/>
              <a:t>17.12.2014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FBEB5-7C95-41CB-9161-2949332FCCE7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akademuch@maik.ru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7938" y="2204862"/>
            <a:ext cx="8260916" cy="3173813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-7938" y="5949280"/>
            <a:ext cx="9151938" cy="539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36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813" y="5559425"/>
            <a:ext cx="1882775" cy="1181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-7938" y="2515224"/>
            <a:ext cx="8260916" cy="1198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5000" rIns="90000" bIns="45000">
            <a:spAutoFit/>
          </a:bodyPr>
          <a:lstStyle/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ru-RU" sz="36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Нормативно-правовые основания</a:t>
            </a:r>
          </a:p>
          <a:p>
            <a:pPr algn="ctr" hangingPunct="1">
              <a:lnSpc>
                <a:spcPct val="100000"/>
              </a:lnSpc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ru-RU" sz="36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у</a:t>
            </a:r>
            <a:r>
              <a:rPr lang="ru-RU" sz="36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правления введением ФГОС</a:t>
            </a:r>
            <a:endParaRPr lang="ru-RU" sz="3600" dirty="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-7938" y="368970"/>
            <a:ext cx="9151938" cy="6837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36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78768" y="344860"/>
            <a:ext cx="7786464" cy="707876"/>
          </a:xfrm>
          <a:prstGeom prst="rect">
            <a:avLst/>
          </a:prstGeom>
        </p:spPr>
        <p:txBody>
          <a:bodyPr wrap="square" lIns="91430" tIns="45715" rIns="91430" bIns="45715">
            <a:spAutoFit/>
          </a:bodyPr>
          <a:lstStyle/>
          <a:p>
            <a:pPr algn="ctr">
              <a:tabLst>
                <a:tab pos="0" algn="l"/>
                <a:tab pos="447628" algn="l"/>
                <a:tab pos="893670" algn="l"/>
                <a:tab pos="1342885" algn="l"/>
                <a:tab pos="1793689" algn="l"/>
                <a:tab pos="2242905" algn="l"/>
                <a:tab pos="2692121" algn="l"/>
                <a:tab pos="3141337" algn="l"/>
                <a:tab pos="3590553" algn="l"/>
                <a:tab pos="4039769" algn="l"/>
                <a:tab pos="4488985" algn="l"/>
                <a:tab pos="4938201" algn="l"/>
                <a:tab pos="5389004" algn="l"/>
                <a:tab pos="5838220" algn="l"/>
                <a:tab pos="6287436" algn="l"/>
                <a:tab pos="6736652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</a:pPr>
            <a:r>
              <a:rPr lang="ru-RU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Российская  Академия </a:t>
            </a: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наук</a:t>
            </a:r>
          </a:p>
          <a:p>
            <a:pPr algn="ctr">
              <a:tabLst>
                <a:tab pos="0" algn="l"/>
                <a:tab pos="447628" algn="l"/>
                <a:tab pos="893670" algn="l"/>
                <a:tab pos="1342885" algn="l"/>
                <a:tab pos="1793689" algn="l"/>
                <a:tab pos="2242905" algn="l"/>
                <a:tab pos="2692121" algn="l"/>
                <a:tab pos="3141337" algn="l"/>
                <a:tab pos="3590553" algn="l"/>
                <a:tab pos="4039769" algn="l"/>
                <a:tab pos="4488985" algn="l"/>
                <a:tab pos="4938201" algn="l"/>
                <a:tab pos="5389004" algn="l"/>
                <a:tab pos="5838220" algn="l"/>
                <a:tab pos="6287436" algn="l"/>
                <a:tab pos="6736652" algn="l"/>
                <a:tab pos="7185868" algn="l"/>
                <a:tab pos="7635083" algn="l"/>
                <a:tab pos="8084300" algn="l"/>
                <a:tab pos="8533515" algn="l"/>
                <a:tab pos="8982732" algn="l"/>
              </a:tabLst>
            </a:pPr>
            <a:r>
              <a:rPr lang="ru-RU" sz="20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Издательский комплекс "Наука"</a:t>
            </a: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1473281" y="5301208"/>
            <a:ext cx="555597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1459230" y="2348880"/>
            <a:ext cx="555597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456480" y="277950"/>
            <a:ext cx="8231040" cy="865530"/>
          </a:xfrm>
        </p:spPr>
        <p:txBody>
          <a:bodyPr/>
          <a:lstStyle/>
          <a:p>
            <a:pPr algn="ctr">
              <a:buFont typeface="StarSymbol"/>
              <a:buNone/>
            </a:pPr>
            <a:r>
              <a:rPr altLang="ru-RU" sz="3600" b="1">
                <a:solidFill>
                  <a:schemeClr val="hlink"/>
                </a:solidFill>
                <a:latin typeface="Arial" pitchFamily="34" charset="0"/>
                <a:cs typeface="Lucida Sans Unicode" pitchFamily="34" charset="0"/>
              </a:rPr>
              <a:t>Технологический уровень</a:t>
            </a:r>
          </a:p>
        </p:txBody>
      </p:sp>
      <p:sp>
        <p:nvSpPr>
          <p:cNvPr id="7171" name="Rectangle 3"/>
          <p:cNvSpPr txBox="1">
            <a:spLocks noGrp="1" noChangeArrowheads="1"/>
          </p:cNvSpPr>
          <p:nvPr>
            <p:ph type="body" sz="half" idx="1"/>
          </p:nvPr>
        </p:nvSpPr>
        <p:spPr>
          <a:xfrm>
            <a:off x="456481" y="1604329"/>
            <a:ext cx="4044960" cy="452639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altLang="ru-RU" sz="1600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система репродуктивных задач (выучи, перескажи и так далее) и задач, проверяющих умение детей действовать в заданных условиях по заданному образцу</a:t>
            </a:r>
          </a:p>
          <a:p>
            <a:pPr>
              <a:lnSpc>
                <a:spcPct val="80000"/>
              </a:lnSpc>
            </a:pPr>
            <a:r>
              <a:rPr altLang="ru-RU" sz="1600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Наиболее эффективны педагогические технологии передачи и оценки знаний и способов действий </a:t>
            </a:r>
          </a:p>
          <a:p>
            <a:pPr>
              <a:lnSpc>
                <a:spcPct val="80000"/>
              </a:lnSpc>
            </a:pPr>
            <a:r>
              <a:rPr altLang="ru-RU" sz="1600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образовательные технологии, обеспечивающие запоминание, освоение и применение переданных педагогами и/или учебниками знаний и образцов действий </a:t>
            </a:r>
          </a:p>
        </p:txBody>
      </p:sp>
      <p:sp>
        <p:nvSpPr>
          <p:cNvPr id="7172" name="Rectangle 4"/>
          <p:cNvSpPr txBox="1">
            <a:spLocks noGrp="1" noChangeArrowheads="1"/>
          </p:cNvSpPr>
          <p:nvPr>
            <p:ph type="body" sz="half" idx="2"/>
          </p:nvPr>
        </p:nvSpPr>
        <p:spPr>
          <a:xfrm>
            <a:off x="4639680" y="1604329"/>
            <a:ext cx="4046400" cy="452639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altLang="ru-RU" sz="1600">
                <a:latin typeface="Arial" pitchFamily="34" charset="0"/>
                <a:cs typeface="Lucida Sans Unicode" pitchFamily="34" charset="0"/>
              </a:rPr>
              <a:t>технологии универсальных учебных действий, обеспечивающие решение задачи «учись учиться» в новых информационных условиях</a:t>
            </a:r>
          </a:p>
          <a:p>
            <a:pPr>
              <a:lnSpc>
                <a:spcPct val="80000"/>
              </a:lnSpc>
            </a:pPr>
            <a:r>
              <a:rPr altLang="ru-RU" sz="1600">
                <a:latin typeface="Arial" pitchFamily="34" charset="0"/>
                <a:cs typeface="Lucida Sans Unicode" pitchFamily="34" charset="0"/>
              </a:rPr>
              <a:t>технологии обучения, позволяющие на основе универсальных учебных действий развивать общие способности ребёнка, а также специальные способности</a:t>
            </a:r>
          </a:p>
          <a:p>
            <a:pPr>
              <a:lnSpc>
                <a:spcPct val="80000"/>
              </a:lnSpc>
            </a:pPr>
            <a:r>
              <a:rPr altLang="ru-RU" sz="1600">
                <a:latin typeface="Arial" pitchFamily="34" charset="0"/>
                <a:cs typeface="Lucida Sans Unicode" pitchFamily="34" charset="0"/>
              </a:rPr>
              <a:t>проблемные, поисковые, проектные технологии обучения, обеспечивающие развитие самостоятельности ребёнка в постановке задач, пробах действий, достижении результата и рефлексии своей деятельности</a:t>
            </a:r>
          </a:p>
          <a:p>
            <a:pPr>
              <a:lnSpc>
                <a:spcPct val="80000"/>
              </a:lnSpc>
            </a:pPr>
            <a:r>
              <a:rPr altLang="ru-RU" sz="1600">
                <a:latin typeface="Arial" pitchFamily="34" charset="0"/>
                <a:cs typeface="Lucida Sans Unicode" pitchFamily="34" charset="0"/>
              </a:rPr>
              <a:t>технологии игровой и проективной дидактики, позволяющие конструировать учебную деятельность и повышать мотивацию к обучению </a:t>
            </a:r>
          </a:p>
        </p:txBody>
      </p:sp>
    </p:spTree>
    <p:extLst>
      <p:ext uri="{BB962C8B-B14F-4D97-AF65-F5344CB8AC3E}">
        <p14:creationId xmlns:p14="http://schemas.microsoft.com/office/powerpoint/2010/main" val="159264461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Полилиния 2"/>
          <p:cNvSpPr>
            <a:spLocks noChangeArrowheads="1"/>
          </p:cNvSpPr>
          <p:nvPr/>
        </p:nvSpPr>
        <p:spPr bwMode="auto">
          <a:xfrm>
            <a:off x="959041" y="162736"/>
            <a:ext cx="7693920" cy="1175884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9" tIns="40820" rIns="81639" bIns="40820"/>
          <a:lstStyle/>
          <a:p>
            <a:pPr algn="ctr">
              <a:defRPr/>
            </a:pP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Lucida Sans Unicode" pitchFamily="34" charset="0"/>
              </a:rPr>
              <a:t>ФЗ от 29.12.12 № 273-ФЗ </a:t>
            </a:r>
          </a:p>
          <a:p>
            <a:pPr algn="ctr">
              <a:defRPr/>
            </a:pP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cs typeface="Lucida Sans Unicode" pitchFamily="34" charset="0"/>
              </a:rPr>
              <a:t>«Об образовании в Российской Федерации»</a:t>
            </a:r>
          </a:p>
          <a:p>
            <a:pPr algn="ctr">
              <a:lnSpc>
                <a:spcPct val="93000"/>
              </a:lnSpc>
              <a:spcBef>
                <a:spcPts val="1078"/>
              </a:spcBef>
              <a:spcAft>
                <a:spcPts val="896"/>
              </a:spcAft>
              <a:defRPr/>
            </a:pPr>
            <a:endParaRPr lang="ru-RU" sz="29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Lucida Sans Unicode" pitchFamily="34" charset="0"/>
            </a:endParaRPr>
          </a:p>
          <a:p>
            <a:pPr algn="ctr">
              <a:lnSpc>
                <a:spcPct val="93000"/>
              </a:lnSpc>
              <a:spcBef>
                <a:spcPts val="1078"/>
              </a:spcBef>
              <a:spcAft>
                <a:spcPts val="896"/>
              </a:spcAft>
              <a:defRPr/>
            </a:pPr>
            <a:endParaRPr lang="ru-RU" sz="29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6">
                  <a:lumMod val="7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cs typeface="Lucida Sans Unicode" pitchFamily="34" charset="0"/>
            </a:endParaRPr>
          </a:p>
        </p:txBody>
      </p:sp>
      <p:sp>
        <p:nvSpPr>
          <p:cNvPr id="40964" name="Полилиния 3"/>
          <p:cNvSpPr>
            <a:spLocks noChangeArrowheads="1"/>
          </p:cNvSpPr>
          <p:nvPr/>
        </p:nvSpPr>
        <p:spPr bwMode="auto">
          <a:xfrm>
            <a:off x="233063" y="1534594"/>
            <a:ext cx="8812800" cy="5235758"/>
          </a:xfrm>
          <a:custGeom>
            <a:avLst/>
            <a:gdLst>
              <a:gd name="T0" fmla="*/ 2147483647 w 21600"/>
              <a:gd name="T1" fmla="*/ 0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0 w 21600"/>
              <a:gd name="T7" fmla="*/ 2147483647 h 21600"/>
              <a:gd name="T8" fmla="*/ 17694720 60000 65536"/>
              <a:gd name="T9" fmla="*/ 0 60000 65536"/>
              <a:gd name="T10" fmla="*/ 5898240 60000 65536"/>
              <a:gd name="T11" fmla="*/ 11796480 60000 65536"/>
              <a:gd name="T12" fmla="*/ 0 w 21600"/>
              <a:gd name="T13" fmla="*/ 0 h 21600"/>
              <a:gd name="T14" fmla="*/ 21600 w 21600"/>
              <a:gd name="T15" fmla="*/ 216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1639" tIns="40820" rIns="81639" bIns="40820"/>
          <a:lstStyle/>
          <a:p>
            <a:pPr algn="ctr">
              <a:lnSpc>
                <a:spcPct val="93000"/>
              </a:lnSpc>
              <a:defRPr/>
            </a:pP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Lucida Sans Unicode" pitchFamily="34" charset="0"/>
              </a:rPr>
              <a:t>Ст. 47. Правовой статус </a:t>
            </a:r>
            <a:r>
              <a:rPr lang="ru-RU" sz="25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Lucida Sans Unicode" pitchFamily="34" charset="0"/>
              </a:rPr>
              <a:t>пед</a:t>
            </a: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Lucida Sans Unicode" pitchFamily="34" charset="0"/>
              </a:rPr>
              <a:t>. работников</a:t>
            </a:r>
          </a:p>
          <a:p>
            <a:pPr>
              <a:lnSpc>
                <a:spcPct val="93000"/>
              </a:lnSpc>
              <a:defRPr/>
            </a:pPr>
            <a:endParaRPr lang="ru-RU" sz="25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just">
              <a:lnSpc>
                <a:spcPct val="93000"/>
              </a:lnSpc>
              <a:defRPr/>
            </a:pP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Lucida Sans Unicode" pitchFamily="34" charset="0"/>
              </a:rPr>
              <a:t>3.2. </a:t>
            </a: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Свобода выбора и использования </a:t>
            </a: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Lucida Sans Unicode" pitchFamily="34" charset="0"/>
              </a:rPr>
              <a:t>педагогически обоснованных форм, методов обучения и воспитания, в том числе рабочих программ</a:t>
            </a:r>
          </a:p>
          <a:p>
            <a:pPr algn="just">
              <a:lnSpc>
                <a:spcPct val="93000"/>
              </a:lnSpc>
              <a:defRPr/>
            </a:pPr>
            <a:endParaRPr lang="ru-RU" sz="25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just">
              <a:lnSpc>
                <a:spcPct val="93000"/>
              </a:lnSpc>
              <a:defRPr/>
            </a:pP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Lucida Sans Unicode" pitchFamily="34" charset="0"/>
              </a:rPr>
              <a:t>3.3. Право на творческую инициативу, разработку и применение </a:t>
            </a: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авторских программ и методик обучения </a:t>
            </a: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Lucida Sans Unicode" pitchFamily="34" charset="0"/>
              </a:rPr>
              <a:t>и воспитания</a:t>
            </a:r>
          </a:p>
          <a:p>
            <a:pPr algn="just">
              <a:lnSpc>
                <a:spcPct val="93000"/>
              </a:lnSpc>
              <a:defRPr/>
            </a:pPr>
            <a:endParaRPr lang="ru-RU" sz="29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Lucida Sans Unicode" pitchFamily="34" charset="0"/>
            </a:endParaRPr>
          </a:p>
          <a:p>
            <a:pPr algn="just">
              <a:lnSpc>
                <a:spcPct val="93000"/>
              </a:lnSpc>
              <a:defRPr/>
            </a:pPr>
            <a:r>
              <a:rPr lang="ru-RU" sz="25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Lucida Sans Unicode" pitchFamily="34" charset="0"/>
              </a:rPr>
              <a:t>!!! Компетенция по «разработке и утверждению рабочих программ учебных курсов, предметов» отменена, остается только ООП</a:t>
            </a:r>
          </a:p>
        </p:txBody>
      </p:sp>
    </p:spTree>
    <p:extLst>
      <p:ext uri="{BB962C8B-B14F-4D97-AF65-F5344CB8AC3E}">
        <p14:creationId xmlns:p14="http://schemas.microsoft.com/office/powerpoint/2010/main" val="273009101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827584" y="777212"/>
            <a:ext cx="8316416" cy="5964155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0" y="0"/>
            <a:ext cx="683567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lum bright="70000" contrast="-20000"/>
          </a:blip>
          <a:srcRect/>
          <a:stretch>
            <a:fillRect/>
          </a:stretch>
        </p:blipFill>
        <p:spPr bwMode="auto">
          <a:xfrm>
            <a:off x="53305" y="188640"/>
            <a:ext cx="918295" cy="576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827584" y="467019"/>
            <a:ext cx="8316416" cy="606174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5000" rIns="90000" bIns="45000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Письмо </a:t>
            </a:r>
            <a:r>
              <a:rPr lang="ru-RU" sz="28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Минобрнауки</a:t>
            </a: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 РФ от 19.04.2011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№ 03-255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«О введении федеральных государственных образовательных стандартов общего образования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»</a:t>
            </a: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Вопрос 4: «Авторские программы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учебных предметов, разработанные на основе примерных программ,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могут рассматриваться как рабочие 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программы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38472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 txBox="1"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>
              <a:buFont typeface="StarSymbol"/>
              <a:buNone/>
            </a:pPr>
            <a:r>
              <a:rPr altLang="ru-RU" b="1" smtClean="0">
                <a:solidFill>
                  <a:schemeClr val="hlink"/>
                </a:solidFill>
                <a:latin typeface="Arial" pitchFamily="34" charset="0"/>
                <a:cs typeface="Lucida Sans Unicode" pitchFamily="34" charset="0"/>
              </a:rPr>
              <a:t>Ресурсный уровень</a:t>
            </a:r>
          </a:p>
        </p:txBody>
      </p:sp>
      <p:sp>
        <p:nvSpPr>
          <p:cNvPr id="8195" name="Rectangle 3"/>
          <p:cNvSpPr txBox="1"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altLang="ru-RU" smtClean="0">
                <a:latin typeface="Arial" pitchFamily="34" charset="0"/>
                <a:cs typeface="Lucida Sans Unicode" pitchFamily="34" charset="0"/>
              </a:rPr>
              <a:t>организационные</a:t>
            </a:r>
          </a:p>
          <a:p>
            <a:pPr>
              <a:lnSpc>
                <a:spcPct val="90000"/>
              </a:lnSpc>
            </a:pPr>
            <a:r>
              <a:rPr altLang="ru-RU" smtClean="0">
                <a:latin typeface="Arial" pitchFamily="34" charset="0"/>
                <a:cs typeface="Lucida Sans Unicode" pitchFamily="34" charset="0"/>
              </a:rPr>
              <a:t>финансовые</a:t>
            </a:r>
          </a:p>
          <a:p>
            <a:pPr>
              <a:lnSpc>
                <a:spcPct val="90000"/>
              </a:lnSpc>
            </a:pPr>
            <a:r>
              <a:rPr altLang="ru-RU" smtClean="0">
                <a:latin typeface="Arial" pitchFamily="34" charset="0"/>
                <a:cs typeface="Lucida Sans Unicode" pitchFamily="34" charset="0"/>
              </a:rPr>
              <a:t>кадровые </a:t>
            </a:r>
          </a:p>
          <a:p>
            <a:pPr>
              <a:lnSpc>
                <a:spcPct val="90000"/>
              </a:lnSpc>
            </a:pPr>
            <a:r>
              <a:rPr altLang="ru-RU" smtClean="0">
                <a:latin typeface="Arial" pitchFamily="34" charset="0"/>
                <a:cs typeface="Lucida Sans Unicode" pitchFamily="34" charset="0"/>
              </a:rPr>
              <a:t>методические </a:t>
            </a:r>
          </a:p>
          <a:p>
            <a:pPr>
              <a:lnSpc>
                <a:spcPct val="90000"/>
              </a:lnSpc>
            </a:pPr>
            <a:r>
              <a:rPr altLang="ru-RU" smtClean="0">
                <a:latin typeface="Arial" pitchFamily="34" charset="0"/>
                <a:cs typeface="Lucida Sans Unicode" pitchFamily="34" charset="0"/>
              </a:rPr>
              <a:t>материально-технические</a:t>
            </a:r>
          </a:p>
          <a:p>
            <a:pPr>
              <a:lnSpc>
                <a:spcPct val="90000"/>
              </a:lnSpc>
            </a:pPr>
            <a:r>
              <a:rPr altLang="ru-RU" smtClean="0">
                <a:latin typeface="Arial" pitchFamily="34" charset="0"/>
                <a:cs typeface="Lucida Sans Unicode" pitchFamily="34" charset="0"/>
              </a:rPr>
              <a:t>информационные </a:t>
            </a:r>
          </a:p>
          <a:p>
            <a:pPr>
              <a:lnSpc>
                <a:spcPct val="90000"/>
              </a:lnSpc>
            </a:pPr>
            <a:r>
              <a:rPr altLang="ru-RU" smtClean="0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правовые </a:t>
            </a:r>
          </a:p>
          <a:p>
            <a:pPr>
              <a:lnSpc>
                <a:spcPct val="90000"/>
              </a:lnSpc>
            </a:pPr>
            <a:r>
              <a:rPr altLang="ru-RU" smtClean="0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временные </a:t>
            </a:r>
          </a:p>
          <a:p>
            <a:pPr>
              <a:lnSpc>
                <a:spcPct val="90000"/>
              </a:lnSpc>
            </a:pPr>
            <a:r>
              <a:rPr altLang="ru-RU" smtClean="0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мотивационные</a:t>
            </a:r>
          </a:p>
        </p:txBody>
      </p:sp>
    </p:spTree>
    <p:extLst>
      <p:ext uri="{BB962C8B-B14F-4D97-AF65-F5344CB8AC3E}">
        <p14:creationId xmlns:p14="http://schemas.microsoft.com/office/powerpoint/2010/main" val="38344035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827088" y="777875"/>
            <a:ext cx="8316912" cy="5964238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0" y="0"/>
            <a:ext cx="68421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lum bright="70000" contrast="-20000"/>
          </a:blip>
          <a:srcRect/>
          <a:stretch>
            <a:fillRect/>
          </a:stretch>
        </p:blipFill>
        <p:spPr bwMode="auto">
          <a:xfrm>
            <a:off x="53975" y="188913"/>
            <a:ext cx="917575" cy="576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1187450" y="466725"/>
            <a:ext cx="7632700" cy="6062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/>
            </a:pP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/>
            </a:pPr>
            <a:r>
              <a:rPr lang="ru-RU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ФЗ от 29.12.12 № 273-ФЗ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/>
            </a:pPr>
            <a:r>
              <a:rPr lang="ru-RU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«Об образовании в Российской Федерации»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/>
            </a:pP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/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Ст. 28 (П.3). К компетенции образовательной организации относится: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/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6) 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разработка и утверждение образовательных программ</a:t>
            </a:r>
            <a:r>
              <a:rPr lang="ru-RU" sz="2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.</a:t>
            </a: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/>
            </a:pP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/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7) разработка и утверждение</a:t>
            </a: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по согласованию с учредителем</a:t>
            </a: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программы развития</a:t>
            </a:r>
            <a:endParaRPr lang="ru-RU" sz="28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/>
            </a:pP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</p:txBody>
      </p:sp>
      <p:pic>
        <p:nvPicPr>
          <p:cNvPr id="117766" name="Picture 6" descr="C:\Documents and Settings\ednachmet\Рабочий стол\обложки\Каталог\00_Упр. серия\PNGmin\Программа развития и ООП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3759200"/>
            <a:ext cx="1619250" cy="2312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105237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1468680" y="476672"/>
            <a:ext cx="6696745" cy="1075764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0" y="0"/>
            <a:ext cx="683567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lum bright="70000" contrast="-20000"/>
          </a:blip>
          <a:srcRect/>
          <a:stretch>
            <a:fillRect/>
          </a:stretch>
        </p:blipFill>
        <p:spPr bwMode="auto">
          <a:xfrm>
            <a:off x="53305" y="188640"/>
            <a:ext cx="918295" cy="576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683567" y="476672"/>
            <a:ext cx="8208913" cy="15682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5000" rIns="90000" bIns="45000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Приказы </a:t>
            </a:r>
            <a:r>
              <a:rPr lang="ru-RU" sz="32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Минобрнауки</a:t>
            </a:r>
            <a:r>
              <a:rPr lang="ru-RU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 </a:t>
            </a:r>
            <a:endParaRPr lang="ru-RU" sz="3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3200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от </a:t>
            </a:r>
            <a:r>
              <a:rPr lang="ru-RU" sz="32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30.08.2013 г. № </a:t>
            </a:r>
            <a:r>
              <a:rPr lang="ru-RU" sz="3200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1014 и 1015 </a:t>
            </a:r>
            <a:endParaRPr lang="ru-RU" sz="3200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827584" y="1916832"/>
            <a:ext cx="8064896" cy="4536504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dirty="0" smtClean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/>
            <a:r>
              <a:rPr lang="ru-RU" sz="3200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Об </a:t>
            </a:r>
            <a:r>
              <a:rPr lang="ru-RU" sz="32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утверждении Порядка организации и осуществления образовательной деятельности по ООП </a:t>
            </a:r>
            <a:r>
              <a:rPr lang="ru-RU" sz="3200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дошкольного, начального </a:t>
            </a:r>
            <a:r>
              <a:rPr lang="ru-RU" sz="32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общего, основного и среднего общего </a:t>
            </a:r>
            <a:r>
              <a:rPr lang="ru-RU" sz="3200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образования</a:t>
            </a:r>
          </a:p>
          <a:p>
            <a:pPr algn="ctr"/>
            <a:endParaRPr lang="ru-RU" sz="3200" dirty="0" smtClean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Значимость ООП: «Содержание ДО определяется образовательной программой»</a:t>
            </a:r>
          </a:p>
          <a:p>
            <a:pPr algn="ctr"/>
            <a:endParaRPr lang="ru-RU" sz="3200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  <p:sp>
        <p:nvSpPr>
          <p:cNvPr id="7" name="Стрелка вниз 6"/>
          <p:cNvSpPr/>
          <p:nvPr/>
        </p:nvSpPr>
        <p:spPr>
          <a:xfrm>
            <a:off x="4499992" y="4925252"/>
            <a:ext cx="900100" cy="44677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126521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1468680" y="476672"/>
            <a:ext cx="6696745" cy="1075764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0" y="0"/>
            <a:ext cx="683567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lum bright="70000" contrast="-20000"/>
          </a:blip>
          <a:srcRect/>
          <a:stretch>
            <a:fillRect/>
          </a:stretch>
        </p:blipFill>
        <p:spPr bwMode="auto">
          <a:xfrm>
            <a:off x="53305" y="188640"/>
            <a:ext cx="918295" cy="576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683567" y="476672"/>
            <a:ext cx="8208913" cy="15682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5000" rIns="90000" bIns="45000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Приказ </a:t>
            </a:r>
            <a:r>
              <a:rPr lang="ru-RU" sz="32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Минобрнауки</a:t>
            </a:r>
            <a:r>
              <a:rPr lang="ru-RU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 </a:t>
            </a:r>
            <a:endParaRPr lang="ru-RU" sz="3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3200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от 30.08.2013 г. № 1015 </a:t>
            </a:r>
            <a:endParaRPr lang="ru-RU" sz="3200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683567" y="1916832"/>
            <a:ext cx="8460433" cy="4536504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3200" dirty="0" smtClean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/>
            <a:r>
              <a:rPr lang="ru-RU" sz="3200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Образовательная </a:t>
            </a:r>
            <a:r>
              <a:rPr lang="ru-RU" sz="32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программа включает в себя: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32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 учебный план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32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календарный учебный график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32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рабочие программы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32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оценочные и методические материал</a:t>
            </a:r>
          </a:p>
          <a:p>
            <a:pPr marL="457200" indent="-457200" algn="just">
              <a:buFont typeface="Arial" pitchFamily="34" charset="0"/>
              <a:buChar char="•"/>
            </a:pPr>
            <a:r>
              <a:rPr lang="ru-RU" sz="32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иные компоненты, обеспечивающие воспитание и обучение учащихся, воспитанников и другие материалы</a:t>
            </a:r>
          </a:p>
          <a:p>
            <a:pPr algn="ctr"/>
            <a:endParaRPr lang="ru-RU" sz="3200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194489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827584" y="777212"/>
            <a:ext cx="8316416" cy="5964155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0" y="0"/>
            <a:ext cx="683567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lum bright="70000" contrast="-20000"/>
          </a:blip>
          <a:srcRect/>
          <a:stretch>
            <a:fillRect/>
          </a:stretch>
        </p:blipFill>
        <p:spPr bwMode="auto">
          <a:xfrm>
            <a:off x="53305" y="188640"/>
            <a:ext cx="918295" cy="576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827584" y="467019"/>
            <a:ext cx="8316416" cy="6123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5000" rIns="90000" bIns="45000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Календарный </a:t>
            </a:r>
            <a:r>
              <a:rPr lang="ru-RU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учебный график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включает</a:t>
            </a:r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: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marL="342900" indent="-342900" algn="just"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Начало </a:t>
            </a: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и окончание учебного года и учебных </a:t>
            </a: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занятий</a:t>
            </a:r>
          </a:p>
          <a:p>
            <a:pPr marL="342900" indent="-342900" algn="just"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Сменность </a:t>
            </a: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занятий</a:t>
            </a:r>
          </a:p>
          <a:p>
            <a:pPr marL="342900" indent="-342900" algn="just"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Режим работы школы</a:t>
            </a:r>
          </a:p>
          <a:p>
            <a:pPr marL="342900" indent="-342900" algn="just"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Продолжительность: </a:t>
            </a: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	учебных занятий по четвертям; </a:t>
            </a: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	каникул в течение учебного года; </a:t>
            </a: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	уроков; </a:t>
            </a: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перемен</a:t>
            </a: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marL="342900" indent="-342900" algn="just"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Расписание звонков</a:t>
            </a:r>
          </a:p>
          <a:p>
            <a:pPr marL="342900" indent="-342900" algn="just"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Проведение промежуточной и государственной (итоговой) аттестации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91460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1468680" y="476672"/>
            <a:ext cx="6696745" cy="1656184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0" y="0"/>
            <a:ext cx="683567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lum bright="70000" contrast="-20000"/>
          </a:blip>
          <a:srcRect/>
          <a:stretch>
            <a:fillRect/>
          </a:stretch>
        </p:blipFill>
        <p:spPr bwMode="auto">
          <a:xfrm>
            <a:off x="53305" y="188640"/>
            <a:ext cx="918295" cy="576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683567" y="476672"/>
            <a:ext cx="8208913" cy="15682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5000" rIns="90000" bIns="45000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3200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ФЗ </a:t>
            </a:r>
            <a:r>
              <a:rPr lang="ru-RU" sz="32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от 29.12.12 № 273-ФЗ 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32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«Об образовании в Российской Федерации</a:t>
            </a:r>
            <a:r>
              <a:rPr lang="ru-RU" sz="3200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»</a:t>
            </a:r>
            <a:endParaRPr lang="ru-RU"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971600" y="2780928"/>
            <a:ext cx="7920880" cy="3672408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п.10,11</a:t>
            </a:r>
            <a:r>
              <a:rPr lang="ru-RU" sz="32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. Примерные ООП проходят экспертизу и включаются в </a:t>
            </a:r>
            <a:r>
              <a:rPr lang="ru-RU" sz="3200" b="1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реестр примерных ООП. </a:t>
            </a:r>
          </a:p>
          <a:p>
            <a:pPr algn="ctr"/>
            <a:r>
              <a:rPr lang="ru-RU" sz="3200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Порядок </a:t>
            </a:r>
            <a:r>
              <a:rPr lang="ru-RU" sz="32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разработки примерных ООП, проведения экспертизы и ведения реестра </a:t>
            </a:r>
            <a:r>
              <a:rPr lang="ru-RU" sz="3200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устанавливает </a:t>
            </a:r>
            <a:r>
              <a:rPr lang="ru-RU" sz="3200" dirty="0" err="1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Минобрнауки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387510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4975" y="1268413"/>
            <a:ext cx="7559675" cy="39703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Постановление Правительства Российской Федерации от 08 августа 2013 г. № 678</a:t>
            </a:r>
          </a:p>
          <a:p>
            <a:pPr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"Об утверждении номенклатуры должностей педагогических работников организаций, осуществляющих образовательную деятельность, должностей руководителей образовательных организаций"</a:t>
            </a:r>
          </a:p>
        </p:txBody>
      </p:sp>
    </p:spTree>
    <p:extLst>
      <p:ext uri="{BB962C8B-B14F-4D97-AF65-F5344CB8AC3E}">
        <p14:creationId xmlns:p14="http://schemas.microsoft.com/office/powerpoint/2010/main" val="296137053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456480" y="0"/>
            <a:ext cx="8231040" cy="1139160"/>
          </a:xfrm>
        </p:spPr>
        <p:txBody>
          <a:bodyPr/>
          <a:lstStyle/>
          <a:p>
            <a:pPr algn="ctr">
              <a:buFont typeface="StarSymbol"/>
              <a:buNone/>
            </a:pPr>
            <a:r>
              <a:rPr altLang="ru-RU" sz="3200" b="1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Вектор деятельности в условиях введения ФГОС</a:t>
            </a:r>
          </a:p>
        </p:txBody>
      </p:sp>
      <p:sp>
        <p:nvSpPr>
          <p:cNvPr id="3075" name="Rectangle 3"/>
          <p:cNvSpPr txBox="1">
            <a:spLocks noGrp="1" noChangeArrowheads="1"/>
          </p:cNvSpPr>
          <p:nvPr>
            <p:ph type="body" idx="1"/>
          </p:nvPr>
        </p:nvSpPr>
        <p:spPr>
          <a:xfrm>
            <a:off x="305280" y="1273094"/>
            <a:ext cx="8838720" cy="5584906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altLang="ru-RU" sz="1800" b="1" dirty="0" err="1">
                <a:latin typeface="Times New Roman" pitchFamily="18" charset="0"/>
                <a:cs typeface="Times New Roman" pitchFamily="18" charset="0"/>
              </a:rPr>
              <a:t>От</a:t>
            </a:r>
            <a:r>
              <a:rPr alt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altLang="ru-RU" sz="1800" b="1" dirty="0" err="1">
                <a:latin typeface="Times New Roman" pitchFamily="18" charset="0"/>
                <a:cs typeface="Times New Roman" pitchFamily="18" charset="0"/>
              </a:rPr>
              <a:t>традиционной</a:t>
            </a:r>
            <a:r>
              <a:rPr alt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altLang="ru-RU" sz="1800" b="1" dirty="0" err="1">
                <a:latin typeface="Times New Roman" pitchFamily="18" charset="0"/>
                <a:cs typeface="Times New Roman" pitchFamily="18" charset="0"/>
              </a:rPr>
              <a:t>системы</a:t>
            </a:r>
            <a:r>
              <a:rPr alt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altLang="ru-RU" sz="1800" b="1" dirty="0" err="1">
                <a:latin typeface="Times New Roman" pitchFamily="18" charset="0"/>
                <a:cs typeface="Times New Roman" pitchFamily="18" charset="0"/>
              </a:rPr>
              <a:t>обучения</a:t>
            </a:r>
            <a:r>
              <a:rPr altLang="ru-RU" sz="1800" b="1" dirty="0">
                <a:latin typeface="Times New Roman" pitchFamily="18" charset="0"/>
                <a:cs typeface="Times New Roman" pitchFamily="18" charset="0"/>
              </a:rPr>
              <a:t>                                 </a:t>
            </a:r>
            <a:r>
              <a:rPr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altLang="ru-RU" sz="1800" b="1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постразвивающему</a:t>
            </a:r>
            <a:r>
              <a:rPr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                      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              </a:t>
            </a:r>
            <a:r>
              <a:rPr altLang="ru-RU" sz="1800" b="1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обучению</a:t>
            </a:r>
            <a:r>
              <a:rPr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altLang="ru-RU" sz="1800" b="1" dirty="0" smtClean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altLang="ru-RU" sz="18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altLang="ru-RU" sz="1800" b="1" dirty="0" err="1">
                <a:latin typeface="Times New Roman" pitchFamily="18" charset="0"/>
                <a:cs typeface="Times New Roman" pitchFamily="18" charset="0"/>
              </a:rPr>
              <a:t>От</a:t>
            </a:r>
            <a:r>
              <a:rPr alt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altLang="ru-RU" sz="1800" b="1" dirty="0" err="1">
                <a:latin typeface="Times New Roman" pitchFamily="18" charset="0"/>
                <a:cs typeface="Times New Roman" pitchFamily="18" charset="0"/>
              </a:rPr>
              <a:t>знаньевой</a:t>
            </a:r>
            <a:r>
              <a:rPr alt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altLang="ru-RU" sz="1800" b="1" dirty="0" err="1">
                <a:latin typeface="Times New Roman" pitchFamily="18" charset="0"/>
                <a:cs typeface="Times New Roman" pitchFamily="18" charset="0"/>
              </a:rPr>
              <a:t>парадигмы</a:t>
            </a:r>
            <a:r>
              <a:rPr alt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altLang="ru-RU" sz="1800" b="1" dirty="0" err="1">
                <a:latin typeface="Times New Roman" pitchFamily="18" charset="0"/>
                <a:cs typeface="Times New Roman" pitchFamily="18" charset="0"/>
              </a:rPr>
              <a:t>образования</a:t>
            </a:r>
            <a:r>
              <a:rPr altLang="ru-RU" sz="1800" b="1" dirty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en-US" altLang="ru-RU" sz="1800" b="1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altLang="ru-RU" sz="1800" b="1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деятельностной</a:t>
            </a:r>
            <a:r>
              <a:rPr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altLang="ru-RU" sz="18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altLang="ru-RU" sz="18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alt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altLang="ru-RU" sz="1800" b="1" dirty="0" err="1" smtClean="0">
                <a:latin typeface="Times New Roman" pitchFamily="18" charset="0"/>
                <a:cs typeface="Times New Roman" pitchFamily="18" charset="0"/>
              </a:rPr>
              <a:t>От</a:t>
            </a:r>
            <a:r>
              <a:rPr alt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altLang="ru-RU" sz="1800" b="1" dirty="0" err="1">
                <a:latin typeface="Times New Roman" pitchFamily="18" charset="0"/>
                <a:cs typeface="Times New Roman" pitchFamily="18" charset="0"/>
              </a:rPr>
              <a:t>системы</a:t>
            </a:r>
            <a:r>
              <a:rPr alt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altLang="ru-RU" sz="1800" b="1" dirty="0" err="1">
                <a:latin typeface="Times New Roman" pitchFamily="18" charset="0"/>
                <a:cs typeface="Times New Roman" pitchFamily="18" charset="0"/>
              </a:rPr>
              <a:t>воспитания</a:t>
            </a:r>
            <a:r>
              <a:rPr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  <a:r>
              <a:rPr lang="en-US"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к </a:t>
            </a:r>
            <a:r>
              <a:rPr altLang="ru-RU" sz="1800" b="1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самоорганизации</a:t>
            </a:r>
            <a:endParaRPr altLang="ru-RU" sz="18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  <a:r>
              <a:rPr lang="en-US"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altLang="ru-RU" sz="1800" b="1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социализации</a:t>
            </a:r>
            <a:endParaRPr altLang="ru-RU" sz="18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altLang="ru-RU" sz="18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altLang="ru-RU" sz="18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ru-RU" altLang="ru-RU" sz="18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altLang="ru-RU" sz="1800" b="1" dirty="0" err="1" smtClean="0">
                <a:latin typeface="Times New Roman" pitchFamily="18" charset="0"/>
                <a:cs typeface="Times New Roman" pitchFamily="18" charset="0"/>
              </a:rPr>
              <a:t>От</a:t>
            </a:r>
            <a:r>
              <a:rPr altLang="ru-RU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altLang="ru-RU" sz="1800" b="1" dirty="0" err="1">
                <a:latin typeface="Times New Roman" pitchFamily="18" charset="0"/>
                <a:cs typeface="Times New Roman" pitchFamily="18" charset="0"/>
              </a:rPr>
              <a:t>системы</a:t>
            </a:r>
            <a:r>
              <a:rPr alt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altLang="ru-RU" sz="1800" b="1" dirty="0" err="1">
                <a:latin typeface="Times New Roman" pitchFamily="18" charset="0"/>
                <a:cs typeface="Times New Roman" pitchFamily="18" charset="0"/>
              </a:rPr>
              <a:t>всеобщего</a:t>
            </a:r>
            <a:r>
              <a:rPr altLang="ru-RU" sz="1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altLang="ru-RU" sz="1800" b="1" dirty="0" err="1">
                <a:latin typeface="Times New Roman" pitchFamily="18" charset="0"/>
                <a:cs typeface="Times New Roman" pitchFamily="18" charset="0"/>
              </a:rPr>
              <a:t>контроля</a:t>
            </a:r>
            <a:r>
              <a:rPr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                     </a:t>
            </a:r>
            <a:r>
              <a:rPr lang="en-US"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к </a:t>
            </a:r>
            <a:r>
              <a:rPr altLang="ru-RU" sz="1800" b="1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сопровождению</a:t>
            </a:r>
            <a:r>
              <a:rPr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</a:t>
            </a:r>
            <a:r>
              <a:rPr lang="en-US"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altLang="ru-RU" sz="1800" b="1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индивидуальной</a:t>
            </a:r>
            <a:r>
              <a:rPr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  <a:r>
              <a:rPr lang="en-US"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altLang="ru-RU" sz="1800" b="1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траектории</a:t>
            </a:r>
            <a:r>
              <a:rPr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altLang="ru-RU" sz="1800" b="1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развития</a:t>
            </a:r>
            <a:endParaRPr altLang="ru-RU" sz="1800" b="1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altLang="ru-RU" sz="1800" b="1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sp>
        <p:nvSpPr>
          <p:cNvPr id="3076" name="AutoShape 4"/>
          <p:cNvSpPr>
            <a:spLocks noChangeArrowheads="1"/>
          </p:cNvSpPr>
          <p:nvPr/>
        </p:nvSpPr>
        <p:spPr bwMode="auto">
          <a:xfrm rot="-5400000">
            <a:off x="4914704" y="560351"/>
            <a:ext cx="305312" cy="2514240"/>
          </a:xfrm>
          <a:prstGeom prst="downArrow">
            <a:avLst>
              <a:gd name="adj1" fmla="val 50000"/>
              <a:gd name="adj2" fmla="val 20585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5" rIns="91430" bIns="45715" anchor="ctr"/>
          <a:lstStyle>
            <a:lvl1pPr eaLnBrk="0" hangingPunct="0">
              <a:lnSpc>
                <a:spcPct val="87000"/>
              </a:lnSpc>
              <a:spcAft>
                <a:spcPts val="1413"/>
              </a:spcAft>
              <a:buSzPct val="45000"/>
              <a:buFont typeface="StarSymbol"/>
              <a:buChar char="●"/>
              <a:defRPr sz="3200"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1pPr>
            <a:lvl2pPr marL="742950" indent="-285750" eaLnBrk="0" hangingPunct="0">
              <a:lnSpc>
                <a:spcPct val="87000"/>
              </a:lnSpc>
              <a:spcAft>
                <a:spcPts val="1138"/>
              </a:spcAft>
              <a:buSzPct val="45000"/>
              <a:buFont typeface="StarSymbol"/>
              <a:buChar char="●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2pPr>
            <a:lvl3pPr marL="1143000" indent="-228600" eaLnBrk="0" hangingPunct="0">
              <a:lnSpc>
                <a:spcPct val="87000"/>
              </a:lnSpc>
              <a:spcAft>
                <a:spcPts val="850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3pPr>
            <a:lvl4pPr marL="1600200" indent="-228600" eaLnBrk="0" hangingPunct="0">
              <a:lnSpc>
                <a:spcPct val="87000"/>
              </a:lnSpc>
              <a:spcAft>
                <a:spcPts val="563"/>
              </a:spcAft>
              <a:buSzPct val="45000"/>
              <a:buFont typeface="StarSymbol"/>
              <a:buChar char="●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4pPr>
            <a:lvl5pPr marL="2057400" indent="-228600" eaLnBrk="0" hangingPunct="0">
              <a:lnSpc>
                <a:spcPct val="87000"/>
              </a:lnSpc>
              <a:spcAft>
                <a:spcPts val="288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5pPr>
            <a:lvl6pPr marL="25146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6pPr>
            <a:lvl7pPr marL="29718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7pPr>
            <a:lvl8pPr marL="34290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8pPr>
            <a:lvl9pPr marL="38862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SzTx/>
              <a:buFontTx/>
              <a:buNone/>
            </a:pPr>
            <a:endParaRPr lang="ru-RU" altLang="ru-RU" sz="160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3077" name="AutoShape 5"/>
          <p:cNvSpPr>
            <a:spLocks noChangeArrowheads="1"/>
          </p:cNvSpPr>
          <p:nvPr/>
        </p:nvSpPr>
        <p:spPr bwMode="auto">
          <a:xfrm rot="-5400000">
            <a:off x="4918307" y="1769601"/>
            <a:ext cx="303871" cy="2514240"/>
          </a:xfrm>
          <a:prstGeom prst="downArrow">
            <a:avLst>
              <a:gd name="adj1" fmla="val 50000"/>
              <a:gd name="adj2" fmla="val 2068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5" rIns="91430" bIns="45715" anchor="ctr"/>
          <a:lstStyle>
            <a:lvl1pPr eaLnBrk="0" hangingPunct="0">
              <a:lnSpc>
                <a:spcPct val="87000"/>
              </a:lnSpc>
              <a:spcAft>
                <a:spcPts val="1413"/>
              </a:spcAft>
              <a:buSzPct val="45000"/>
              <a:buFont typeface="StarSymbol"/>
              <a:buChar char="●"/>
              <a:defRPr sz="3200"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1pPr>
            <a:lvl2pPr marL="742950" indent="-285750" eaLnBrk="0" hangingPunct="0">
              <a:lnSpc>
                <a:spcPct val="87000"/>
              </a:lnSpc>
              <a:spcAft>
                <a:spcPts val="1138"/>
              </a:spcAft>
              <a:buSzPct val="45000"/>
              <a:buFont typeface="StarSymbol"/>
              <a:buChar char="●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2pPr>
            <a:lvl3pPr marL="1143000" indent="-228600" eaLnBrk="0" hangingPunct="0">
              <a:lnSpc>
                <a:spcPct val="87000"/>
              </a:lnSpc>
              <a:spcAft>
                <a:spcPts val="850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3pPr>
            <a:lvl4pPr marL="1600200" indent="-228600" eaLnBrk="0" hangingPunct="0">
              <a:lnSpc>
                <a:spcPct val="87000"/>
              </a:lnSpc>
              <a:spcAft>
                <a:spcPts val="563"/>
              </a:spcAft>
              <a:buSzPct val="45000"/>
              <a:buFont typeface="StarSymbol"/>
              <a:buChar char="●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4pPr>
            <a:lvl5pPr marL="2057400" indent="-228600" eaLnBrk="0" hangingPunct="0">
              <a:lnSpc>
                <a:spcPct val="87000"/>
              </a:lnSpc>
              <a:spcAft>
                <a:spcPts val="288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5pPr>
            <a:lvl6pPr marL="25146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6pPr>
            <a:lvl7pPr marL="29718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7pPr>
            <a:lvl8pPr marL="34290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8pPr>
            <a:lvl9pPr marL="38862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SzTx/>
              <a:buFontTx/>
              <a:buNone/>
            </a:pPr>
            <a:endParaRPr lang="ru-RU" altLang="ru-RU" sz="160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3078" name="AutoShape 6"/>
          <p:cNvSpPr>
            <a:spLocks noChangeArrowheads="1"/>
          </p:cNvSpPr>
          <p:nvPr/>
        </p:nvSpPr>
        <p:spPr bwMode="auto">
          <a:xfrm rot="-5400000">
            <a:off x="4914704" y="3116624"/>
            <a:ext cx="305312" cy="2514240"/>
          </a:xfrm>
          <a:prstGeom prst="downArrow">
            <a:avLst>
              <a:gd name="adj1" fmla="val 50000"/>
              <a:gd name="adj2" fmla="val 20585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5" rIns="91430" bIns="45715" anchor="ctr"/>
          <a:lstStyle>
            <a:lvl1pPr eaLnBrk="0" hangingPunct="0">
              <a:lnSpc>
                <a:spcPct val="87000"/>
              </a:lnSpc>
              <a:spcAft>
                <a:spcPts val="1413"/>
              </a:spcAft>
              <a:buSzPct val="45000"/>
              <a:buFont typeface="StarSymbol"/>
              <a:buChar char="●"/>
              <a:defRPr sz="3200"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1pPr>
            <a:lvl2pPr marL="742950" indent="-285750" eaLnBrk="0" hangingPunct="0">
              <a:lnSpc>
                <a:spcPct val="87000"/>
              </a:lnSpc>
              <a:spcAft>
                <a:spcPts val="1138"/>
              </a:spcAft>
              <a:buSzPct val="45000"/>
              <a:buFont typeface="StarSymbol"/>
              <a:buChar char="●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2pPr>
            <a:lvl3pPr marL="1143000" indent="-228600" eaLnBrk="0" hangingPunct="0">
              <a:lnSpc>
                <a:spcPct val="87000"/>
              </a:lnSpc>
              <a:spcAft>
                <a:spcPts val="850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3pPr>
            <a:lvl4pPr marL="1600200" indent="-228600" eaLnBrk="0" hangingPunct="0">
              <a:lnSpc>
                <a:spcPct val="87000"/>
              </a:lnSpc>
              <a:spcAft>
                <a:spcPts val="563"/>
              </a:spcAft>
              <a:buSzPct val="45000"/>
              <a:buFont typeface="StarSymbol"/>
              <a:buChar char="●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4pPr>
            <a:lvl5pPr marL="2057400" indent="-228600" eaLnBrk="0" hangingPunct="0">
              <a:lnSpc>
                <a:spcPct val="87000"/>
              </a:lnSpc>
              <a:spcAft>
                <a:spcPts val="288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5pPr>
            <a:lvl6pPr marL="25146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6pPr>
            <a:lvl7pPr marL="29718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7pPr>
            <a:lvl8pPr marL="34290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8pPr>
            <a:lvl9pPr marL="38862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SzTx/>
              <a:buFontTx/>
              <a:buNone/>
            </a:pPr>
            <a:endParaRPr lang="ru-RU" altLang="ru-RU" sz="1600">
              <a:solidFill>
                <a:schemeClr val="tx1"/>
              </a:solidFill>
              <a:cs typeface="Arial" pitchFamily="34" charset="0"/>
            </a:endParaRPr>
          </a:p>
        </p:txBody>
      </p:sp>
      <p:sp>
        <p:nvSpPr>
          <p:cNvPr id="3079" name="AutoShape 7"/>
          <p:cNvSpPr>
            <a:spLocks noChangeArrowheads="1"/>
          </p:cNvSpPr>
          <p:nvPr/>
        </p:nvSpPr>
        <p:spPr bwMode="auto">
          <a:xfrm rot="-5400000">
            <a:off x="4915426" y="4700079"/>
            <a:ext cx="303871" cy="2514240"/>
          </a:xfrm>
          <a:prstGeom prst="downArrow">
            <a:avLst>
              <a:gd name="adj1" fmla="val 50000"/>
              <a:gd name="adj2" fmla="val 20683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30" tIns="45715" rIns="91430" bIns="45715" anchor="ctr"/>
          <a:lstStyle>
            <a:lvl1pPr eaLnBrk="0" hangingPunct="0">
              <a:lnSpc>
                <a:spcPct val="87000"/>
              </a:lnSpc>
              <a:spcAft>
                <a:spcPts val="1413"/>
              </a:spcAft>
              <a:buSzPct val="45000"/>
              <a:buFont typeface="StarSymbol"/>
              <a:buChar char="●"/>
              <a:defRPr sz="3200">
                <a:solidFill>
                  <a:srgbClr val="000000"/>
                </a:solidFill>
                <a:latin typeface="Arial" pitchFamily="34" charset="0"/>
                <a:cs typeface="Lucida Sans Unicode" pitchFamily="34" charset="0"/>
              </a:defRPr>
            </a:lvl1pPr>
            <a:lvl2pPr marL="742950" indent="-285750" eaLnBrk="0" hangingPunct="0">
              <a:lnSpc>
                <a:spcPct val="87000"/>
              </a:lnSpc>
              <a:spcAft>
                <a:spcPts val="1138"/>
              </a:spcAft>
              <a:buSzPct val="45000"/>
              <a:buFont typeface="StarSymbol"/>
              <a:buChar char="●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2pPr>
            <a:lvl3pPr marL="1143000" indent="-228600" eaLnBrk="0" hangingPunct="0">
              <a:lnSpc>
                <a:spcPct val="87000"/>
              </a:lnSpc>
              <a:spcAft>
                <a:spcPts val="850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3pPr>
            <a:lvl4pPr marL="1600200" indent="-228600" eaLnBrk="0" hangingPunct="0">
              <a:lnSpc>
                <a:spcPct val="87000"/>
              </a:lnSpc>
              <a:spcAft>
                <a:spcPts val="563"/>
              </a:spcAft>
              <a:buSzPct val="45000"/>
              <a:buFont typeface="StarSymbol"/>
              <a:buChar char="●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4pPr>
            <a:lvl5pPr marL="2057400" indent="-228600" eaLnBrk="0" hangingPunct="0">
              <a:lnSpc>
                <a:spcPct val="87000"/>
              </a:lnSpc>
              <a:spcAft>
                <a:spcPts val="288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5pPr>
            <a:lvl6pPr marL="25146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6pPr>
            <a:lvl7pPr marL="29718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7pPr>
            <a:lvl8pPr marL="34290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8pPr>
            <a:lvl9pPr marL="3886200" indent="-228600" eaLnBrk="0" fontAlgn="base" hangingPunct="0">
              <a:lnSpc>
                <a:spcPct val="87000"/>
              </a:lnSpc>
              <a:spcBef>
                <a:spcPct val="0"/>
              </a:spcBef>
              <a:spcAft>
                <a:spcPts val="288"/>
              </a:spcAft>
              <a:buSzPct val="75000"/>
              <a:buFont typeface="StarSymbol"/>
              <a:buChar char="–"/>
              <a:defRPr sz="2000">
                <a:solidFill>
                  <a:srgbClr val="000000"/>
                </a:solidFill>
                <a:latin typeface="Calibri" pitchFamily="34" charset="0"/>
                <a:cs typeface="Lucida Sans Unicode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Aft>
                <a:spcPct val="0"/>
              </a:spcAft>
              <a:buSzTx/>
              <a:buFontTx/>
              <a:buNone/>
            </a:pPr>
            <a:endParaRPr lang="ru-RU" altLang="ru-RU" sz="1600">
              <a:solidFill>
                <a:schemeClr val="tx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810137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827584" y="305273"/>
            <a:ext cx="8316416" cy="6552727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0" y="0"/>
            <a:ext cx="683567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lum bright="70000" contrast="-20000"/>
          </a:blip>
          <a:srcRect/>
          <a:stretch>
            <a:fillRect/>
          </a:stretch>
        </p:blipFill>
        <p:spPr bwMode="auto">
          <a:xfrm>
            <a:off x="53305" y="188640"/>
            <a:ext cx="918295" cy="576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767836" y="148468"/>
            <a:ext cx="8376163" cy="587707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5000" rIns="90000" bIns="45000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ФЗ </a:t>
            </a: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от 29.12.12 № 273-ФЗ 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«Об образовании в Российской Федерации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»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Ст. 47. Правовой статус </a:t>
            </a:r>
            <a:r>
              <a:rPr lang="ru-RU" sz="28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пед</a:t>
            </a: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. 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работников</a:t>
            </a: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3</a:t>
            </a: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. </a:t>
            </a:r>
            <a:r>
              <a:rPr lang="ru-RU" sz="28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Пед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. </a:t>
            </a: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работники пользуются следующими академическими правами и свободами:</a:t>
            </a: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4</a:t>
            </a: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) право на выбор учебников, учебных пособий, материалов 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в </a:t>
            </a:r>
            <a:r>
              <a:rPr lang="ru-RU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соответствии с образовательной </a:t>
            </a: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программой</a:t>
            </a: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800" b="1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Выбор учебников </a:t>
            </a: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и учебных пособий осуществляется 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в соответствии со списком учебников и учебных пособий,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определенным ОУ</a:t>
            </a: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29878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827088" y="777875"/>
            <a:ext cx="8316912" cy="5964238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0" y="0"/>
            <a:ext cx="68421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lum bright="70000" contrast="-20000"/>
          </a:blip>
          <a:srcRect/>
          <a:stretch>
            <a:fillRect/>
          </a:stretch>
        </p:blipFill>
        <p:spPr bwMode="auto">
          <a:xfrm>
            <a:off x="53975" y="188913"/>
            <a:ext cx="917575" cy="576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827088" y="466725"/>
            <a:ext cx="8316912" cy="57086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/>
            </a:pP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/>
            </a:pPr>
            <a:r>
              <a:rPr lang="ru-RU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Приказ Минтруда №544 от 18.10. 2013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/>
            </a:pP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/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Об утверждении проф. стандарта «Педагог» (воспитатель, учитель)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/>
            </a:pPr>
            <a:endParaRPr lang="ru-RU" sz="11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/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Стандарт применяется при формировании кадровой политики, при организации обучения и аттестации работников, заключении трудовых договоров, разработке должностных инструкций и установлении систем оплаты труда 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с 1 января 2015 года.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/>
            </a:pPr>
            <a:endParaRPr lang="ru-RU" sz="1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  <a:defRPr/>
            </a:pPr>
            <a:r>
              <a:rPr lang="ru-RU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Новая функция учителя, воспитателя: участие в разработке и реализации ООП и программы развития </a:t>
            </a:r>
          </a:p>
        </p:txBody>
      </p:sp>
    </p:spTree>
    <p:extLst>
      <p:ext uri="{BB962C8B-B14F-4D97-AF65-F5344CB8AC3E}">
        <p14:creationId xmlns:p14="http://schemas.microsoft.com/office/powerpoint/2010/main" val="410947625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39775" y="1989138"/>
            <a:ext cx="7200900" cy="267811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Приказ Министерства образования и науки Российской Федерации</a:t>
            </a:r>
          </a:p>
          <a:p>
            <a:pPr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от 20 сентября 2013 г. № 1082 </a:t>
            </a:r>
          </a:p>
          <a:p>
            <a:pPr>
              <a:defRPr/>
            </a:pPr>
            <a:r>
              <a:rPr lang="ru-RU" sz="2800" b="1" dirty="0">
                <a:solidFill>
                  <a:schemeClr val="accent1">
                    <a:lumMod val="50000"/>
                  </a:schemeClr>
                </a:solidFill>
              </a:rPr>
              <a:t>"Об утверждении положения о психолого-медико-педагогической комиссии"</a:t>
            </a:r>
          </a:p>
        </p:txBody>
      </p:sp>
    </p:spTree>
    <p:extLst>
      <p:ext uri="{BB962C8B-B14F-4D97-AF65-F5344CB8AC3E}">
        <p14:creationId xmlns:p14="http://schemas.microsoft.com/office/powerpoint/2010/main" val="178913218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827584" y="777212"/>
            <a:ext cx="8136904" cy="5474333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0" y="0"/>
            <a:ext cx="683567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lum bright="70000" contrast="-20000"/>
          </a:blip>
          <a:srcRect/>
          <a:stretch>
            <a:fillRect/>
          </a:stretch>
        </p:blipFill>
        <p:spPr bwMode="auto">
          <a:xfrm>
            <a:off x="53305" y="188640"/>
            <a:ext cx="918295" cy="576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683567" y="620688"/>
            <a:ext cx="7848873" cy="6123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5000" rIns="90000" bIns="45000">
            <a:spAutoFit/>
          </a:bodyPr>
          <a:lstStyle/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Организация </a:t>
            </a:r>
            <a:r>
              <a:rPr lang="ru-RU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внеурочной деятельности</a:t>
            </a: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Приказ </a:t>
            </a:r>
            <a:r>
              <a:rPr lang="ru-RU" sz="28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Минобрнауки</a:t>
            </a: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 России от 6.10. 2009 г. № 373 « Об утверждении и введении в действие ФГОС 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НОО» (с приказами </a:t>
            </a: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№1241 и № 2357)</a:t>
            </a: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Письмо </a:t>
            </a:r>
            <a:r>
              <a:rPr lang="ru-RU" sz="28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Минобрнауки</a:t>
            </a: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 России № 03-296 от 12.05.2011 "Об организации внеурочной деятельности при введении ФГОС"</a:t>
            </a: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Положения, установки, 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 влияющие </a:t>
            </a: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на организацию 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внеурочной </a:t>
            </a: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деятельности</a:t>
            </a: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4355976" y="5013176"/>
            <a:ext cx="792088" cy="36004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618228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827584" y="777212"/>
            <a:ext cx="8136904" cy="5474333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0" y="0"/>
            <a:ext cx="683567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lum bright="70000" contrast="-20000"/>
          </a:blip>
          <a:srcRect/>
          <a:stretch>
            <a:fillRect/>
          </a:stretch>
        </p:blipFill>
        <p:spPr bwMode="auto">
          <a:xfrm>
            <a:off x="53305" y="188640"/>
            <a:ext cx="918295" cy="576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971600" y="620688"/>
            <a:ext cx="7560840" cy="550774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5000" rIns="90000" bIns="45000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Основные положения внеурочной деятельности 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 </a:t>
            </a:r>
            <a:endParaRPr lang="ru-RU" sz="2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marL="457200" indent="-457200"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Взаимосвязь содержания урочной и внеурочной деятельности при вариативности форм</a:t>
            </a:r>
          </a:p>
          <a:p>
            <a:pPr marL="457200" indent="-457200"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Направленность на формирование УУД </a:t>
            </a:r>
          </a:p>
          <a:p>
            <a:pPr marL="457200" indent="-457200"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Обязательность внеурочной деятельности</a:t>
            </a:r>
          </a:p>
          <a:p>
            <a:pPr marL="457200" indent="-457200"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Специальная подготовка педагогов доп. образования при проведении ими внеурочной деятельности</a:t>
            </a:r>
          </a:p>
          <a:p>
            <a:pPr marL="457200" indent="-457200"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Опора на опыт внеурочной занятости детей в конкретном образовательном учреждении</a:t>
            </a:r>
          </a:p>
          <a:p>
            <a:pPr marL="457200" indent="-457200">
              <a:buFont typeface="Arial" pitchFamily="34" charset="0"/>
              <a:buChar char="•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Проведение диагностических исследований</a:t>
            </a: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757075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0" y="0"/>
            <a:ext cx="683567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lum bright="70000" contrast="-20000"/>
          </a:blip>
          <a:srcRect/>
          <a:stretch>
            <a:fillRect/>
          </a:stretch>
        </p:blipFill>
        <p:spPr bwMode="auto">
          <a:xfrm>
            <a:off x="53305" y="188640"/>
            <a:ext cx="918295" cy="576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538" y="764704"/>
            <a:ext cx="8526462" cy="5904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292006"/>
            <a:ext cx="6840759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Модель плана внеурочной деятельности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74820174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971600" y="476672"/>
            <a:ext cx="7920880" cy="1656184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0" y="0"/>
            <a:ext cx="683567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lum bright="70000" contrast="-20000"/>
          </a:blip>
          <a:srcRect/>
          <a:stretch>
            <a:fillRect/>
          </a:stretch>
        </p:blipFill>
        <p:spPr bwMode="auto">
          <a:xfrm>
            <a:off x="53305" y="188640"/>
            <a:ext cx="918295" cy="576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683567" y="476672"/>
            <a:ext cx="8208913" cy="15682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5000" rIns="90000" bIns="45000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32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Структура программы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32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внеурочной деятельности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32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(из ФГОС для средней школы)</a:t>
            </a: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971600" y="2780928"/>
            <a:ext cx="7920880" cy="3672408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1) пояснительная записка</a:t>
            </a:r>
          </a:p>
          <a:p>
            <a:r>
              <a:rPr lang="ru-RU" sz="24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2) общая характеристика курса</a:t>
            </a:r>
          </a:p>
          <a:p>
            <a:r>
              <a:rPr lang="ru-RU" sz="24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3) личностные и </a:t>
            </a:r>
            <a:r>
              <a:rPr lang="ru-RU" sz="2400" dirty="0" err="1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метапредметные</a:t>
            </a:r>
            <a:r>
              <a:rPr lang="ru-RU" sz="24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 результаты освоения курса внеурочной деятельности;</a:t>
            </a:r>
          </a:p>
          <a:p>
            <a:r>
              <a:rPr lang="ru-RU" sz="24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4) содержание курса внеурочной деятельности;</a:t>
            </a:r>
          </a:p>
          <a:p>
            <a:r>
              <a:rPr lang="ru-RU" sz="24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5) тематическое планирование с определением основных видов внеурочной деятельности обучающихся;</a:t>
            </a:r>
          </a:p>
          <a:p>
            <a:r>
              <a:rPr lang="ru-RU" sz="24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6) описание учебно-методического и материально-технического обеспечения курса.</a:t>
            </a:r>
          </a:p>
        </p:txBody>
      </p:sp>
    </p:spTree>
    <p:extLst>
      <p:ext uri="{BB962C8B-B14F-4D97-AF65-F5344CB8AC3E}">
        <p14:creationId xmlns:p14="http://schemas.microsoft.com/office/powerpoint/2010/main" val="8784359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827584" y="777212"/>
            <a:ext cx="7848872" cy="5474333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0" y="0"/>
            <a:ext cx="683567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lum bright="70000" contrast="-20000"/>
          </a:blip>
          <a:srcRect/>
          <a:stretch>
            <a:fillRect/>
          </a:stretch>
        </p:blipFill>
        <p:spPr bwMode="auto">
          <a:xfrm>
            <a:off x="53305" y="188640"/>
            <a:ext cx="918295" cy="576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827584" y="620688"/>
            <a:ext cx="7848872" cy="563085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5000" rIns="90000" bIns="45000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ФЗ </a:t>
            </a: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от 29.12.12 № 273-ФЗ 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«Об образовании в Российской Федерации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»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8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Образовательной организацией 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разрабатывается и реализуется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8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«внутренняя система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 оценки качества образования» 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(ст. 28)</a:t>
            </a: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1279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413" y="692150"/>
            <a:ext cx="8172450" cy="22161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Постановление Правительства Российской Федерации</a:t>
            </a:r>
          </a:p>
          <a:p>
            <a:pPr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от 05 августа 2013 г. № 662</a:t>
            </a:r>
          </a:p>
          <a:p>
            <a:pPr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"Об осуществлении мониторинга системы образования"</a:t>
            </a:r>
          </a:p>
          <a:p>
            <a:pPr>
              <a:defRPr/>
            </a:pP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 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5650" y="3789363"/>
            <a:ext cx="6911975" cy="15700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Письмо Министерства образования и науки Российской Федерации от 20.06. 2013г. № АП-1073/02« О  разработке показателей эффективности»</a:t>
            </a:r>
          </a:p>
        </p:txBody>
      </p:sp>
    </p:spTree>
    <p:extLst>
      <p:ext uri="{BB962C8B-B14F-4D97-AF65-F5344CB8AC3E}">
        <p14:creationId xmlns:p14="http://schemas.microsoft.com/office/powerpoint/2010/main" val="60769956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827584" y="777212"/>
            <a:ext cx="8064896" cy="5474333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0" y="0"/>
            <a:ext cx="683567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lum bright="70000" contrast="-20000"/>
          </a:blip>
          <a:srcRect/>
          <a:stretch>
            <a:fillRect/>
          </a:stretch>
        </p:blipFill>
        <p:spPr bwMode="auto">
          <a:xfrm>
            <a:off x="53305" y="188640"/>
            <a:ext cx="918295" cy="576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827584" y="620688"/>
            <a:ext cx="7848872" cy="519997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5000" rIns="90000" bIns="45000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Письмо Федеральной службы по надзору в сфере образования и науки от 16 июля 2012 г. N 05-2680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5.8. Проведение контрольных работ, тестирования, собеседования, письменного или устного опроса рекомендуется начинать с 3-го класса. 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Проведение указанных мероприятий в отношении 1-2-х классов не рекомендуется</a:t>
            </a:r>
            <a:r>
              <a:rPr lang="ru-RU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.</a:t>
            </a:r>
            <a:endParaRPr lang="ru-RU" sz="28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67938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0" y="0"/>
            <a:ext cx="683567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lum bright="70000" contrast="-20000"/>
          </a:blip>
          <a:srcRect/>
          <a:stretch>
            <a:fillRect/>
          </a:stretch>
        </p:blipFill>
        <p:spPr bwMode="auto">
          <a:xfrm>
            <a:off x="53305" y="188640"/>
            <a:ext cx="918295" cy="576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1115616" y="548680"/>
            <a:ext cx="7848872" cy="6120680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Актуальные вопросы реализации ФГОС:</a:t>
            </a:r>
          </a:p>
          <a:p>
            <a:pPr algn="ctr"/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Проблема </a:t>
            </a: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выбора учебников и учебных пособий (замена на «более удобные»)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Применение типовых задач формирования УУД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Решение задач преемственности различных ступеней образования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Преодоление избыточности применяемых в школе </a:t>
            </a: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УМК (систем учебников)</a:t>
            </a: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Проблема разработки рабочих программ по учебным предметам</a:t>
            </a:r>
          </a:p>
        </p:txBody>
      </p:sp>
    </p:spTree>
    <p:extLst>
      <p:ext uri="{BB962C8B-B14F-4D97-AF65-F5344CB8AC3E}">
        <p14:creationId xmlns:p14="http://schemas.microsoft.com/office/powerpoint/2010/main" val="188237755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0" y="0"/>
            <a:ext cx="684213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lIns="91430" tIns="45715" rIns="91430" bIns="45715" anchor="ctr"/>
          <a:lstStyle/>
          <a:p>
            <a:pPr>
              <a:defRPr/>
            </a:pPr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lum bright="70000" contrast="-20000"/>
          </a:blip>
          <a:srcRect/>
          <a:stretch>
            <a:fillRect/>
          </a:stretch>
        </p:blipFill>
        <p:spPr bwMode="auto">
          <a:xfrm>
            <a:off x="53975" y="188913"/>
            <a:ext cx="917575" cy="5762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1116013" y="549275"/>
            <a:ext cx="7848600" cy="6119813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0" tIns="45715" rIns="91430" bIns="45715" anchor="ctr"/>
          <a:lstStyle/>
          <a:p>
            <a:pPr>
              <a:defRPr/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Основание для утверждения нового ФГОС </a:t>
            </a:r>
            <a:r>
              <a:rPr lang="ru-RU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– </a:t>
            </a:r>
          </a:p>
          <a:p>
            <a:pPr>
              <a:defRPr/>
            </a:pPr>
            <a:endParaRPr lang="ru-RU"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>
              <a:defRPr/>
            </a:pPr>
            <a:r>
              <a:rPr lang="ru-RU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необходимость приведения ФГОС в соответствие с </a:t>
            </a:r>
          </a:p>
          <a:p>
            <a:pPr>
              <a:defRPr/>
            </a:pPr>
            <a:r>
              <a:rPr lang="ru-RU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ФЗ от 29.12.2012 № 273 </a:t>
            </a:r>
          </a:p>
          <a:p>
            <a:pPr>
              <a:defRPr/>
            </a:pPr>
            <a:r>
              <a:rPr lang="ru-RU" sz="32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«Об образовании в РФ»</a:t>
            </a:r>
          </a:p>
          <a:p>
            <a:pPr>
              <a:defRPr/>
            </a:pPr>
            <a:endParaRPr lang="ru-RU"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>
              <a:defRPr/>
            </a:pPr>
            <a:endParaRPr lang="ru-RU"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6204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1115616" y="476672"/>
            <a:ext cx="7848872" cy="1584176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0" y="0"/>
            <a:ext cx="683567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lum bright="70000" contrast="-20000"/>
          </a:blip>
          <a:srcRect/>
          <a:stretch>
            <a:fillRect/>
          </a:stretch>
        </p:blipFill>
        <p:spPr bwMode="auto">
          <a:xfrm>
            <a:off x="53305" y="188640"/>
            <a:ext cx="918295" cy="576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971600" y="476672"/>
            <a:ext cx="7992888" cy="156820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5000" rIns="90000" bIns="45000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Приказ </a:t>
            </a:r>
            <a:r>
              <a:rPr lang="ru-RU" sz="24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Минобрнауки</a:t>
            </a: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от 23.07.2013 № 611 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«Об утверждении порядка формирования и функционирования инновационной инфраструктуры в системе образования</a:t>
            </a: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»</a:t>
            </a:r>
            <a:endParaRPr lang="ru-RU"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1115616" y="2420888"/>
            <a:ext cx="7848872" cy="3672408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000" dirty="0" smtClean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3</a:t>
            </a:r>
            <a:r>
              <a:rPr lang="ru-RU" sz="20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. Инновационную инфраструктуру составляют федеральные и региональные инновационные площадки.</a:t>
            </a:r>
          </a:p>
          <a:p>
            <a:pPr algn="just"/>
            <a:endParaRPr lang="ru-RU" sz="2000" dirty="0"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just"/>
            <a:r>
              <a:rPr lang="ru-RU" sz="20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4. Основные направления деятельности площадок: 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новые элементы содержания образования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технологии, методики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образовательные программы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новые механизмы, формы и методы управления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сетевое взаимодействие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000" dirty="0">
                <a:solidFill>
                  <a:srgbClr val="1F497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новые институты общественного участия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759537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0" y="0"/>
            <a:ext cx="683567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lum bright="70000" contrast="-20000"/>
          </a:blip>
          <a:srcRect/>
          <a:stretch>
            <a:fillRect/>
          </a:stretch>
        </p:blipFill>
        <p:spPr bwMode="auto">
          <a:xfrm>
            <a:off x="53305" y="188640"/>
            <a:ext cx="918295" cy="576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Rectangle 15"/>
          <p:cNvSpPr>
            <a:spLocks noChangeArrowheads="1"/>
          </p:cNvSpPr>
          <p:nvPr/>
        </p:nvSpPr>
        <p:spPr bwMode="auto">
          <a:xfrm>
            <a:off x="1115616" y="509339"/>
            <a:ext cx="7560840" cy="82954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5000" rIns="90000" bIns="45000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b="1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Формы методического сопровождения издательства «Академкнига / Учебник»</a:t>
            </a:r>
            <a:endParaRPr lang="ru-RU" sz="2400" b="1" dirty="0">
              <a:solidFill>
                <a:schemeClr val="tx2"/>
              </a:solidFill>
              <a:latin typeface="Cambria" pitchFamily="18" charset="0"/>
              <a:cs typeface="Arial" pitchFamily="34" charset="0"/>
            </a:endParaRPr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 flipH="1">
            <a:off x="2573778" y="1363816"/>
            <a:ext cx="4680520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flipH="1">
            <a:off x="2951820" y="486633"/>
            <a:ext cx="3888432" cy="0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28" name="Rectangle 15"/>
          <p:cNvSpPr>
            <a:spLocks noChangeArrowheads="1"/>
          </p:cNvSpPr>
          <p:nvPr/>
        </p:nvSpPr>
        <p:spPr bwMode="auto">
          <a:xfrm>
            <a:off x="683567" y="1818432"/>
            <a:ext cx="8280921" cy="470752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5000" rIns="90000" bIns="45000">
            <a:spAutoFit/>
          </a:bodyPr>
          <a:lstStyle/>
          <a:p>
            <a:pPr marL="342900" indent="-342900" algn="just">
              <a:buFontTx/>
              <a:buChar char="-"/>
            </a:pPr>
            <a:r>
              <a:rPr lang="ru-RU" sz="2000" b="1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проведение </a:t>
            </a:r>
            <a:r>
              <a:rPr lang="ru-RU" sz="2000" b="1" dirty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информационных семинаров,  курсов повышения квалификации, </a:t>
            </a:r>
            <a:r>
              <a:rPr lang="ru-RU" sz="2000" b="1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конференций </a:t>
            </a:r>
            <a:r>
              <a:rPr lang="ru-RU" sz="2000" b="1" dirty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(в </a:t>
            </a:r>
            <a:r>
              <a:rPr lang="ru-RU" sz="2000" b="1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т. ч.  используя Интернет);</a:t>
            </a:r>
          </a:p>
          <a:p>
            <a:pPr marL="342900" indent="-342900" algn="just">
              <a:buFontTx/>
              <a:buChar char="-"/>
            </a:pPr>
            <a:endParaRPr lang="ru-RU" sz="2000" b="1" dirty="0">
              <a:solidFill>
                <a:schemeClr val="tx2"/>
              </a:solidFill>
              <a:latin typeface="Cambria" pitchFamily="18" charset="0"/>
              <a:cs typeface="Arial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b="1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создание </a:t>
            </a:r>
            <a:r>
              <a:rPr lang="ru-RU" sz="2000" b="1" dirty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и участие в работе </a:t>
            </a:r>
            <a:r>
              <a:rPr lang="ru-RU" sz="2000" b="1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базовых </a:t>
            </a:r>
            <a:r>
              <a:rPr lang="ru-RU" sz="2000" b="1" dirty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школ</a:t>
            </a:r>
            <a:r>
              <a:rPr lang="ru-RU" sz="2000" b="1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)</a:t>
            </a:r>
          </a:p>
          <a:p>
            <a:pPr marL="342900" indent="-342900" algn="just">
              <a:buFontTx/>
              <a:buChar char="-"/>
            </a:pPr>
            <a:endParaRPr lang="ru-RU" sz="2000" b="1" dirty="0">
              <a:solidFill>
                <a:schemeClr val="tx2"/>
              </a:solidFill>
              <a:latin typeface="Cambria" pitchFamily="18" charset="0"/>
              <a:cs typeface="Arial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b="1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проведение </a:t>
            </a:r>
            <a:r>
              <a:rPr lang="ru-RU" sz="2000" b="1" dirty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мастер-классов, конкурсов, сопровождение стажерских площадок</a:t>
            </a:r>
            <a:r>
              <a:rPr lang="ru-RU" sz="2000" b="1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;</a:t>
            </a:r>
          </a:p>
          <a:p>
            <a:pPr marL="342900" indent="-342900" algn="just">
              <a:buFontTx/>
              <a:buChar char="-"/>
            </a:pPr>
            <a:endParaRPr lang="ru-RU" sz="2000" b="1" dirty="0">
              <a:solidFill>
                <a:schemeClr val="tx2"/>
              </a:solidFill>
              <a:latin typeface="Cambria" pitchFamily="18" charset="0"/>
              <a:cs typeface="Arial" pitchFamily="34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000" b="1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обобщение </a:t>
            </a:r>
            <a:r>
              <a:rPr lang="ru-RU" sz="2000" b="1" dirty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и распространение эффективного  </a:t>
            </a:r>
            <a:r>
              <a:rPr lang="ru-RU" sz="2000" b="1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опыта; размещение </a:t>
            </a:r>
            <a:r>
              <a:rPr lang="ru-RU" sz="2000" b="1" dirty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практических разработок на сайте издательства</a:t>
            </a:r>
            <a:r>
              <a:rPr lang="ru-RU" sz="2000" b="1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;</a:t>
            </a:r>
          </a:p>
          <a:p>
            <a:pPr marL="342900" indent="-342900" algn="just">
              <a:buFontTx/>
              <a:buChar char="-"/>
            </a:pPr>
            <a:endParaRPr lang="ru-RU" sz="2000" b="1" dirty="0">
              <a:solidFill>
                <a:schemeClr val="tx2"/>
              </a:solidFill>
              <a:latin typeface="Cambria" pitchFamily="18" charset="0"/>
              <a:cs typeface="Arial" pitchFamily="34" charset="0"/>
            </a:endParaRPr>
          </a:p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- поддержка </a:t>
            </a:r>
            <a:r>
              <a:rPr lang="ru-RU" sz="2000" b="1" dirty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педагогов в организации научных клубов, проведении олимпиад, конкурсов  </a:t>
            </a:r>
            <a:r>
              <a:rPr lang="ru-RU" sz="2000" b="1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школьников. </a:t>
            </a:r>
          </a:p>
          <a:p>
            <a:pPr algn="just"/>
            <a:endParaRPr lang="ru-RU" sz="2000" dirty="0">
              <a:solidFill>
                <a:schemeClr val="tx2"/>
              </a:solidFill>
              <a:latin typeface="Cambria" pitchFamily="18" charset="0"/>
              <a:cs typeface="Arial" pitchFamily="34" charset="0"/>
            </a:endParaRPr>
          </a:p>
          <a:p>
            <a:pPr algn="ctr"/>
            <a:r>
              <a:rPr lang="ru-RU" sz="2000" b="1" dirty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Ежемесячно </a:t>
            </a:r>
            <a:r>
              <a:rPr lang="ru-RU" sz="2000" b="1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проводится 100-150 методических мероприятий</a:t>
            </a:r>
            <a:endParaRPr lang="ru-RU" sz="2000" b="1" i="1" dirty="0">
              <a:solidFill>
                <a:schemeClr val="tx2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79710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56586" y="151806"/>
            <a:ext cx="8230344" cy="990618"/>
          </a:xfrm>
          <a:ln>
            <a:miter lim="800000"/>
            <a:headEnd/>
            <a:tailEnd/>
          </a:ln>
        </p:spPr>
        <p:txBody>
          <a:bodyPr lIns="82945" tIns="41473" rIns="82945" bIns="41473"/>
          <a:lstStyle/>
          <a:p>
            <a:pPr defTabSz="829452" eaLnBrk="1" fontAlgn="auto" hangingPunct="1">
              <a:spcAft>
                <a:spcPts val="0"/>
              </a:spcAft>
              <a:defRPr/>
            </a:pPr>
            <a:r>
              <a:rPr lang="ru-RU" sz="290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Направления Новой  школы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4294967295"/>
          </p:nvPr>
        </p:nvGraphicFramePr>
        <p:xfrm>
          <a:off x="457071" y="1563066"/>
          <a:ext cx="8507417" cy="4938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 rot="20085779">
            <a:off x="-198023" y="2652562"/>
            <a:ext cx="7031569" cy="499254"/>
          </a:xfrm>
          <a:prstGeom prst="rect">
            <a:avLst/>
          </a:prstGeom>
          <a:noFill/>
        </p:spPr>
        <p:txBody>
          <a:bodyPr wrap="none" lIns="82945" tIns="41473" rIns="82945" bIns="41473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defTabSz="8294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700" b="1" cap="all" dirty="0">
                <a:ln w="0">
                  <a:solidFill>
                    <a:srgbClr val="00B05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Управление качеством образования</a:t>
            </a:r>
          </a:p>
        </p:txBody>
      </p:sp>
      <p:sp>
        <p:nvSpPr>
          <p:cNvPr id="6" name="Прямоугольник 5"/>
          <p:cNvSpPr/>
          <p:nvPr/>
        </p:nvSpPr>
        <p:spPr>
          <a:xfrm rot="20085779">
            <a:off x="3016727" y="4845734"/>
            <a:ext cx="6056943" cy="499254"/>
          </a:xfrm>
          <a:prstGeom prst="rect">
            <a:avLst/>
          </a:prstGeom>
          <a:noFill/>
        </p:spPr>
        <p:txBody>
          <a:bodyPr wrap="none" lIns="82945" tIns="41473" rIns="82945" bIns="41473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defTabSz="8294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700" b="1" cap="all" dirty="0">
                <a:ln w="0">
                  <a:solidFill>
                    <a:srgbClr val="00B050"/>
                  </a:solidFill>
                </a:ln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+mn-lt"/>
              </a:rPr>
              <a:t>Управление преобразованиями</a:t>
            </a:r>
          </a:p>
        </p:txBody>
      </p:sp>
    </p:spTree>
    <p:extLst>
      <p:ext uri="{BB962C8B-B14F-4D97-AF65-F5344CB8AC3E}">
        <p14:creationId xmlns:p14="http://schemas.microsoft.com/office/powerpoint/2010/main" val="10433025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-36512" y="2996952"/>
            <a:ext cx="7344816" cy="2403722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>
              <a:solidFill>
                <a:prstClr val="white"/>
              </a:solidFill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350230" y="3771910"/>
            <a:ext cx="6571332" cy="73721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5000" rIns="90000" bIns="45000">
            <a:spAutoFit/>
          </a:bodyPr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ru-RU" sz="4200" dirty="0" smtClean="0">
                <a:solidFill>
                  <a:srgbClr val="FFFFFF"/>
                </a:solidFill>
                <a:latin typeface="Cambria" pitchFamily="18" charset="0"/>
                <a:cs typeface="Arial" pitchFamily="34" charset="0"/>
              </a:rPr>
              <a:t>СПАСИБО ЗА</a:t>
            </a:r>
            <a:r>
              <a:rPr lang="en-US" sz="4200" dirty="0" smtClean="0">
                <a:solidFill>
                  <a:srgbClr val="FFFFFF"/>
                </a:solidFill>
                <a:latin typeface="Cambria" pitchFamily="18" charset="0"/>
                <a:cs typeface="Arial" pitchFamily="34" charset="0"/>
              </a:rPr>
              <a:t> </a:t>
            </a:r>
            <a:r>
              <a:rPr lang="ru-RU" sz="4200" dirty="0" smtClean="0">
                <a:solidFill>
                  <a:srgbClr val="FFFFFF"/>
                </a:solidFill>
                <a:latin typeface="Cambria" pitchFamily="18" charset="0"/>
                <a:cs typeface="Arial" pitchFamily="34" charset="0"/>
              </a:rPr>
              <a:t>ВНИМАНИЕ</a:t>
            </a:r>
            <a:endParaRPr lang="ru-RU" sz="3600" dirty="0">
              <a:solidFill>
                <a:srgbClr val="FFFFFF"/>
              </a:solidFill>
              <a:latin typeface="Cambria" pitchFamily="18" charset="0"/>
              <a:cs typeface="Arial" pitchFamily="34" charset="0"/>
            </a:endParaRP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-7938" y="5949280"/>
            <a:ext cx="9151938" cy="5397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360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3" y="5559425"/>
            <a:ext cx="1882775" cy="1181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971600" y="6026150"/>
            <a:ext cx="7434262" cy="39865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5000" rIns="90000" bIns="45000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</a:tabLst>
            </a:pPr>
            <a:r>
              <a:rPr lang="ru-RU" sz="2000" dirty="0">
                <a:solidFill>
                  <a:srgbClr val="310482"/>
                </a:solidFill>
                <a:latin typeface="Arial" pitchFamily="34" charset="0"/>
                <a:cs typeface="Arial" pitchFamily="34" charset="0"/>
              </a:rPr>
              <a:t>ИЗДАТЕЛЬСТВО «АКАДЕМКНИГА/УЧЕБНИК»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619672" y="404664"/>
            <a:ext cx="7187579" cy="230687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5000" rIns="90000" bIns="45000">
            <a:spAutoFit/>
          </a:bodyPr>
          <a:lstStyle/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ru-RU" sz="2000" b="1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Издательство «Академкнига/Учебник»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ru-RU" sz="2000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117342, </a:t>
            </a:r>
            <a:r>
              <a:rPr lang="ru-RU" sz="2000" dirty="0" err="1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г.Москва</a:t>
            </a:r>
            <a:r>
              <a:rPr lang="ru-RU" sz="2000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, ул.бутлерова,17б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ru-RU" sz="1200" dirty="0">
              <a:solidFill>
                <a:schemeClr val="tx2"/>
              </a:solidFill>
              <a:latin typeface="Cambria" pitchFamily="18" charset="0"/>
              <a:cs typeface="Arial" pitchFamily="34" charset="0"/>
            </a:endParaRP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ru-RU" sz="2000" b="1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Тел.: </a:t>
            </a:r>
            <a:r>
              <a:rPr lang="ru-RU" sz="2000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(499) 968-92-29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ru-RU" sz="2000" b="1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Факс: </a:t>
            </a:r>
            <a:r>
              <a:rPr lang="ru-RU" sz="2000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(499) 234-63-58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en-US" sz="2000" b="1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E-mail: </a:t>
            </a:r>
            <a:r>
              <a:rPr lang="en-US" sz="2000" dirty="0" smtClean="0">
                <a:solidFill>
                  <a:srgbClr val="0000CC"/>
                </a:solidFill>
                <a:latin typeface="Cambria" pitchFamily="18" charset="0"/>
                <a:cs typeface="Arial" pitchFamily="34" charset="0"/>
                <a:hlinkClick r:id="rId3"/>
              </a:rPr>
              <a:t>akademuch@maik.ru</a:t>
            </a:r>
            <a:endParaRPr lang="en-US" sz="2000" dirty="0" smtClean="0">
              <a:solidFill>
                <a:srgbClr val="0000CC"/>
              </a:solidFill>
              <a:latin typeface="Cambria" pitchFamily="18" charset="0"/>
              <a:cs typeface="Arial" pitchFamily="34" charset="0"/>
            </a:endParaRP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endParaRPr lang="en-US" sz="1200" dirty="0">
              <a:solidFill>
                <a:schemeClr val="tx2"/>
              </a:solidFill>
              <a:latin typeface="Cambria" pitchFamily="18" charset="0"/>
              <a:cs typeface="Arial" pitchFamily="34" charset="0"/>
            </a:endParaRP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</a:tabLst>
            </a:pPr>
            <a:r>
              <a:rPr lang="ru-RU" sz="2000" b="1" dirty="0" smtClean="0">
                <a:solidFill>
                  <a:schemeClr val="tx2"/>
                </a:solidFill>
                <a:latin typeface="Cambria" pitchFamily="18" charset="0"/>
                <a:cs typeface="Arial" pitchFamily="34" charset="0"/>
              </a:rPr>
              <a:t>Наш сайт: </a:t>
            </a:r>
            <a:r>
              <a:rPr lang="en-US" sz="2000" u="sng" dirty="0" smtClean="0">
                <a:solidFill>
                  <a:srgbClr val="0000CC"/>
                </a:solidFill>
                <a:latin typeface="Cambria" pitchFamily="18" charset="0"/>
                <a:cs typeface="Arial" pitchFamily="34" charset="0"/>
              </a:rPr>
              <a:t>ww.akademkniga.ru</a:t>
            </a:r>
            <a:endParaRPr lang="ru-RU" sz="2000" u="sng" dirty="0">
              <a:solidFill>
                <a:srgbClr val="0000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8623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0" y="0"/>
            <a:ext cx="683567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lum bright="70000" contrast="-20000"/>
          </a:blip>
          <a:srcRect/>
          <a:stretch>
            <a:fillRect/>
          </a:stretch>
        </p:blipFill>
        <p:spPr bwMode="auto">
          <a:xfrm>
            <a:off x="53305" y="188640"/>
            <a:ext cx="918295" cy="576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Прямоугольник с двумя вырезанными противолежащими углами 10"/>
          <p:cNvSpPr/>
          <p:nvPr/>
        </p:nvSpPr>
        <p:spPr>
          <a:xfrm>
            <a:off x="1115616" y="548680"/>
            <a:ext cx="7848872" cy="6120680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Письмо Федеральной службы по надзору в сфере образования и науки от 16 июля 2012 г. N 05-2680</a:t>
            </a:r>
          </a:p>
          <a:p>
            <a:pPr algn="ctr"/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/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П.7. Типичные нарушения, </a:t>
            </a: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допускаемые ОУ:</a:t>
            </a:r>
          </a:p>
          <a:p>
            <a:pPr algn="ctr"/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Отсутствие самостоятельно разработанной и утверждённой ООП.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Несоответствие учебного плана.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Отсутствие (несоответствие) рабочих программ учебных предметов.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Несоответствие ООП требованиям ФГОС.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Несоответствие перечня учебников и учебных пособий федеральному перечню.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Отсутствие системы внутреннего мониторинга качества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165456488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 txBox="1"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buFont typeface="StarSymbol"/>
              <a:buNone/>
            </a:pPr>
            <a:r>
              <a:rPr altLang="ru-RU" sz="3200" b="1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Методология ФГОС –</a:t>
            </a:r>
            <a:br>
              <a:rPr altLang="ru-RU" sz="3200" b="1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</a:br>
            <a:r>
              <a:rPr altLang="ru-RU" sz="3200" b="1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 системно-деятельностный подход</a:t>
            </a:r>
            <a:r>
              <a:rPr altLang="ru-RU" smtClean="0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 </a:t>
            </a:r>
          </a:p>
        </p:txBody>
      </p:sp>
      <p:sp>
        <p:nvSpPr>
          <p:cNvPr id="4099" name="Rectangle 3"/>
          <p:cNvSpPr txBox="1"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>
              <a:buFont typeface="Wingdings" pitchFamily="2" charset="2"/>
              <a:buNone/>
            </a:pPr>
            <a:r>
              <a:rPr altLang="ru-RU" smtClean="0">
                <a:latin typeface="Arial" pitchFamily="34" charset="0"/>
                <a:cs typeface="Lucida Sans Unicode" pitchFamily="34" charset="0"/>
              </a:rPr>
              <a:t>   </a:t>
            </a:r>
            <a:r>
              <a:rPr altLang="ru-RU" b="1" smtClean="0">
                <a:latin typeface="Arial" pitchFamily="34" charset="0"/>
                <a:cs typeface="Lucida Sans Unicode" pitchFamily="34" charset="0"/>
              </a:rPr>
              <a:t>Уровни реализации: </a:t>
            </a:r>
          </a:p>
          <a:p>
            <a:pPr>
              <a:buFont typeface="Wingdings" pitchFamily="2" charset="2"/>
              <a:buNone/>
            </a:pPr>
            <a:endParaRPr altLang="ru-RU" b="1" smtClean="0">
              <a:latin typeface="Arial" pitchFamily="34" charset="0"/>
              <a:cs typeface="Lucida Sans Unicode" pitchFamily="34" charset="0"/>
            </a:endParaRPr>
          </a:p>
          <a:p>
            <a:r>
              <a:rPr altLang="ru-RU" smtClean="0">
                <a:solidFill>
                  <a:srgbClr val="339933"/>
                </a:solidFill>
                <a:latin typeface="Arial" pitchFamily="34" charset="0"/>
                <a:cs typeface="Lucida Sans Unicode" pitchFamily="34" charset="0"/>
              </a:rPr>
              <a:t>ценностно-смысловой</a:t>
            </a:r>
          </a:p>
          <a:p>
            <a:r>
              <a:rPr altLang="ru-RU" smtClean="0">
                <a:solidFill>
                  <a:srgbClr val="339933"/>
                </a:solidFill>
                <a:latin typeface="Arial" pitchFamily="34" charset="0"/>
                <a:cs typeface="Lucida Sans Unicode" pitchFamily="34" charset="0"/>
              </a:rPr>
              <a:t>целевой</a:t>
            </a:r>
          </a:p>
          <a:p>
            <a:r>
              <a:rPr altLang="ru-RU" smtClean="0">
                <a:solidFill>
                  <a:srgbClr val="339933"/>
                </a:solidFill>
                <a:latin typeface="Arial" pitchFamily="34" charset="0"/>
                <a:cs typeface="Lucida Sans Unicode" pitchFamily="34" charset="0"/>
              </a:rPr>
              <a:t>технологический</a:t>
            </a:r>
          </a:p>
          <a:p>
            <a:r>
              <a:rPr altLang="ru-RU" smtClean="0">
                <a:solidFill>
                  <a:srgbClr val="339933"/>
                </a:solidFill>
                <a:latin typeface="Arial" pitchFamily="34" charset="0"/>
                <a:cs typeface="Lucida Sans Unicode" pitchFamily="34" charset="0"/>
              </a:rPr>
              <a:t>ресурсный</a:t>
            </a:r>
          </a:p>
        </p:txBody>
      </p:sp>
    </p:spTree>
    <p:extLst>
      <p:ext uri="{BB962C8B-B14F-4D97-AF65-F5344CB8AC3E}">
        <p14:creationId xmlns:p14="http://schemas.microsoft.com/office/powerpoint/2010/main" val="6289929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456480" y="277950"/>
            <a:ext cx="8231040" cy="712874"/>
          </a:xfrm>
        </p:spPr>
        <p:txBody>
          <a:bodyPr/>
          <a:lstStyle/>
          <a:p>
            <a:pPr algn="ctr">
              <a:buFont typeface="StarSymbol"/>
              <a:buNone/>
            </a:pPr>
            <a:r>
              <a:rPr altLang="ru-RU" sz="3600" b="1">
                <a:solidFill>
                  <a:schemeClr val="hlink"/>
                </a:solidFill>
                <a:latin typeface="Arial" pitchFamily="34" charset="0"/>
                <a:cs typeface="Lucida Sans Unicode" pitchFamily="34" charset="0"/>
              </a:rPr>
              <a:t>Ценностно-смысловой уровень</a:t>
            </a:r>
          </a:p>
        </p:txBody>
      </p:sp>
      <p:sp>
        <p:nvSpPr>
          <p:cNvPr id="5123" name="Rectangle 3"/>
          <p:cNvSpPr txBox="1">
            <a:spLocks noGrp="1" noChangeArrowheads="1"/>
          </p:cNvSpPr>
          <p:nvPr>
            <p:ph type="body" sz="half" idx="1"/>
          </p:nvPr>
        </p:nvSpPr>
        <p:spPr>
          <a:xfrm>
            <a:off x="456481" y="1600009"/>
            <a:ext cx="2744640" cy="453071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altLang="ru-RU" sz="1800" dirty="0" err="1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подготовка</a:t>
            </a:r>
            <a:r>
              <a:rPr altLang="ru-RU" sz="1800" dirty="0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обучающихся</a:t>
            </a:r>
            <a:r>
              <a:rPr altLang="ru-RU" sz="1800" dirty="0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 к </a:t>
            </a:r>
            <a:r>
              <a:rPr altLang="ru-RU" sz="1800" dirty="0" err="1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освоению</a:t>
            </a:r>
            <a:r>
              <a:rPr altLang="ru-RU" sz="1800" dirty="0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определённого</a:t>
            </a:r>
            <a:r>
              <a:rPr altLang="ru-RU" sz="1800" dirty="0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количества</a:t>
            </a:r>
            <a:r>
              <a:rPr altLang="ru-RU" sz="1800" dirty="0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знаний</a:t>
            </a:r>
            <a:r>
              <a:rPr altLang="ru-RU" sz="1800" dirty="0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, </a:t>
            </a:r>
            <a:r>
              <a:rPr altLang="ru-RU" sz="1800" dirty="0" err="1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необходимых</a:t>
            </a:r>
            <a:r>
              <a:rPr altLang="ru-RU" sz="1800" dirty="0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для</a:t>
            </a:r>
            <a:r>
              <a:rPr altLang="ru-RU" sz="1800" dirty="0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 …, </a:t>
            </a:r>
            <a:r>
              <a:rPr altLang="ru-RU" sz="1800" dirty="0" err="1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но</a:t>
            </a:r>
            <a:r>
              <a:rPr altLang="ru-RU" sz="1800" dirty="0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 в </a:t>
            </a:r>
            <a:r>
              <a:rPr altLang="ru-RU" sz="1800" dirty="0" err="1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стабильных</a:t>
            </a:r>
            <a:r>
              <a:rPr altLang="ru-RU" sz="1800" dirty="0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условиях</a:t>
            </a:r>
            <a:endParaRPr altLang="ru-RU" sz="1800" dirty="0">
              <a:solidFill>
                <a:srgbClr val="800000"/>
              </a:solidFill>
              <a:latin typeface="Arial" pitchFamily="34" charset="0"/>
              <a:cs typeface="Lucida Sans Unicode" pitchFamily="34" charset="0"/>
            </a:endParaRPr>
          </a:p>
        </p:txBody>
      </p:sp>
      <p:sp>
        <p:nvSpPr>
          <p:cNvPr id="5124" name="Rectangle 4"/>
          <p:cNvSpPr txBox="1">
            <a:spLocks noGrp="1" noChangeArrowheads="1"/>
          </p:cNvSpPr>
          <p:nvPr>
            <p:ph type="body" sz="half" idx="2"/>
          </p:nvPr>
        </p:nvSpPr>
        <p:spPr>
          <a:xfrm>
            <a:off x="3352320" y="1600009"/>
            <a:ext cx="5335200" cy="4530716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становление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и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развитие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образованной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,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компетентной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и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просвещённой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личности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,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способной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к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осознанному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и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ответственному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решению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разноплановых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задач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>
                <a:solidFill>
                  <a:srgbClr val="FF0000"/>
                </a:solidFill>
                <a:latin typeface="Arial" pitchFamily="34" charset="0"/>
                <a:cs typeface="Lucida Sans Unicode" pitchFamily="34" charset="0"/>
              </a:rPr>
              <a:t>в </a:t>
            </a:r>
            <a:r>
              <a:rPr altLang="ru-RU" sz="1800" dirty="0" err="1">
                <a:solidFill>
                  <a:srgbClr val="FF0000"/>
                </a:solidFill>
                <a:latin typeface="Arial" pitchFamily="34" charset="0"/>
                <a:cs typeface="Lucida Sans Unicode" pitchFamily="34" charset="0"/>
              </a:rPr>
              <a:t>условиях</a:t>
            </a:r>
            <a:r>
              <a:rPr altLang="ru-RU" sz="1800" dirty="0">
                <a:solidFill>
                  <a:srgbClr val="FF0000"/>
                </a:solidFill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solidFill>
                  <a:srgbClr val="FF0000"/>
                </a:solidFill>
                <a:latin typeface="Arial" pitchFamily="34" charset="0"/>
                <a:cs typeface="Lucida Sans Unicode" pitchFamily="34" charset="0"/>
              </a:rPr>
              <a:t>неопределённости</a:t>
            </a:r>
            <a:r>
              <a:rPr altLang="ru-RU" sz="1800" dirty="0">
                <a:solidFill>
                  <a:srgbClr val="FF0000"/>
                </a:solidFill>
                <a:latin typeface="Arial" pitchFamily="34" charset="0"/>
                <a:cs typeface="Lucida Sans Unicode" pitchFamily="34" charset="0"/>
              </a:rPr>
              <a:t> </a:t>
            </a:r>
          </a:p>
          <a:p>
            <a:pPr>
              <a:lnSpc>
                <a:spcPct val="80000"/>
              </a:lnSpc>
            </a:pP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образовании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,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которое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solidFill>
                  <a:srgbClr val="FF0000"/>
                </a:solidFill>
                <a:latin typeface="Arial" pitchFamily="34" charset="0"/>
                <a:cs typeface="Lucida Sans Unicode" pitchFamily="34" charset="0"/>
              </a:rPr>
              <a:t>развивает</a:t>
            </a:r>
            <a:r>
              <a:rPr altLang="ru-RU" sz="1800" dirty="0">
                <a:solidFill>
                  <a:srgbClr val="FF0000"/>
                </a:solidFill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solidFill>
                  <a:srgbClr val="FF0000"/>
                </a:solidFill>
                <a:latin typeface="Arial" pitchFamily="34" charset="0"/>
                <a:cs typeface="Lucida Sans Unicode" pitchFamily="34" charset="0"/>
              </a:rPr>
              <a:t>личность</a:t>
            </a:r>
            <a:r>
              <a:rPr altLang="ru-RU" sz="1800" dirty="0">
                <a:solidFill>
                  <a:srgbClr val="FF0000"/>
                </a:solidFill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как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индивидуальность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,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самостоятельную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в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проектировании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практических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задач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, в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порождении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личностных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смыслов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, а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не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личность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,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способную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мыслить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и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действовать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лишь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по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шаблону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«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как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учили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и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выучили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»</a:t>
            </a:r>
          </a:p>
          <a:p>
            <a:pPr>
              <a:lnSpc>
                <a:spcPct val="80000"/>
              </a:lnSpc>
            </a:pP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из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школы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должна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выходить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просвещённая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личность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,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для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которой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понятия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«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совесть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», «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честь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», «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порядочность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» —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стержневые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личностные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образования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, а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не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просто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характеристики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героев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литературных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  <a:r>
              <a:rPr altLang="ru-RU" sz="1800" dirty="0" err="1">
                <a:latin typeface="Arial" pitchFamily="34" charset="0"/>
                <a:cs typeface="Lucida Sans Unicode" pitchFamily="34" charset="0"/>
              </a:rPr>
              <a:t>произведений</a:t>
            </a:r>
            <a:r>
              <a:rPr altLang="ru-RU" sz="1800" dirty="0">
                <a:latin typeface="Arial" pitchFamily="34" charset="0"/>
                <a:cs typeface="Lucida Sans Unicode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497185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827584" y="777212"/>
            <a:ext cx="8316416" cy="5964155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0" y="0"/>
            <a:ext cx="683567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lum bright="70000" contrast="-20000"/>
          </a:blip>
          <a:srcRect/>
          <a:stretch>
            <a:fillRect/>
          </a:stretch>
        </p:blipFill>
        <p:spPr bwMode="auto">
          <a:xfrm>
            <a:off x="53305" y="188640"/>
            <a:ext cx="918295" cy="576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827584" y="467019"/>
            <a:ext cx="8316416" cy="563085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5000" rIns="90000" bIns="45000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32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Приказы </a:t>
            </a:r>
            <a:r>
              <a:rPr lang="ru-RU" sz="3200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Минобрнауки</a:t>
            </a:r>
            <a:r>
              <a:rPr lang="ru-RU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: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от 17.10.2013 г. № 1155 «Об утверждении ФГОС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дошкольного образования</a:t>
            </a: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»</a:t>
            </a: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от 6.10. 2009 г. № 373 « Об утверждении и введении в действие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ФГОС НОО</a:t>
            </a: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» (с изменениями — приказы от 26.11.10 № 1241, от 22.09.11 № 2357, от 18.12.12 № 1060)</a:t>
            </a: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от 17.12.2010 № 1897 «Об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утверждении ФГОС ООО</a:t>
            </a: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»</a:t>
            </a: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400" dirty="0" smtClean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от 17.05.2012 № 413 «Об утверждении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ФГОС среднего (полного) общего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309905451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 txBox="1">
            <a:spLocks noGrp="1" noChangeArrowheads="1"/>
          </p:cNvSpPr>
          <p:nvPr>
            <p:ph type="title"/>
          </p:nvPr>
        </p:nvSpPr>
        <p:spPr>
          <a:xfrm>
            <a:off x="456480" y="277950"/>
            <a:ext cx="8231040" cy="865530"/>
          </a:xfrm>
        </p:spPr>
        <p:txBody>
          <a:bodyPr/>
          <a:lstStyle/>
          <a:p>
            <a:pPr algn="ctr">
              <a:buFont typeface="StarSymbol"/>
              <a:buNone/>
            </a:pPr>
            <a:r>
              <a:rPr altLang="ru-RU" sz="3600" b="1">
                <a:solidFill>
                  <a:schemeClr val="hlink"/>
                </a:solidFill>
                <a:latin typeface="Arial" pitchFamily="34" charset="0"/>
                <a:cs typeface="Lucida Sans Unicode" pitchFamily="34" charset="0"/>
              </a:rPr>
              <a:t> Целевой уровень</a:t>
            </a:r>
          </a:p>
        </p:txBody>
      </p:sp>
      <p:sp>
        <p:nvSpPr>
          <p:cNvPr id="6147" name="Rectangle 3"/>
          <p:cNvSpPr txBox="1">
            <a:spLocks noGrp="1" noChangeArrowheads="1"/>
          </p:cNvSpPr>
          <p:nvPr>
            <p:ph type="body" sz="half" idx="1"/>
          </p:nvPr>
        </p:nvSpPr>
        <p:spPr>
          <a:xfrm>
            <a:off x="456481" y="1604329"/>
            <a:ext cx="4044960" cy="452639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altLang="ru-RU" sz="1800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освоение ЗУНов в соответствии с направленностью образовательной программы, соответствующей типу и виду образовательного учреждения</a:t>
            </a:r>
          </a:p>
          <a:p>
            <a:pPr>
              <a:lnSpc>
                <a:spcPct val="90000"/>
              </a:lnSpc>
            </a:pPr>
            <a:r>
              <a:rPr altLang="ru-RU" sz="1800">
                <a:solidFill>
                  <a:srgbClr val="800000"/>
                </a:solidFill>
                <a:latin typeface="Arial" pitchFamily="34" charset="0"/>
                <a:cs typeface="Lucida Sans Unicode" pitchFamily="34" charset="0"/>
              </a:rPr>
              <a:t>воспитательные задачи выступают «ролью второго плана» </a:t>
            </a:r>
            <a:endParaRPr altLang="ru-RU" sz="1800">
              <a:latin typeface="Arial" pitchFamily="34" charset="0"/>
              <a:cs typeface="Lucida Sans Unicode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altLang="ru-RU" sz="1800">
              <a:solidFill>
                <a:srgbClr val="800000"/>
              </a:solidFill>
              <a:latin typeface="Arial" pitchFamily="34" charset="0"/>
              <a:cs typeface="Lucida Sans Unicode" pitchFamily="34" charset="0"/>
            </a:endParaRPr>
          </a:p>
        </p:txBody>
      </p:sp>
      <p:sp>
        <p:nvSpPr>
          <p:cNvPr id="6148" name="Rectangle 4"/>
          <p:cNvSpPr txBox="1">
            <a:spLocks noGrp="1" noChangeArrowheads="1"/>
          </p:cNvSpPr>
          <p:nvPr>
            <p:ph type="body" sz="half" idx="2"/>
          </p:nvPr>
        </p:nvSpPr>
        <p:spPr>
          <a:xfrm>
            <a:off x="4639680" y="1604329"/>
            <a:ext cx="4046400" cy="452639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altLang="ru-RU" sz="1800">
                <a:latin typeface="Arial" pitchFamily="34" charset="0"/>
                <a:cs typeface="Lucida Sans Unicode" pitchFamily="34" charset="0"/>
              </a:rPr>
              <a:t>достижение и поддержание высокого уровня мотивации ребёнка к образованию</a:t>
            </a:r>
          </a:p>
          <a:p>
            <a:pPr>
              <a:lnSpc>
                <a:spcPct val="90000"/>
              </a:lnSpc>
            </a:pPr>
            <a:r>
              <a:rPr altLang="ru-RU" sz="1800">
                <a:latin typeface="Arial" pitchFamily="34" charset="0"/>
                <a:cs typeface="Lucida Sans Unicode" pitchFamily="34" charset="0"/>
              </a:rPr>
              <a:t>достижение уровня знаний, необходимых и достаточных для следующей ступени образования, обеспечивающего компетентностное освоение и решение (на уровне самостоятельной деятельности) задач учебной и социальной направленности</a:t>
            </a:r>
          </a:p>
          <a:p>
            <a:pPr>
              <a:lnSpc>
                <a:spcPct val="90000"/>
              </a:lnSpc>
            </a:pPr>
            <a:r>
              <a:rPr altLang="ru-RU" sz="1800">
                <a:latin typeface="Arial" pitchFamily="34" charset="0"/>
                <a:cs typeface="Lucida Sans Unicode" pitchFamily="34" charset="0"/>
              </a:rPr>
              <a:t>достижение самостоятельности в учебной и социально направленной деятельности, рефлексивной оценке и самооценке результатов </a:t>
            </a:r>
          </a:p>
        </p:txBody>
      </p:sp>
    </p:spTree>
    <p:extLst>
      <p:ext uri="{BB962C8B-B14F-4D97-AF65-F5344CB8AC3E}">
        <p14:creationId xmlns:p14="http://schemas.microsoft.com/office/powerpoint/2010/main" val="279521076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837591" y="209893"/>
            <a:ext cx="8316416" cy="6380425"/>
          </a:xfrm>
          <a:prstGeom prst="snip2DiagRect">
            <a:avLst>
              <a:gd name="adj1" fmla="val 0"/>
              <a:gd name="adj2" fmla="val 17966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0" y="0"/>
            <a:ext cx="683567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  <a:tileRect/>
          </a:gradFill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>
            <a:lum bright="70000" contrast="-20000"/>
          </a:blip>
          <a:srcRect/>
          <a:stretch>
            <a:fillRect/>
          </a:stretch>
        </p:blipFill>
        <p:spPr bwMode="auto">
          <a:xfrm>
            <a:off x="53305" y="188640"/>
            <a:ext cx="918295" cy="57606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9" name="Rectangle 15"/>
          <p:cNvSpPr>
            <a:spLocks noChangeArrowheads="1"/>
          </p:cNvSpPr>
          <p:nvPr/>
        </p:nvSpPr>
        <p:spPr bwMode="auto">
          <a:xfrm>
            <a:off x="827584" y="467019"/>
            <a:ext cx="8316416" cy="600018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5000" rIns="90000" bIns="45000">
            <a:spAutoFit/>
          </a:bodyPr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Указ 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Президента РФ от 07.05.12 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«О мерах по реализации гос. политики в области образования и науки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»</a:t>
            </a: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Правительству </a:t>
            </a: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РФ обеспечить</a:t>
            </a: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:</a:t>
            </a: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- </a:t>
            </a: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разработку и утверждение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Концепции 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развития математического образования </a:t>
            </a: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в РФ</a:t>
            </a: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разработку </a:t>
            </a: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комплекса </a:t>
            </a: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мер, направленных на выявление и поддержку 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одарённых детей и молодёжи</a:t>
            </a:r>
          </a:p>
          <a:p>
            <a:pPr algn="just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 </a:t>
            </a: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- увеличение числа детей, </a:t>
            </a: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обучающихся 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по дополнительным образовательным </a:t>
            </a:r>
            <a:r>
              <a:rPr lang="ru-RU" sz="24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программам</a:t>
            </a:r>
            <a:endParaRPr lang="ru-RU" sz="24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  <a:p>
            <a:pPr marL="342900" indent="-342900" algn="just"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принятие мер</a:t>
            </a: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, направленных </a:t>
            </a:r>
            <a:r>
              <a:rPr lang="ru-RU" sz="24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на ликвидацию очередей   в ДОУ </a:t>
            </a: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(дети 3-7 лет), предусмотрев расширение форм и способов получения  образования, в </a:t>
            </a:r>
            <a:r>
              <a:rPr lang="ru-RU" sz="2400" dirty="0" err="1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т.ч</a:t>
            </a:r>
            <a:r>
              <a:rPr lang="ru-RU" sz="24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. в частных </a:t>
            </a:r>
            <a:r>
              <a:rPr lang="ru-RU" sz="24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itchFamily="18" charset="0"/>
                <a:cs typeface="Arial" pitchFamily="34" charset="0"/>
              </a:rPr>
              <a:t>ДОУ</a:t>
            </a:r>
          </a:p>
          <a:p>
            <a:pPr marL="342900" indent="-342900" algn="just">
              <a:buFontTx/>
              <a:buChar char="-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endParaRPr lang="ru-RU" sz="24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266974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e7c52b46d74a3308cbd6098dba58dc880c14c5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2439</TotalTime>
  <Words>1610</Words>
  <Application>Microsoft Office PowerPoint</Application>
  <PresentationFormat>Экран (4:3)</PresentationFormat>
  <Paragraphs>272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Презентация PowerPoint</vt:lpstr>
      <vt:lpstr>Вектор деятельности в условиях введения ФГОС</vt:lpstr>
      <vt:lpstr>Презентация PowerPoint</vt:lpstr>
      <vt:lpstr>Презентация PowerPoint</vt:lpstr>
      <vt:lpstr>Методология ФГОС –  системно-деятельностный подход </vt:lpstr>
      <vt:lpstr>Ценностно-смысловой уровень</vt:lpstr>
      <vt:lpstr>Презентация PowerPoint</vt:lpstr>
      <vt:lpstr> Целевой уровень</vt:lpstr>
      <vt:lpstr>Презентация PowerPoint</vt:lpstr>
      <vt:lpstr>Технологический уровень</vt:lpstr>
      <vt:lpstr>Презентация PowerPoint</vt:lpstr>
      <vt:lpstr>Презентация PowerPoint</vt:lpstr>
      <vt:lpstr>Ресурсный уровень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Направления Новой  школы</vt:lpstr>
      <vt:lpstr>Презентация PowerPoint</vt:lpstr>
    </vt:vector>
  </TitlesOfParts>
  <Company>Your Organization Name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Your User Name</dc:creator>
  <cp:lastModifiedBy>Larisa</cp:lastModifiedBy>
  <cp:revision>244</cp:revision>
  <dcterms:created xsi:type="dcterms:W3CDTF">2012-08-14T16:33:39Z</dcterms:created>
  <dcterms:modified xsi:type="dcterms:W3CDTF">2014-12-17T06:09:22Z</dcterms:modified>
</cp:coreProperties>
</file>