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0"/>
  </p:notesMasterIdLst>
  <p:handoutMasterIdLst>
    <p:handoutMasterId r:id="rId41"/>
  </p:handoutMasterIdLst>
  <p:sldIdLst>
    <p:sldId id="256" r:id="rId3"/>
    <p:sldId id="413" r:id="rId4"/>
    <p:sldId id="414" r:id="rId5"/>
    <p:sldId id="428" r:id="rId6"/>
    <p:sldId id="448" r:id="rId7"/>
    <p:sldId id="456" r:id="rId8"/>
    <p:sldId id="429" r:id="rId9"/>
    <p:sldId id="430" r:id="rId10"/>
    <p:sldId id="433" r:id="rId11"/>
    <p:sldId id="415" r:id="rId12"/>
    <p:sldId id="434" r:id="rId13"/>
    <p:sldId id="435" r:id="rId14"/>
    <p:sldId id="436" r:id="rId15"/>
    <p:sldId id="477" r:id="rId16"/>
    <p:sldId id="437" r:id="rId17"/>
    <p:sldId id="438" r:id="rId18"/>
    <p:sldId id="439" r:id="rId19"/>
    <p:sldId id="457" r:id="rId20"/>
    <p:sldId id="458" r:id="rId21"/>
    <p:sldId id="460" r:id="rId22"/>
    <p:sldId id="459" r:id="rId23"/>
    <p:sldId id="390" r:id="rId24"/>
    <p:sldId id="440" r:id="rId25"/>
    <p:sldId id="441" r:id="rId26"/>
    <p:sldId id="445" r:id="rId27"/>
    <p:sldId id="444" r:id="rId28"/>
    <p:sldId id="470" r:id="rId29"/>
    <p:sldId id="471" r:id="rId30"/>
    <p:sldId id="469" r:id="rId31"/>
    <p:sldId id="443" r:id="rId32"/>
    <p:sldId id="442" r:id="rId33"/>
    <p:sldId id="461" r:id="rId34"/>
    <p:sldId id="462" r:id="rId35"/>
    <p:sldId id="468" r:id="rId36"/>
    <p:sldId id="463" r:id="rId37"/>
    <p:sldId id="467" r:id="rId38"/>
    <p:sldId id="446" r:id="rId39"/>
  </p:sldIdLst>
  <p:sldSz cx="10080625" cy="7559675"/>
  <p:notesSz cx="7559675" cy="10691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416" y="-90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02098A9-5978-492C-B5FC-0626E6FAF3B5}" type="datetime1">
              <a:rPr lang="ru-RU"/>
              <a:pPr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14.05.2014</a:t>
            </a:fld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Arial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422C25F-665E-4B76-AACE-D2E9FCB9E8F6}" type="slidenum">
              <a:rPr lang="ru-RU"/>
              <a:pPr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545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ru-RU" noProof="0" smtClean="0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8307F5F2-1718-468B-996B-093982C64CCA}" type="datetime1">
              <a:rPr lang="ru-RU"/>
              <a:pPr>
                <a:defRPr/>
              </a:pPr>
              <a:t>14.05.2014</a:t>
            </a:fld>
            <a:endParaRPr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9AFD8C10-41C1-4472-B47B-03240731F2A2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6193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00" indent="-215900" algn="l" rtl="0" eaLnBrk="0" fontAlgn="base" hangingPunct="0">
      <a:spcBef>
        <a:spcPct val="0"/>
      </a:spcBef>
      <a:spcAft>
        <a:spcPct val="0"/>
      </a:spcAft>
      <a:defRPr lang="ru-RU" sz="2000" kern="1200">
        <a:solidFill>
          <a:srgbClr val="000000"/>
        </a:solidFill>
        <a:latin typeface="Arial" pitchFamily="18"/>
        <a:cs typeface="Tahoma" pitchFamily="2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Tahoma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2"/>
          <p:cNvSpPr txBox="1"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fld id="{EF6A54BC-02B6-4CE9-A95D-681FF477B65A}" type="slidenum">
              <a:rPr lang="ru-RU" sz="1400">
                <a:solidFill>
                  <a:srgbClr val="FFFFFF"/>
                </a:solidFill>
              </a:rPr>
              <a:pPr eaLnBrk="1">
                <a:lnSpc>
                  <a:spcPct val="93000"/>
                </a:lnSpc>
              </a:pPr>
              <a:t>1</a:t>
            </a:fld>
            <a:endParaRPr lang="ru-RU" sz="1400">
              <a:solidFill>
                <a:srgbClr val="FFFFFF"/>
              </a:solidFill>
            </a:endParaRPr>
          </a:p>
        </p:txBody>
      </p:sp>
      <p:sp>
        <p:nvSpPr>
          <p:cNvPr id="3" name="Text Box 1"/>
          <p:cNvSpPr/>
          <p:nvPr/>
        </p:nvSpPr>
        <p:spPr>
          <a:xfrm>
            <a:off x="4278313" y="10155238"/>
            <a:ext cx="3275012" cy="5286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23993B7-A873-41DF-8510-EA38C4A55C28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4" name="Text Box 2"/>
          <p:cNvSpPr/>
          <p:nvPr/>
        </p:nvSpPr>
        <p:spPr>
          <a:xfrm>
            <a:off x="4278313" y="10156825"/>
            <a:ext cx="3278187" cy="5318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04F6DF1-81F2-4E37-B084-D8BFEEC22E8D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5" name="Text Box 3"/>
          <p:cNvSpPr/>
          <p:nvPr/>
        </p:nvSpPr>
        <p:spPr>
          <a:xfrm>
            <a:off x="0" y="0"/>
            <a:ext cx="1588" cy="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6824589-E8EF-475A-A9DE-7AE6484A8ACA}" type="slidenum">
              <a:rPr lang="ru-RU" sz="1400" kern="0">
                <a:solidFill>
                  <a:srgbClr val="FFFFFF"/>
                </a:solidFill>
                <a:latin typeface="Arial" pitchFamily="18"/>
                <a:ea typeface="Lucida Sans Unicode" pitchFamily="1"/>
                <a:cs typeface="Lucida Sans Unicode" pitchFamily="34"/>
              </a:rPr>
              <a:pPr fontAlgn="auto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FFFFFF"/>
              </a:solidFill>
              <a:latin typeface="Arial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6" name="Rectangle 4"/>
          <p:cNvSpPr/>
          <p:nvPr/>
        </p:nvSpPr>
        <p:spPr>
          <a:xfrm>
            <a:off x="4278313" y="10155238"/>
            <a:ext cx="3273425" cy="52705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algn="r" fontAlgn="auto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3BE0A41-33EA-4BAB-997F-5F970833EF50}" type="slidenum">
              <a:rPr lang="ru-RU" sz="1400" kern="0">
                <a:solidFill>
                  <a:srgbClr val="000000"/>
                </a:solidFill>
                <a:latin typeface="Times New Roman" pitchFamily="18"/>
                <a:ea typeface="Lucida Sans Unicode" pitchFamily="1"/>
                <a:cs typeface="Lucida Sans Unicode" pitchFamily="34"/>
              </a:rPr>
              <a:pPr algn="r" fontAlgn="auto" hangingPunct="0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836" algn="l"/>
                  <a:tab pos="896761" algn="l"/>
                  <a:tab pos="1346042" algn="l"/>
                  <a:tab pos="1795323" algn="l"/>
                  <a:tab pos="2244595" algn="l"/>
                  <a:tab pos="2693877" algn="l"/>
                  <a:tab pos="3143158" algn="l"/>
                  <a:tab pos="3592439" algn="l"/>
                  <a:tab pos="4041721" algn="l"/>
                  <a:tab pos="4491002" algn="l"/>
                  <a:tab pos="4940283" algn="l"/>
                  <a:tab pos="5389555" algn="l"/>
                  <a:tab pos="5838837" algn="l"/>
                  <a:tab pos="6288118" algn="l"/>
                  <a:tab pos="6737399" algn="l"/>
                  <a:tab pos="7186681" algn="l"/>
                  <a:tab pos="7635962" algn="l"/>
                  <a:tab pos="8085243" algn="l"/>
                  <a:tab pos="8534515" algn="l"/>
                  <a:tab pos="8983797" algn="l"/>
                </a:tabLs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ru-RU" sz="1400" kern="0">
              <a:solidFill>
                <a:srgbClr val="000000"/>
              </a:solidFill>
              <a:latin typeface="Times New Roman" pitchFamily="18"/>
              <a:ea typeface="Lucida Sans Unicode" pitchFamily="1"/>
              <a:cs typeface="Lucida Sans Unicode" pitchFamily="34"/>
            </a:endParaRPr>
          </a:p>
        </p:txBody>
      </p:sp>
      <p:sp>
        <p:nvSpPr>
          <p:cNvPr id="28679" name="Rectangle 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</p:sp>
      <p:sp>
        <p:nvSpPr>
          <p:cNvPr id="28680" name="Rectangle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CA3EEF4-E681-4558-BF76-76635198DA0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7891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8E24B27-A069-4A10-AAB8-4A149D5B50D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7892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109FE7A-3561-43F1-99D9-D00E8D574456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37893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DC30C97-6499-49F4-A16B-34DD6EDC681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7895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FDC2A1D-591D-4ABF-B047-D7640B59997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891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588A651-3184-4E7A-AF2A-E1FE046DF77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891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07FD936-72D7-449C-96B7-A08595C53ADF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3891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CE1B6EA-2B12-47D6-B882-37EC6CF5445C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891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FEE142A-6B0A-4AD1-9552-1E7E5AC73BBD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993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E84274D-C6C3-4453-849D-0BE281E854A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994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A4BA373-45B6-469F-98B7-29E5F4ED4014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12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3994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6D9ED8A-4A21-41BC-B2F0-0581E66993CD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994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6E60DDF-3429-42C0-94AD-BFA2A313989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0963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BC06DBB-DE0E-409D-AB4D-F3D349D9444E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0964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EE56695-21D8-4EC8-997D-7CA8900DAB6A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0965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51DD215-150E-44A1-AB85-B6263BBBDEC9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0967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2"/>
          <p:cNvSpPr txBox="1">
            <a:spLocks noChangeArrowheads="1"/>
          </p:cNvSpPr>
          <p:nvPr/>
        </p:nvSpPr>
        <p:spPr bwMode="auto"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/>
            <a:fld id="{003088E5-D161-41F6-B390-99B07C2E7651}" type="slidenum">
              <a:rPr lang="ru-RU" sz="14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algn="r" eaLnBrk="1"/>
              <a:t>14</a:t>
            </a:fld>
            <a:endParaRPr lang="ru-RU" sz="1400">
              <a:solidFill>
                <a:srgbClr val="000000"/>
              </a:solidFill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  <p:sp>
        <p:nvSpPr>
          <p:cNvPr id="77827" name="Text Box 1"/>
          <p:cNvSpPr txBox="1"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lnSpc>
                <a:spcPct val="95000"/>
              </a:lnSpc>
            </a:pPr>
            <a:fld id="{EEEB22E1-D71F-42AA-B1EF-81E54F1911C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>
                <a:lnSpc>
                  <a:spcPct val="95000"/>
                </a:lnSpc>
              </a:pPr>
              <a:t>14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7782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6488" y="812800"/>
            <a:ext cx="5341937" cy="4005263"/>
          </a:xfrm>
          <a:solidFill>
            <a:srgbClr val="FFFFFF"/>
          </a:solidFill>
          <a:ln w="9528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9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 eaLnBrk="1"/>
            <a:endParaRPr smtClean="0">
              <a:latin typeface="Arial" pitchFamily="34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6C32770-7440-4B48-98C1-8298B0AA468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1987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24EFFE7-F52A-4B9F-A7F6-A0748AD78AC0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1988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0EFB614-8655-4368-81EA-D00D403DB645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1989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66F9677-8932-4B7B-8807-2971B6728C6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1991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ECC5DD0-2A85-4768-B03C-C4B80B8139DC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3011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33C49AF-80C5-4766-95B3-36AACA8C7E61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3012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89DC4D8-EAFE-4F1B-BEEC-AEA41B59379F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3013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076F0D9-1E4D-4857-8544-C80AFF3943E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3015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89DDB54-F5D9-4AD1-8274-18A6F5B3F50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1C7A163-9034-4389-ABC7-19D474B8720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224279C-E370-4055-8CE8-48B65F5944A8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403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BAF60EE-23E9-4E9C-92BC-8452EE61036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403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89DDB54-F5D9-4AD1-8274-18A6F5B3F50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1C7A163-9034-4389-ABC7-19D474B8720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224279C-E370-4055-8CE8-48B65F5944A8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18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403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BAF60EE-23E9-4E9C-92BC-8452EE61036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403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89DDB54-F5D9-4AD1-8274-18A6F5B3F50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1C7A163-9034-4389-ABC7-19D474B8720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224279C-E370-4055-8CE8-48B65F5944A8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19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403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BAF60EE-23E9-4E9C-92BC-8452EE61036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403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027371A-36A2-4ED2-A35F-1E193D1D6ED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969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32826E2-3FE8-4B22-82D9-8F6C1BA23040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970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0E15134-0724-4C40-8AFB-74FD9175B598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2970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94FFE1C-C544-47EB-ADF2-8DDFEE2A1E1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970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89DDB54-F5D9-4AD1-8274-18A6F5B3F50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1C7A163-9034-4389-ABC7-19D474B8720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224279C-E370-4055-8CE8-48B65F5944A8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20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403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BAF60EE-23E9-4E9C-92BC-8452EE61036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403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89DDB54-F5D9-4AD1-8274-18A6F5B3F50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1C7A163-9034-4389-ABC7-19D474B8720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403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224279C-E370-4055-8CE8-48B65F5944A8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21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403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BAF60EE-23E9-4E9C-92BC-8452EE61036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403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7926F2F-35D4-40A3-BF3C-1F24A1B2FF9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5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7E64742-78FC-496A-9038-6AC06D1BAA8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6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C2330B4-AECA-4092-A9D2-329249C4F39F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22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506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C13F9AB-C336-46F2-B2EC-118C817576B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506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F20FB22-3E9F-4DED-8962-48CF26C59631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6083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080A2CA-CA10-472D-8787-D3338AF65296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6084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E12742F-EC08-4BC7-94C9-EFD394A73A2A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23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6085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B33D0AA-42B5-49AF-9881-4DCDEA4452D1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6087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BB86A98-E5BA-4B16-88FB-7F55FB61D12B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7107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30A8824-C9CB-42A2-84A6-97BBBC990939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7108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7B8444D-4204-41E5-8695-EA4F6447154A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24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7109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BF0F120-4455-4CB1-BC81-D779DF88B0A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7111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6E1B267-0B37-4058-82D0-6EB32E79CCA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8131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9E5DA0C-02B7-4571-809F-8D12E6EEB16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8132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0CCE805-D869-4951-A330-D067EA3C6E83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25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8133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4E46459-AA30-4AA2-A6E4-BC1556CF17C6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8135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C99F33D-6DED-42A8-8E6B-48210E805A8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915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424CA01-D4CE-4A5D-82C4-B726014903D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915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3E6E9CC-15D8-45F4-B656-0277A1520989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26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915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917D210-4A70-4536-9888-A843DBA750A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915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C99F33D-6DED-42A8-8E6B-48210E805A8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915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424CA01-D4CE-4A5D-82C4-B726014903D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915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3E6E9CC-15D8-45F4-B656-0277A1520989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27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915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917D210-4A70-4536-9888-A843DBA750A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915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C99F33D-6DED-42A8-8E6B-48210E805A8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915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424CA01-D4CE-4A5D-82C4-B726014903D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915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3E6E9CC-15D8-45F4-B656-0277A1520989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28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915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917D210-4A70-4536-9888-A843DBA750A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915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C99F33D-6DED-42A8-8E6B-48210E805A8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915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424CA01-D4CE-4A5D-82C4-B726014903D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915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3E6E9CC-15D8-45F4-B656-0277A1520989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29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915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917D210-4A70-4536-9888-A843DBA750A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915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89928B4-BA60-4D57-9FBD-0B2750563D8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0723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D9527BE-B6F4-4BC1-898A-688EAB475581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0724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C9ECDAA-294B-4E69-982C-5B2F6A67D8B3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30725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88BB024-8650-4DDF-9657-90C79ADFDFA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0727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DC254C2-4658-475F-8FAC-E3FF1E5528A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017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ADB0A34-D129-4F2E-B662-59914916B4F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018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6092D74-7259-44D5-9309-8FFFAF0658AE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30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5018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BCE9E7D-A57F-4A81-A5D5-93EE1251D3B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30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018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70FCEEC-2A41-4D60-959D-B46196109FF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1203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01D276D-1AF5-4631-959A-56E9503958CA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1204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E1E9666-FDDC-4D3B-B0A3-BB48C84C56B5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31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51205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2B24A4B-B1CD-488B-AD97-236931A15021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31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1207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7926F2F-35D4-40A3-BF3C-1F24A1B2FF9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5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7E64742-78FC-496A-9038-6AC06D1BAA8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6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C2330B4-AECA-4092-A9D2-329249C4F39F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32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506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C13F9AB-C336-46F2-B2EC-118C817576B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32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506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7926F2F-35D4-40A3-BF3C-1F24A1B2FF9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5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7E64742-78FC-496A-9038-6AC06D1BAA8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6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C2330B4-AECA-4092-A9D2-329249C4F39F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33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506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C13F9AB-C336-46F2-B2EC-118C817576B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33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506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7926F2F-35D4-40A3-BF3C-1F24A1B2FF9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5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7E64742-78FC-496A-9038-6AC06D1BAA8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6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C2330B4-AECA-4092-A9D2-329249C4F39F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34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506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C13F9AB-C336-46F2-B2EC-118C817576B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506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7926F2F-35D4-40A3-BF3C-1F24A1B2FF9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5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7E64742-78FC-496A-9038-6AC06D1BAA8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6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C2330B4-AECA-4092-A9D2-329249C4F39F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35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506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C13F9AB-C336-46F2-B2EC-118C817576B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35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506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7926F2F-35D4-40A3-BF3C-1F24A1B2FF92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59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7E64742-78FC-496A-9038-6AC06D1BAA88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5060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C2330B4-AECA-4092-A9D2-329249C4F39F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36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45061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C13F9AB-C336-46F2-B2EC-118C817576B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36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5063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354ECDC-C4CB-44EB-9E00-7569B5D6B4EE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3251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E10EEFD-360E-44E4-A1F2-A789BC361FD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53252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222027D-11C6-4174-9456-DD844FA7A111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37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53253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8B52168-90E8-415C-96DD-EEA64423E34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53255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1A7142F-A147-43B1-A62E-A77EAA7309F3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1747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689CA9A-0676-49A3-A9CB-C8FB1B0E7B81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1748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BCBBAD6-FF1C-46A7-8BF8-0B60BA99EE29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31749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FEDE191-A680-4218-8B55-8138BB09A687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1751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837CAD8-D9C4-46F6-AD7E-C75172B0A79E}" type="slidenum">
              <a:rPr smtClean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eaLnBrk="1" hangingPunct="1"/>
              <a:t>5</a:t>
            </a:fld>
            <a:endParaRPr smtClean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228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8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smtClean="0">
              <a:latin typeface="Times New Roman" pitchFamily="18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9663" y="812800"/>
            <a:ext cx="5321300" cy="39909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86019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5650" y="5078413"/>
            <a:ext cx="6034088" cy="4708525"/>
          </a:xfrm>
          <a:ln/>
        </p:spPr>
        <p:txBody>
          <a:bodyPr/>
          <a:lstStyle/>
          <a:p>
            <a:pPr eaLnBrk="1"/>
            <a:endParaRPr smtClean="0">
              <a:latin typeface="Times New Roman" pitchFamily="18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4B5665E-4D3A-4F38-AA2D-2A314FAE90C0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2771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6C9599C-D069-421F-B7B0-550CF7E835E9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2772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1C48F5F-A0C4-47A0-AC8B-23B2F3657CAF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32773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E919D7A-95F2-414C-93C5-BE4860B7F9EF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2775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1FF8CA3-2188-419E-AE37-936F2E3FD574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3795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1C80C5D-63A2-4113-8AEA-3F0A52919B31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3796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049822-40FA-4C17-B29E-B70FEAD31437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33797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68381ED-6B1D-4CB4-904F-9B903962D34E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3799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олилиния 1"/>
          <p:cNvSpPr>
            <a:spLocks noChangeArrowheads="1"/>
          </p:cNvSpPr>
          <p:nvPr/>
        </p:nvSpPr>
        <p:spPr bwMode="auto">
          <a:xfrm>
            <a:off x="4278313" y="10155238"/>
            <a:ext cx="3275012" cy="528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4712721-2DE1-4513-9D62-91E390059B71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6867" name="Полилиния 2"/>
          <p:cNvSpPr>
            <a:spLocks noChangeArrowheads="1"/>
          </p:cNvSpPr>
          <p:nvPr/>
        </p:nvSpPr>
        <p:spPr bwMode="auto">
          <a:xfrm>
            <a:off x="4278313" y="10156825"/>
            <a:ext cx="3278187" cy="5318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B13E36D-C9E8-4177-AAC0-5F61CD579365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36868" name="Полилиния 3"/>
          <p:cNvSpPr>
            <a:spLocks noChangeArrowheads="1"/>
          </p:cNvSpPr>
          <p:nvPr/>
        </p:nvSpPr>
        <p:spPr bwMode="auto">
          <a:xfrm>
            <a:off x="0" y="0"/>
            <a:ext cx="1588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b"/>
          <a:lstStyle/>
          <a:p>
            <a:pPr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38220C3-626C-485B-839F-21A8B0987C3B}" type="slidenum">
              <a:rPr lang="ru-RU" sz="1400">
                <a:solidFill>
                  <a:srgbClr val="FFFFFF"/>
                </a:solidFill>
                <a:cs typeface="Lucida Sans Unicode" pitchFamily="34" charset="0"/>
              </a:rPr>
              <a:pPr hangingPunct="0">
                <a:lnSpc>
                  <a:spcPct val="93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ru-RU" sz="1400">
              <a:solidFill>
                <a:srgbClr val="FFFFFF"/>
              </a:solidFill>
              <a:cs typeface="Lucida Sans Unicode" pitchFamily="34" charset="0"/>
            </a:endParaRPr>
          </a:p>
        </p:txBody>
      </p:sp>
      <p:sp>
        <p:nvSpPr>
          <p:cNvPr id="36869" name="Полилиния 4"/>
          <p:cNvSpPr>
            <a:spLocks noChangeArrowheads="1"/>
          </p:cNvSpPr>
          <p:nvPr/>
        </p:nvSpPr>
        <p:spPr bwMode="auto">
          <a:xfrm>
            <a:off x="4278313" y="10155238"/>
            <a:ext cx="3273425" cy="5270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r" hangingPunct="0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39819F9-DE4E-4FA3-9715-D20D41B71871}" type="slidenum">
              <a:rPr lang="ru-RU" sz="14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hangingPunct="0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ru-RU" sz="14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6" name="Образ слайда 5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2863" y="1027113"/>
            <a:ext cx="4933950" cy="3700462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6871" name="Заметки 6"/>
          <p:cNvSpPr txBox="1">
            <a:spLocks noGrp="1"/>
          </p:cNvSpPr>
          <p:nvPr>
            <p:ph type="body" sz="quarter" idx="1"/>
          </p:nvPr>
        </p:nvSpPr>
        <p:spPr bwMode="auto">
          <a:xfrm>
            <a:off x="1169988" y="5086350"/>
            <a:ext cx="5226050" cy="4106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numCol="1" anchor="ctr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Times New Roman" pitchFamily="18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755651" y="2347914"/>
            <a:ext cx="8569327" cy="16208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512883" y="4283077"/>
            <a:ext cx="7056433" cy="1931990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2066349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9395576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7308854" y="301623"/>
            <a:ext cx="2266953" cy="645635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503240" y="301623"/>
            <a:ext cx="6653210" cy="645635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4321287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31326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81938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046909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1350" cy="497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6988" y="1768475"/>
            <a:ext cx="4451350" cy="497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74824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35063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13849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1270024"/>
      </p:ext>
    </p:extLst>
  </p:cSld>
  <p:clrMapOvr>
    <a:masterClrMapping/>
  </p:clrMapOvr>
  <p:transition/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406244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1160409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2426574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48285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94563" y="301625"/>
            <a:ext cx="2263775" cy="6438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38925" cy="6438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7779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96927" y="4857749"/>
            <a:ext cx="8567735" cy="1501773"/>
          </a:xfrm>
        </p:spPr>
        <p:txBody>
          <a:bodyPr anchor="t"/>
          <a:lstStyle>
            <a:lvl1pPr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96927" y="3203572"/>
            <a:ext cx="8567735" cy="165417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3876235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503240" y="1768477"/>
            <a:ext cx="4459291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5114925" y="1768477"/>
            <a:ext cx="4460872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6183474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4821" y="303215"/>
            <a:ext cx="9072567" cy="125889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4821" y="1692270"/>
            <a:ext cx="4452935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504821" y="2397127"/>
            <a:ext cx="4452935" cy="4356101"/>
          </a:xfrm>
        </p:spPr>
        <p:txBody>
          <a:bodyPr/>
          <a:lstStyle>
            <a:lvl1pPr>
              <a:defRPr sz="2400"/>
            </a:lvl1pPr>
            <a:lvl2pPr>
              <a:defRPr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5121270" y="1692270"/>
            <a:ext cx="4456108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5121270" y="2397127"/>
            <a:ext cx="4456108" cy="4356101"/>
          </a:xfrm>
        </p:spPr>
        <p:txBody>
          <a:bodyPr/>
          <a:lstStyle>
            <a:lvl1pPr>
              <a:defRPr sz="2400"/>
            </a:lvl1pPr>
            <a:lvl2pPr>
              <a:defRPr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1108014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3973988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0664641"/>
      </p:ext>
    </p:extLst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4821" y="301623"/>
            <a:ext cx="3316291" cy="1279529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941758" y="301623"/>
            <a:ext cx="5635620" cy="6451604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504821" y="1581153"/>
            <a:ext cx="3316291" cy="517207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3180875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976439" y="5291139"/>
            <a:ext cx="6048371" cy="625477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976439" y="674690"/>
            <a:ext cx="6048371" cy="453707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976439" y="5916616"/>
            <a:ext cx="6048371" cy="88741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21924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4813" y="1893888"/>
            <a:ext cx="9674225" cy="566578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DDDDDD"/>
          </a:solidFill>
          <a:ln w="25557">
            <a:solidFill>
              <a:srgbClr val="C0C0C0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80975" cy="9175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125C8D"/>
          </a:solidFill>
          <a:ln w="25557">
            <a:solidFill>
              <a:srgbClr val="3A5F8B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250"/>
            <a:ext cx="180975" cy="9175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125C8D"/>
          </a:solidFill>
          <a:ln w="25557">
            <a:solidFill>
              <a:srgbClr val="3A5F8B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168400"/>
            <a:ext cx="180975" cy="91757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125C8D"/>
          </a:solidFill>
          <a:ln w="25557">
            <a:solidFill>
              <a:srgbClr val="3A5F8B"/>
            </a:solidFill>
            <a:prstDash val="solid"/>
            <a:round/>
          </a:ln>
        </p:spPr>
        <p:txBody>
          <a:bodyPr lIns="90004" tIns="44997" rIns="90004" bIns="44997" compatLnSpc="0"/>
          <a:lstStyle/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030" name="Заголовок 5"/>
          <p:cNvSpPr txBox="1">
            <a:spLocks noGrp="1"/>
          </p:cNvSpPr>
          <p:nvPr>
            <p:ph type="title"/>
          </p:nvPr>
        </p:nvSpPr>
        <p:spPr bwMode="auto">
          <a:xfrm>
            <a:off x="503238" y="301625"/>
            <a:ext cx="9072562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1031" name="Текст 6"/>
          <p:cNvSpPr txBox="1">
            <a:spLocks noGrp="1"/>
          </p:cNvSpPr>
          <p:nvPr>
            <p:ph type="body" idx="1"/>
          </p:nvPr>
        </p:nvSpPr>
        <p:spPr bwMode="auto">
          <a:xfrm>
            <a:off x="503238" y="1768475"/>
            <a:ext cx="9072562" cy="498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lang="ru-RU" sz="4400" kern="1200">
          <a:solidFill>
            <a:srgbClr val="FFFFFF"/>
          </a:solidFill>
          <a:latin typeface="Arial" pitchFamily="18"/>
          <a:cs typeface="Lucida Sans Unicode" pitchFamily="2"/>
        </a:defRPr>
      </a:lvl1pPr>
      <a:lvl2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2pPr>
      <a:lvl3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3pPr>
      <a:lvl4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4pPr>
      <a:lvl5pPr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5pPr>
      <a:lvl6pPr marL="4572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6pPr>
      <a:lvl7pPr marL="9144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7pPr>
      <a:lvl8pPr marL="13716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8pPr>
      <a:lvl9pPr marL="1828800" algn="l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45000"/>
        <a:buFont typeface="StarSymbol"/>
        <a:buChar char="●"/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9pPr>
    </p:titleStyle>
    <p:bodyStyle>
      <a:lvl1pPr marL="431800" indent="-323850" algn="l" rtl="0" eaLnBrk="0" fontAlgn="base" hangingPunct="0">
        <a:lnSpc>
          <a:spcPct val="87000"/>
        </a:lnSpc>
        <a:spcBef>
          <a:spcPct val="0"/>
        </a:spcBef>
        <a:spcAft>
          <a:spcPts val="1413"/>
        </a:spcAft>
        <a:buSzPct val="45000"/>
        <a:buFont typeface="StarSymbol"/>
        <a:buChar char="●"/>
        <a:defRPr lang="ru-RU" sz="3200" kern="1200">
          <a:solidFill>
            <a:srgbClr val="000000"/>
          </a:solidFill>
          <a:latin typeface="Arial"/>
          <a:ea typeface="Lucida Sans Unicode"/>
          <a:cs typeface="Lucida Sans Unicode"/>
        </a:defRPr>
      </a:lvl1pPr>
      <a:lvl2pPr marL="863600" lvl="1" indent="-323850" algn="l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2pPr>
      <a:lvl3pPr marL="1295400" lvl="2" indent="-287338" algn="l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3pPr>
      <a:lvl4pPr marL="1727200" lvl="3" indent="-215900" algn="l" rtl="0" eaLnBrk="0" fontAlgn="base" hangingPunct="0">
        <a:lnSpc>
          <a:spcPct val="87000"/>
        </a:lnSpc>
        <a:spcBef>
          <a:spcPct val="0"/>
        </a:spcBef>
        <a:spcAft>
          <a:spcPts val="563"/>
        </a:spcAft>
        <a:buSzPct val="45000"/>
        <a:buFont typeface="StarSymbol"/>
        <a:buChar char="●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4pPr>
      <a:lvl5pPr marL="2159000" lvl="4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5pPr>
      <a:lvl6pPr marL="26162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6pPr>
      <a:lvl7pPr marL="30734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7pPr>
      <a:lvl8pPr marL="35306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8pPr>
      <a:lvl9pPr marL="3987800" indent="-215900" algn="l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SzPct val="75000"/>
        <a:buFont typeface="StarSymbol"/>
        <a:buChar char="–"/>
        <a:defRPr lang="ru-RU" sz="2000" kern="1200">
          <a:solidFill>
            <a:srgbClr val="000000"/>
          </a:solidFill>
          <a:latin typeface="Calibri" pitchFamily="32"/>
          <a:ea typeface="Lucida Sans Unicode"/>
          <a:cs typeface="Lucida Sans Unicode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404813" y="1893888"/>
            <a:ext cx="9674225" cy="566578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4837113 f8 1"/>
              <a:gd name="f12" fmla="*/ 0 f9 1"/>
              <a:gd name="f13" fmla="*/ f10 1 f2"/>
              <a:gd name="f14" fmla="*/ 9674225 f8 1"/>
              <a:gd name="f15" fmla="*/ 2832894 f9 1"/>
              <a:gd name="f16" fmla="*/ 5665787 f9 1"/>
              <a:gd name="f17" fmla="*/ 0 f8 1"/>
              <a:gd name="f18" fmla="+- f13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">
                <a:pos x="f11" y="f12"/>
              </a:cxn>
              <a:cxn ang="f18">
                <a:pos x="f14" y="f15"/>
              </a:cxn>
              <a:cxn ang="f18">
                <a:pos x="f11" y="f16"/>
              </a:cxn>
              <a:cxn ang="f18">
                <a:pos x="f17" y="f15"/>
              </a:cxn>
            </a:cxnLst>
            <a:rect l="l" t="t" r="r" b="b"/>
            <a:pathLst>
              <a:path w="21600" h="21600">
                <a:moveTo>
                  <a:pt x="f5" y="f5"/>
                </a:moveTo>
                <a:lnTo>
                  <a:pt x="f6" y="f5"/>
                </a:ln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solidFill>
            <a:srgbClr val="DDDDDD"/>
          </a:solidFill>
          <a:ln w="25560">
            <a:solidFill>
              <a:srgbClr val="C0C0C0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3" name="Полилиния 2"/>
          <p:cNvSpPr/>
          <p:nvPr/>
        </p:nvSpPr>
        <p:spPr>
          <a:xfrm>
            <a:off x="0" y="0"/>
            <a:ext cx="180975" cy="917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90488 f8 1"/>
              <a:gd name="f12" fmla="*/ 0 f9 1"/>
              <a:gd name="f13" fmla="*/ f10 1 f2"/>
              <a:gd name="f14" fmla="*/ 180975 f8 1"/>
              <a:gd name="f15" fmla="*/ 458788 f9 1"/>
              <a:gd name="f16" fmla="*/ 917575 f9 1"/>
              <a:gd name="f17" fmla="*/ 0 f8 1"/>
              <a:gd name="f18" fmla="+- f13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">
                <a:pos x="f11" y="f12"/>
              </a:cxn>
              <a:cxn ang="f18">
                <a:pos x="f14" y="f15"/>
              </a:cxn>
              <a:cxn ang="f18">
                <a:pos x="f11" y="f16"/>
              </a:cxn>
              <a:cxn ang="f18">
                <a:pos x="f17" y="f15"/>
              </a:cxn>
            </a:cxnLst>
            <a:rect l="l" t="t" r="r" b="b"/>
            <a:pathLst>
              <a:path w="21600" h="21600">
                <a:moveTo>
                  <a:pt x="f5" y="f5"/>
                </a:moveTo>
                <a:lnTo>
                  <a:pt x="f6" y="f5"/>
                </a:ln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solidFill>
            <a:srgbClr val="125C8D"/>
          </a:solidFill>
          <a:ln w="25560">
            <a:solidFill>
              <a:srgbClr val="3A5F8B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0" y="2381250"/>
            <a:ext cx="180975" cy="917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90488 f8 1"/>
              <a:gd name="f12" fmla="*/ 0 f9 1"/>
              <a:gd name="f13" fmla="*/ f10 1 f2"/>
              <a:gd name="f14" fmla="*/ 180975 f8 1"/>
              <a:gd name="f15" fmla="*/ 458788 f9 1"/>
              <a:gd name="f16" fmla="*/ 917575 f9 1"/>
              <a:gd name="f17" fmla="*/ 0 f8 1"/>
              <a:gd name="f18" fmla="+- f13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">
                <a:pos x="f11" y="f12"/>
              </a:cxn>
              <a:cxn ang="f18">
                <a:pos x="f14" y="f15"/>
              </a:cxn>
              <a:cxn ang="f18">
                <a:pos x="f11" y="f16"/>
              </a:cxn>
              <a:cxn ang="f18">
                <a:pos x="f17" y="f15"/>
              </a:cxn>
            </a:cxnLst>
            <a:rect l="l" t="t" r="r" b="b"/>
            <a:pathLst>
              <a:path w="21600" h="21600">
                <a:moveTo>
                  <a:pt x="f5" y="f5"/>
                </a:moveTo>
                <a:lnTo>
                  <a:pt x="f6" y="f5"/>
                </a:ln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solidFill>
            <a:srgbClr val="125C8D"/>
          </a:solidFill>
          <a:ln w="25560">
            <a:solidFill>
              <a:srgbClr val="3A5F8B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0" y="1168400"/>
            <a:ext cx="180975" cy="91757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+- 0 0 0"/>
              <a:gd name="f8" fmla="*/ f3 1 21600"/>
              <a:gd name="f9" fmla="*/ f4 1 21600"/>
              <a:gd name="f10" fmla="*/ f7 f0 1"/>
              <a:gd name="f11" fmla="*/ 90488 f8 1"/>
              <a:gd name="f12" fmla="*/ 0 f9 1"/>
              <a:gd name="f13" fmla="*/ f10 1 f2"/>
              <a:gd name="f14" fmla="*/ 180975 f8 1"/>
              <a:gd name="f15" fmla="*/ 458788 f9 1"/>
              <a:gd name="f16" fmla="*/ 917575 f9 1"/>
              <a:gd name="f17" fmla="*/ 0 f8 1"/>
              <a:gd name="f18" fmla="+- f13 0 f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8">
                <a:pos x="f11" y="f12"/>
              </a:cxn>
              <a:cxn ang="f18">
                <a:pos x="f14" y="f15"/>
              </a:cxn>
              <a:cxn ang="f18">
                <a:pos x="f11" y="f16"/>
              </a:cxn>
              <a:cxn ang="f18">
                <a:pos x="f17" y="f15"/>
              </a:cxn>
            </a:cxnLst>
            <a:rect l="l" t="t" r="r" b="b"/>
            <a:pathLst>
              <a:path w="21600" h="21600">
                <a:moveTo>
                  <a:pt x="f5" y="f5"/>
                </a:moveTo>
                <a:lnTo>
                  <a:pt x="f6" y="f5"/>
                </a:lnTo>
                <a:lnTo>
                  <a:pt x="f6" y="f6"/>
                </a:lnTo>
                <a:lnTo>
                  <a:pt x="f5" y="f6"/>
                </a:lnTo>
                <a:lnTo>
                  <a:pt x="f5" y="f5"/>
                </a:lnTo>
                <a:close/>
              </a:path>
            </a:pathLst>
          </a:custGeom>
          <a:solidFill>
            <a:srgbClr val="125C8D"/>
          </a:solidFill>
          <a:ln w="25560">
            <a:solidFill>
              <a:srgbClr val="3A5F8B"/>
            </a:solidFill>
            <a:prstDash val="solid"/>
            <a:round/>
          </a:ln>
        </p:spPr>
        <p:txBody>
          <a:bodyPr wrap="none" lIns="90000" tIns="46800" rIns="90000" bIns="46800" anchor="ctr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endParaRPr lang="ru-RU">
              <a:solidFill>
                <a:srgbClr val="000000"/>
              </a:solidFill>
              <a:latin typeface="Arial" pitchFamily="34"/>
              <a:ea typeface="Arial" pitchFamily="34"/>
              <a:cs typeface="Arial" pitchFamily="34"/>
            </a:endParaRPr>
          </a:p>
        </p:txBody>
      </p:sp>
      <p:sp>
        <p:nvSpPr>
          <p:cNvPr id="1030" name="Заголовок 5"/>
          <p:cNvSpPr txBox="1">
            <a:spLocks noGrp="1"/>
          </p:cNvSpPr>
          <p:nvPr>
            <p:ph type="title"/>
          </p:nvPr>
        </p:nvSpPr>
        <p:spPr bwMode="auto">
          <a:xfrm>
            <a:off x="503238" y="301625"/>
            <a:ext cx="90551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1031" name="Текст 6"/>
          <p:cNvSpPr txBox="1">
            <a:spLocks noGrp="1"/>
          </p:cNvSpPr>
          <p:nvPr>
            <p:ph type="body" idx="1"/>
          </p:nvPr>
        </p:nvSpPr>
        <p:spPr bwMode="auto">
          <a:xfrm>
            <a:off x="503238" y="1768475"/>
            <a:ext cx="9055100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525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9418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lang="ru-RU" sz="4400">
          <a:solidFill>
            <a:srgbClr val="FFFFFF"/>
          </a:solidFill>
          <a:latin typeface="Arial" pitchFamily="34"/>
          <a:cs typeface="Lucida Sans Unicode" pitchFamily="34"/>
        </a:defRPr>
      </a:lvl1pPr>
      <a:lvl2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2pPr>
      <a:lvl3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3pPr>
      <a:lvl4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4pPr>
      <a:lvl5pPr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5pPr>
      <a:lvl6pPr marL="4572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6pPr>
      <a:lvl7pPr marL="9144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7pPr>
      <a:lvl8pPr marL="13716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8pPr>
      <a:lvl9pPr marL="1828800" algn="l" rtl="0" eaLnBrk="0" fontAlgn="base" hangingPunct="0">
        <a:lnSpc>
          <a:spcPct val="87000"/>
        </a:lnSpc>
        <a:spcBef>
          <a:spcPct val="0"/>
        </a:spcBef>
        <a:spcAft>
          <a:spcPct val="0"/>
        </a:spcAft>
        <a:tabLst>
          <a:tab pos="0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sz="4400">
          <a:solidFill>
            <a:srgbClr val="FFFFFF"/>
          </a:solidFill>
          <a:latin typeface="Arial" pitchFamily="34" charset="0"/>
          <a:cs typeface="Lucida Sans Unicode" pitchFamily="34" charset="0"/>
        </a:defRPr>
      </a:lvl9pPr>
    </p:titleStyle>
    <p:bodyStyle>
      <a:lvl1pPr marL="341313" indent="-341313" algn="l" rtl="0" eaLnBrk="0" fontAlgn="base" hangingPunct="0">
        <a:lnSpc>
          <a:spcPct val="87000"/>
        </a:lnSpc>
        <a:spcBef>
          <a:spcPct val="0"/>
        </a:spcBef>
        <a:spcAft>
          <a:spcPts val="1425"/>
        </a:spcAft>
        <a:tabLst>
          <a:tab pos="341313" algn="l"/>
          <a:tab pos="447675" algn="l"/>
          <a:tab pos="896938" algn="l"/>
          <a:tab pos="1346200" algn="l"/>
          <a:tab pos="1795463" algn="l"/>
          <a:tab pos="2244725" algn="l"/>
          <a:tab pos="2693988" algn="l"/>
          <a:tab pos="3143250" algn="l"/>
          <a:tab pos="3592513" algn="l"/>
          <a:tab pos="4041775" algn="l"/>
          <a:tab pos="4491038" algn="l"/>
          <a:tab pos="4940300" algn="l"/>
          <a:tab pos="5389563" algn="l"/>
          <a:tab pos="5838825" algn="l"/>
          <a:tab pos="6288088" algn="l"/>
          <a:tab pos="6737350" algn="l"/>
          <a:tab pos="7186613" algn="l"/>
          <a:tab pos="7635875" algn="l"/>
          <a:tab pos="8085138" algn="l"/>
          <a:tab pos="8534400" algn="l"/>
          <a:tab pos="8983663" algn="l"/>
        </a:tabLst>
        <a:defRPr lang="ru-RU" sz="3200">
          <a:solidFill>
            <a:srgbClr val="000000"/>
          </a:solidFill>
          <a:latin typeface="Arial" pitchFamily="34"/>
          <a:cs typeface="Lucida Sans Unicode" pitchFamily="34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cs typeface="Lucida Sans Unicode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cs typeface="Lucida Sans Unicode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Lucida Sans Unicode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1800" y="6732588"/>
            <a:ext cx="3524250" cy="249237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447836" algn="l"/>
                <a:tab pos="896761" algn="l"/>
                <a:tab pos="1346042" algn="l"/>
                <a:tab pos="1795323" algn="l"/>
                <a:tab pos="2244595" algn="l"/>
                <a:tab pos="2693877" algn="l"/>
                <a:tab pos="3143158" algn="l"/>
                <a:tab pos="3592439" algn="l"/>
                <a:tab pos="4041721" algn="l"/>
                <a:tab pos="4491002" algn="l"/>
                <a:tab pos="4940283" algn="l"/>
                <a:tab pos="5389555" algn="l"/>
                <a:tab pos="5838837" algn="l"/>
                <a:tab pos="6288118" algn="l"/>
                <a:tab pos="6737399" algn="l"/>
                <a:tab pos="7186681" algn="l"/>
                <a:tab pos="7635962" algn="l"/>
                <a:tab pos="8085243" algn="l"/>
                <a:tab pos="8534515" algn="l"/>
                <a:tab pos="8983797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1" kern="0" dirty="0">
                <a:solidFill>
                  <a:srgbClr val="000000"/>
                </a:solidFill>
                <a:latin typeface="Century Gothic" pitchFamily="34"/>
                <a:ea typeface="Lucida Sans Unicode" pitchFamily="1"/>
                <a:cs typeface="Lucida Sans Unicode" pitchFamily="34"/>
              </a:rPr>
              <a:t>http://www.akademkniga.ru</a:t>
            </a: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060700" y="0"/>
            <a:ext cx="6659563" cy="68564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 anchorCtr="1"/>
          <a:lstStyle/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 i="1" dirty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i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Издательский комплекс «Наука»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i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Издательство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i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«Академкнига/Учебник»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 dirty="0">
              <a:solidFill>
                <a:srgbClr val="C00000"/>
              </a:solidFill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Программа развития и основная образовательная программа: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800" b="1" i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 </a:t>
            </a:r>
            <a:endParaRPr lang="ru-RU" sz="80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Calibri" pitchFamily="34" charset="0"/>
              </a:rPr>
              <a:t>стратегия и тактика проектирования в условиях реализации ФГОС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 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Соломатин Александр Михайлович,</a:t>
            </a:r>
          </a:p>
          <a:p>
            <a:pPr algn="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к. </a:t>
            </a:r>
            <a:r>
              <a:rPr lang="ru-RU" sz="1600" b="1" i="1" dirty="0" err="1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пед</a:t>
            </a: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. наук, доцент, </a:t>
            </a:r>
          </a:p>
          <a:p>
            <a:pPr algn="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b="1" i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Почетный работник образования РФ </a:t>
            </a:r>
          </a:p>
          <a:p>
            <a:pPr algn="ctr">
              <a:tabLst>
                <a:tab pos="0" algn="l"/>
                <a:tab pos="447675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05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45415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лилиния 5"/>
          <p:cNvSpPr>
            <a:spLocks noChangeArrowheads="1"/>
          </p:cNvSpPr>
          <p:nvPr/>
        </p:nvSpPr>
        <p:spPr bwMode="auto">
          <a:xfrm>
            <a:off x="392114" y="2483693"/>
            <a:ext cx="2482848" cy="16287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0 w 21600"/>
              <a:gd name="T15" fmla="*/ 2147483647 h 216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17694720 60000 65536"/>
              <a:gd name="T22" fmla="*/ 17694720 60000 65536"/>
              <a:gd name="T23" fmla="*/ 17694720 60000 65536"/>
              <a:gd name="T24" fmla="*/ 0 w 21600"/>
              <a:gd name="T25" fmla="*/ 0 h 21600"/>
              <a:gd name="T26" fmla="*/ 21600 w 21600"/>
              <a:gd name="T27" fmla="*/ 21600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lIns="90000" tIns="45000" rIns="90000" bIns="4500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117997, г. Москва,</a:t>
            </a: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b="1" dirty="0" smtClean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Бутлерова, 17б</a:t>
            </a:r>
            <a:endParaRPr lang="ru-RU" b="1" dirty="0">
              <a:solidFill>
                <a:srgbClr val="0000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т/ф.: (495) </a:t>
            </a:r>
            <a:r>
              <a:rPr lang="ru-RU" b="1" dirty="0" smtClean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968-9229,</a:t>
            </a:r>
            <a:endParaRPr lang="ru-RU" b="1" dirty="0">
              <a:solidFill>
                <a:srgbClr val="0000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        (495) </a:t>
            </a:r>
            <a:r>
              <a:rPr lang="ru-RU" b="1" dirty="0" smtClean="0">
                <a:solidFill>
                  <a:srgbClr val="000080"/>
                </a:solidFill>
                <a:latin typeface="Times New Roman" pitchFamily="18" charset="0"/>
                <a:cs typeface="Times New Roman" pitchFamily="18" charset="0"/>
              </a:rPr>
              <a:t>234-6358</a:t>
            </a:r>
            <a:endParaRPr lang="ru-RU" b="1" dirty="0">
              <a:solidFill>
                <a:srgbClr val="0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422275" y="466725"/>
            <a:ext cx="9432925" cy="95410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40385"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Программа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развития и механизмы </a:t>
            </a:r>
            <a:endParaRPr lang="ru-RU" sz="28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indent="540385" algn="ctr"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финансирования образовательных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учреждений</a:t>
            </a:r>
            <a:endParaRPr lang="ru-RU" sz="2800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368939" y="1979637"/>
            <a:ext cx="9432925" cy="630942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449263"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49263" algn="just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Новые механизмы финансирования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образовательных учреждений в рамках методологии подготовки и исполнения бюджета (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бюджетирования, ориентированного на результат - БОР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449263" algn="just"/>
            <a:endParaRPr lang="ru-RU" sz="2400" dirty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  <a:p>
            <a:pPr indent="449263" algn="just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Программно-целевой метод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планирования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программного бюджета,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сочетающего в себе требования к установлению планируемого результата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конкурентному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распределению ресурсов.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49263" algn="just"/>
            <a:endParaRPr lang="ru-RU" sz="2400" dirty="0" smtClean="0">
              <a:latin typeface="Times New Roman"/>
              <a:ea typeface="Times New Roman"/>
            </a:endParaRPr>
          </a:p>
          <a:p>
            <a:pPr indent="449263" algn="just"/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Программа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развития </a:t>
            </a:r>
            <a:r>
              <a:rPr lang="ru-RU" sz="24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- </a:t>
            </a:r>
            <a:r>
              <a:rPr lang="ru-RU" sz="2400" dirty="0" smtClean="0">
                <a:latin typeface="Times New Roman"/>
                <a:ea typeface="Times New Roman"/>
              </a:rPr>
              <a:t>механизм </a:t>
            </a:r>
            <a:r>
              <a:rPr lang="ru-RU" sz="2400" dirty="0">
                <a:latin typeface="Times New Roman"/>
                <a:ea typeface="Times New Roman"/>
              </a:rPr>
              <a:t>реализации финансовых </a:t>
            </a:r>
            <a:r>
              <a:rPr lang="ru-RU" sz="2400" dirty="0" smtClean="0">
                <a:latin typeface="Times New Roman"/>
                <a:ea typeface="Times New Roman"/>
              </a:rPr>
              <a:t>моделей, предполагают </a:t>
            </a:r>
            <a:r>
              <a:rPr lang="ru-RU" sz="2400" dirty="0">
                <a:latin typeface="Times New Roman"/>
                <a:ea typeface="Times New Roman"/>
              </a:rPr>
              <a:t>разработку финансового плана и критериев эффективности </a:t>
            </a:r>
            <a:r>
              <a:rPr lang="ru-RU" sz="2400" dirty="0">
                <a:latin typeface="Times New Roman"/>
                <a:ea typeface="Calibri"/>
              </a:rPr>
              <a:t>расходования бюджетных средств.</a:t>
            </a:r>
            <a:endParaRPr lang="ru-RU" sz="2400" dirty="0">
              <a:latin typeface="Times New Roman" pitchFamily="18" charset="0"/>
              <a:cs typeface="Lucida Sans Unicode" pitchFamily="34" charset="0"/>
            </a:endParaRPr>
          </a:p>
          <a:p>
            <a:pPr indent="449263" algn="just"/>
            <a:endParaRPr lang="ru-RU" sz="2400" dirty="0">
              <a:latin typeface="Times New Roman" pitchFamily="18" charset="0"/>
              <a:cs typeface="Lucida Sans Unicode" pitchFamily="34" charset="0"/>
            </a:endParaRPr>
          </a:p>
          <a:p>
            <a:pPr indent="449263" algn="just"/>
            <a:endParaRPr lang="ru-RU" sz="2400" dirty="0">
              <a:latin typeface="Times New Roman" pitchFamily="18" charset="0"/>
              <a:cs typeface="Lucida Sans Unicode" pitchFamily="34" charset="0"/>
            </a:endParaRPr>
          </a:p>
          <a:p>
            <a:pPr indent="449263" algn="just"/>
            <a:endParaRPr lang="ru-RU" sz="2400" dirty="0">
              <a:latin typeface="Times New Roman" pitchFamily="18" charset="0"/>
              <a:cs typeface="Lucida Sans Unicode" pitchFamily="34" charset="0"/>
            </a:endParaRPr>
          </a:p>
          <a:p>
            <a:pPr indent="449263" algn="just"/>
            <a:endParaRPr lang="ru-RU" sz="2000" dirty="0">
              <a:latin typeface="Times New Roman" pitchFamily="18" charset="0"/>
              <a:cs typeface="Lucida Sans Unicode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12291" name="Прямоугольник 7"/>
          <p:cNvSpPr>
            <a:spLocks noChangeArrowheads="1"/>
          </p:cNvSpPr>
          <p:nvPr/>
        </p:nvSpPr>
        <p:spPr bwMode="auto">
          <a:xfrm>
            <a:off x="422275" y="466725"/>
            <a:ext cx="9432925" cy="5480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49263"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развития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12292" name="Прямоугольник 4"/>
          <p:cNvSpPr>
            <a:spLocks noChangeArrowheads="1"/>
          </p:cNvSpPr>
          <p:nvPr/>
        </p:nvSpPr>
        <p:spPr bwMode="auto">
          <a:xfrm>
            <a:off x="449263" y="1331565"/>
            <a:ext cx="9432925" cy="603857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49263" algn="just">
              <a:lnSpc>
                <a:spcPct val="115000"/>
              </a:lnSpc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краткая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аннотация (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паспорт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программы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49263" algn="just">
              <a:lnSpc>
                <a:spcPct val="115000"/>
              </a:lnSpc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информационная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справка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indent="449263" algn="just">
              <a:lnSpc>
                <a:spcPct val="115000"/>
              </a:lnSpc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проблемно-ориентированный анализ,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включая оценку достижений, конкурентных преимуществ;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indent="449263" algn="just">
              <a:lnSpc>
                <a:spcPct val="115000"/>
              </a:lnSpc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концепция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будущего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состояния, включая цели и задачи;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indent="449263" algn="just">
              <a:lnSpc>
                <a:spcPct val="115000"/>
              </a:lnSpc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стратегия и тактика перехода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учреждения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новое состояние;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indent="449263" algn="just">
              <a:lnSpc>
                <a:spcPct val="115000"/>
              </a:lnSpc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конкретный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(тактический, оперативный)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действий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реализации программы развития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49263" algn="just">
              <a:lnSpc>
                <a:spcPct val="115000"/>
              </a:lnSpc>
            </a:pP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15000"/>
              </a:lnSpc>
            </a:pPr>
            <a:r>
              <a:rPr lang="ru-RU" sz="2400" b="1" i="1" dirty="0" smtClean="0">
                <a:solidFill>
                  <a:srgbClr val="C00000"/>
                </a:solidFill>
                <a:latin typeface="Times New Roman"/>
                <a:ea typeface="Calibri"/>
              </a:rPr>
              <a:t>Дополнительные разделы (современные требования): </a:t>
            </a:r>
            <a:r>
              <a:rPr lang="ru-RU" sz="2400" dirty="0" smtClean="0">
                <a:latin typeface="Times New Roman"/>
                <a:ea typeface="Calibri"/>
              </a:rPr>
              <a:t>перечень </a:t>
            </a:r>
            <a:r>
              <a:rPr lang="ru-RU" sz="2400" dirty="0">
                <a:latin typeface="Times New Roman"/>
                <a:ea typeface="Calibri"/>
              </a:rPr>
              <a:t>целевых индикаторов и </a:t>
            </a:r>
            <a:r>
              <a:rPr lang="ru-RU" sz="2400" dirty="0" smtClean="0">
                <a:latin typeface="Times New Roman"/>
                <a:ea typeface="Calibri"/>
              </a:rPr>
              <a:t>показателей; ресурсное обеспечение; меры </a:t>
            </a:r>
            <a:r>
              <a:rPr lang="ru-RU" sz="2400" dirty="0">
                <a:latin typeface="Times New Roman"/>
                <a:ea typeface="Calibri"/>
              </a:rPr>
              <a:t>регулирования и управления рисками; </a:t>
            </a:r>
            <a:r>
              <a:rPr lang="ru-RU" sz="2400" dirty="0" smtClean="0">
                <a:latin typeface="Times New Roman"/>
                <a:ea typeface="Calibri"/>
              </a:rPr>
              <a:t>методика </a:t>
            </a:r>
            <a:r>
              <a:rPr lang="ru-RU" sz="2400" dirty="0">
                <a:latin typeface="Times New Roman"/>
                <a:ea typeface="Calibri"/>
              </a:rPr>
              <a:t>оценки эффективности программы.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15000"/>
              </a:lnSpc>
            </a:pPr>
            <a:endParaRPr lang="ru-RU" sz="2400" b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13315" name="Прямоугольник 7"/>
          <p:cNvSpPr>
            <a:spLocks noChangeArrowheads="1"/>
          </p:cNvSpPr>
          <p:nvPr/>
        </p:nvSpPr>
        <p:spPr bwMode="auto">
          <a:xfrm>
            <a:off x="390083" y="192881"/>
            <a:ext cx="9432925" cy="5476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449263" algn="ctr">
              <a:lnSpc>
                <a:spcPct val="115000"/>
              </a:lnSpc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Структура основной образовательной программы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390082" y="1043533"/>
            <a:ext cx="9432925" cy="561384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449263" algn="ctr">
              <a:lnSpc>
                <a:spcPct val="115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Разделы (для каждой ступени общего образования):</a:t>
            </a:r>
          </a:p>
          <a:p>
            <a:pPr indent="449263" algn="ctr">
              <a:lnSpc>
                <a:spcPct val="115000"/>
              </a:lnSpc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Целевой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Calibri" pitchFamily="34" charset="0"/>
              </a:rPr>
              <a:t> - </a:t>
            </a:r>
            <a:r>
              <a:rPr lang="ru-RU" sz="2400" dirty="0" smtClean="0">
                <a:latin typeface="Times New Roman"/>
                <a:ea typeface="Calibri"/>
              </a:rPr>
              <a:t>пояснительная записка; </a:t>
            </a:r>
            <a:r>
              <a:rPr lang="ru-RU" sz="2400" dirty="0">
                <a:latin typeface="Times New Roman"/>
                <a:ea typeface="Calibri"/>
              </a:rPr>
              <a:t>планируемые </a:t>
            </a:r>
            <a:r>
              <a:rPr lang="ru-RU" sz="2400" dirty="0" smtClean="0">
                <a:latin typeface="Times New Roman"/>
                <a:ea typeface="Calibri"/>
              </a:rPr>
              <a:t>результаты; система </a:t>
            </a:r>
            <a:r>
              <a:rPr lang="ru-RU" sz="2400" dirty="0">
                <a:latin typeface="Times New Roman"/>
                <a:ea typeface="Calibri"/>
              </a:rPr>
              <a:t>оценки достижения планируемых результатов освоения ООП</a:t>
            </a:r>
            <a:r>
              <a:rPr lang="ru-RU" sz="2400" dirty="0" smtClean="0">
                <a:latin typeface="Times New Roman"/>
                <a:ea typeface="Calibri"/>
              </a:rPr>
              <a:t>.</a:t>
            </a:r>
          </a:p>
          <a:p>
            <a:pPr indent="449263" algn="ctr">
              <a:lnSpc>
                <a:spcPct val="115000"/>
              </a:lnSpc>
            </a:pPr>
            <a:r>
              <a:rPr lang="ru-RU" sz="2400" dirty="0" smtClean="0">
                <a:latin typeface="Times New Roman"/>
                <a:ea typeface="Calibri"/>
              </a:rPr>
              <a:t>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indent="449263" algn="just">
              <a:lnSpc>
                <a:spcPct val="115000"/>
              </a:lnSpc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Содержательный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Calibri" pitchFamily="34" charset="0"/>
              </a:rPr>
              <a:t>- </a:t>
            </a:r>
            <a:r>
              <a:rPr lang="ru-RU" sz="2400" dirty="0" smtClean="0">
                <a:latin typeface="Times New Roman"/>
                <a:ea typeface="Calibri"/>
              </a:rPr>
              <a:t>программа </a:t>
            </a:r>
            <a:r>
              <a:rPr lang="ru-RU" sz="2400" dirty="0">
                <a:latin typeface="Times New Roman"/>
                <a:ea typeface="Calibri"/>
              </a:rPr>
              <a:t>формирования УУД; программы отдельных учебных </a:t>
            </a:r>
            <a:r>
              <a:rPr lang="ru-RU" sz="2400" dirty="0" smtClean="0">
                <a:latin typeface="Times New Roman"/>
                <a:ea typeface="Calibri"/>
              </a:rPr>
              <a:t>предметов </a:t>
            </a:r>
            <a:r>
              <a:rPr lang="ru-RU" sz="2400" dirty="0">
                <a:latin typeface="Times New Roman"/>
                <a:ea typeface="Calibri"/>
              </a:rPr>
              <a:t>и курсов внеурочной </a:t>
            </a:r>
            <a:r>
              <a:rPr lang="ru-RU" sz="2400" dirty="0" smtClean="0">
                <a:latin typeface="Times New Roman"/>
                <a:ea typeface="Calibri"/>
              </a:rPr>
              <a:t>деятельности; программа </a:t>
            </a:r>
            <a:r>
              <a:rPr lang="ru-RU" sz="2400" dirty="0">
                <a:latin typeface="Times New Roman"/>
                <a:ea typeface="Calibri"/>
              </a:rPr>
              <a:t>духовно-нравственного развития, </a:t>
            </a:r>
            <a:r>
              <a:rPr lang="ru-RU" sz="2400" dirty="0" smtClean="0">
                <a:latin typeface="Times New Roman"/>
                <a:ea typeface="Calibri"/>
              </a:rPr>
              <a:t>воспитания; программа </a:t>
            </a:r>
            <a:r>
              <a:rPr lang="ru-RU" sz="2400" dirty="0">
                <a:latin typeface="Times New Roman"/>
                <a:ea typeface="Calibri"/>
              </a:rPr>
              <a:t>формирования экологической </a:t>
            </a:r>
            <a:r>
              <a:rPr lang="ru-RU" sz="2400" dirty="0" smtClean="0">
                <a:latin typeface="Times New Roman"/>
                <a:ea typeface="Calibri"/>
              </a:rPr>
              <a:t>культуры и ЗОЖ (социализации); программа коррекционной </a:t>
            </a:r>
            <a:r>
              <a:rPr lang="ru-RU" sz="2400" dirty="0">
                <a:latin typeface="Times New Roman"/>
                <a:ea typeface="Calibri"/>
              </a:rPr>
              <a:t>работы. </a:t>
            </a:r>
            <a:endParaRPr lang="ru-RU" sz="2400" dirty="0" smtClean="0">
              <a:latin typeface="Times New Roman"/>
              <a:ea typeface="Calibri"/>
            </a:endParaRPr>
          </a:p>
          <a:p>
            <a:pPr indent="449263" algn="ctr">
              <a:lnSpc>
                <a:spcPct val="115000"/>
              </a:lnSpc>
            </a:pPr>
            <a:endParaRPr lang="ru-RU" sz="2400" b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indent="449263" algn="just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Организационный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Calibri" pitchFamily="34" charset="0"/>
              </a:rPr>
              <a:t> - </a:t>
            </a:r>
            <a:r>
              <a:rPr lang="ru-RU" sz="2400" dirty="0">
                <a:latin typeface="Times New Roman"/>
                <a:ea typeface="Calibri"/>
              </a:rPr>
              <a:t>учебный план и план внеурочной деятельности; </a:t>
            </a:r>
            <a:r>
              <a:rPr lang="ru-RU" sz="2400" dirty="0" smtClean="0">
                <a:latin typeface="Times New Roman"/>
                <a:ea typeface="Calibri"/>
              </a:rPr>
              <a:t>система </a:t>
            </a:r>
            <a:r>
              <a:rPr lang="ru-RU" sz="2400" dirty="0">
                <a:latin typeface="Times New Roman"/>
                <a:ea typeface="Calibri"/>
              </a:rPr>
              <a:t>условий реализации </a:t>
            </a:r>
            <a:r>
              <a:rPr lang="ru-RU" sz="2400" dirty="0" smtClean="0">
                <a:latin typeface="Times New Roman"/>
                <a:ea typeface="Calibri"/>
              </a:rPr>
              <a:t>ООП.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14339" name="Прямоугольник 7"/>
          <p:cNvSpPr>
            <a:spLocks noChangeArrowheads="1"/>
          </p:cNvSpPr>
          <p:nvPr/>
        </p:nvSpPr>
        <p:spPr bwMode="auto">
          <a:xfrm>
            <a:off x="422275" y="179437"/>
            <a:ext cx="9432925" cy="95410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Срок действия программ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 и освоения основных образовательных программ</a:t>
            </a:r>
          </a:p>
        </p:txBody>
      </p:sp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446663" y="1510887"/>
            <a:ext cx="9432925" cy="563231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9750" algn="just"/>
            <a:r>
              <a:rPr lang="ru-RU" sz="2400" dirty="0" smtClean="0">
                <a:latin typeface="Times New Roman" pitchFamily="18" charset="0"/>
                <a:cs typeface="Calibri" pitchFamily="34" charset="0"/>
              </a:rPr>
              <a:t>Как </a:t>
            </a:r>
            <a:r>
              <a:rPr lang="ru-RU" sz="2400" dirty="0">
                <a:latin typeface="Times New Roman" pitchFamily="18" charset="0"/>
                <a:cs typeface="Calibri" pitchFamily="34" charset="0"/>
              </a:rPr>
              <a:t>показывает практика,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действие</a:t>
            </a:r>
            <a:r>
              <a:rPr lang="ru-RU" sz="2400" dirty="0">
                <a:latin typeface="Times New Roman" pitchFamily="18" charset="0"/>
                <a:cs typeface="Calibri" pitchFamily="34" charset="0"/>
              </a:rPr>
              <a:t>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Calibri" pitchFamily="34" charset="0"/>
              </a:rPr>
              <a:t>программы развития ОУ </a:t>
            </a:r>
            <a:r>
              <a:rPr lang="ru-RU" sz="2400" dirty="0">
                <a:latin typeface="Times New Roman" pitchFamily="18" charset="0"/>
                <a:cs typeface="Calibri" pitchFamily="34" charset="0"/>
              </a:rPr>
              <a:t>рассчитано на 3-5 лет (чаще всего – на 5 лет).</a:t>
            </a:r>
          </a:p>
          <a:p>
            <a:pPr indent="539750" algn="just"/>
            <a:r>
              <a:rPr lang="ru-RU" sz="2400" dirty="0">
                <a:latin typeface="Times New Roman" pitchFamily="18" charset="0"/>
                <a:cs typeface="Calibri" pitchFamily="34" charset="0"/>
              </a:rPr>
              <a:t> </a:t>
            </a:r>
          </a:p>
          <a:p>
            <a:pPr indent="539750"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Срок освоения ООП: </a:t>
            </a:r>
            <a:r>
              <a:rPr lang="ru-RU" sz="2400" dirty="0">
                <a:latin typeface="Times New Roman" pitchFamily="18" charset="0"/>
                <a:cs typeface="Calibri" pitchFamily="34" charset="0"/>
              </a:rPr>
              <a:t>начального общего образования - четыре года (для детей с ОВЗ – 5 лет); основного общего образования – пять лет; среднего (полного) образования – два года</a:t>
            </a:r>
            <a:r>
              <a:rPr lang="ru-RU" sz="2400" dirty="0" smtClean="0">
                <a:latin typeface="Times New Roman" pitchFamily="18" charset="0"/>
                <a:cs typeface="Calibri" pitchFamily="34" charset="0"/>
              </a:rPr>
              <a:t>. </a:t>
            </a:r>
          </a:p>
          <a:p>
            <a:pPr indent="539750" algn="just"/>
            <a:endParaRPr lang="ru-RU" sz="2400" dirty="0">
              <a:latin typeface="Times New Roman" pitchFamily="18" charset="0"/>
              <a:cs typeface="Calibri" pitchFamily="34" charset="0"/>
            </a:endParaRPr>
          </a:p>
          <a:p>
            <a:pPr indent="539750" algn="just"/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Calibri" pitchFamily="34" charset="0"/>
              </a:rPr>
              <a:t>Новые подходы к ООП дошкольного образования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п. 2.2. Группы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одном ДОУ могут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действовать на основе различных ООП ДО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Lucida Sans Unicode" pitchFamily="34" charset="0"/>
              </a:rPr>
              <a:t>п.2.8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Lucida Sans Unicode" pitchFamily="34" charset="0"/>
              </a:rPr>
              <a:t>. ООП может оформляться в виде ссылок на примерную программу.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п.2.9. Дополнительный раздел программы – текст ее краткой презентации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Lucida Sans Unicode" pitchFamily="34" charset="0"/>
              </a:rPr>
              <a:t>.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Calibri" pitchFamily="34" charset="0"/>
            </a:endParaRPr>
          </a:p>
          <a:p>
            <a:pPr indent="539750"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Срок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действия и срок освоения?  </a:t>
            </a:r>
            <a:endParaRPr lang="ru-RU" sz="2400" b="1" i="1" dirty="0" smtClean="0">
              <a:solidFill>
                <a:srgbClr val="FF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360363" y="179388"/>
            <a:ext cx="9539287" cy="165623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90004" tIns="44997" rIns="90004" bIns="44997" anchorCtr="1"/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  <a:tab pos="94107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Какой должна быть </a:t>
            </a:r>
          </a:p>
          <a:p>
            <a:pPr algn="ctr" eaLnBrk="1" hangingPunct="1">
              <a:lnSpc>
                <a:spcPct val="95000"/>
              </a:lnSpc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методическая работа в условиях введения ФГОС?</a:t>
            </a:r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5400675" y="1979613"/>
            <a:ext cx="4500563" cy="4873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4" tIns="44997" rIns="90004" bIns="44997"/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ts val="1200"/>
              </a:spcBef>
              <a:spcAft>
                <a:spcPts val="1000"/>
              </a:spcAft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В пособии показаны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Lucida Sans Unicode" pitchFamily="34" charset="0"/>
              </a:rPr>
              <a:t>особенности методической работы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 на муниципальном уровне и уровне образовательного учреждения с учетом требований стандарта второго поколения.</a:t>
            </a:r>
          </a:p>
          <a:p>
            <a:pPr algn="r" eaLnBrk="1" hangingPunct="1">
              <a:spcBef>
                <a:spcPts val="1200"/>
              </a:spcBef>
              <a:spcAft>
                <a:spcPts val="1000"/>
              </a:spcAft>
            </a:pPr>
            <a:endParaRPr lang="ru-RU" sz="2800" b="1" i="1">
              <a:solidFill>
                <a:srgbClr val="FF0000"/>
              </a:solidFill>
              <a:latin typeface="Times New Roman" pitchFamily="18" charset="0"/>
              <a:cs typeface="Lucida Sans Unicode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1000"/>
              </a:spcAft>
            </a:pPr>
            <a:endParaRPr lang="ru-RU" sz="2800" b="1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pic>
        <p:nvPicPr>
          <p:cNvPr id="18437" name="Рисунок 9" descr="pics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2371725"/>
            <a:ext cx="3960812" cy="490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0577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15363" name="Прямоугольник 7"/>
          <p:cNvSpPr>
            <a:spLocks noChangeArrowheads="1"/>
          </p:cNvSpPr>
          <p:nvPr/>
        </p:nvSpPr>
        <p:spPr bwMode="auto">
          <a:xfrm>
            <a:off x="422275" y="466725"/>
            <a:ext cx="9432925" cy="108337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В какой части системы образования реализуются программы развития и ООП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49263" y="2555875"/>
            <a:ext cx="9432925" cy="43396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539750" algn="just">
              <a:lnSpc>
                <a:spcPct val="115000"/>
              </a:lnSpc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Calibri" pitchFamily="34" charset="0"/>
              </a:rPr>
              <a:t>Программа развития </a:t>
            </a:r>
            <a:r>
              <a:rPr lang="ru-RU" sz="2400" dirty="0">
                <a:latin typeface="Times New Roman" pitchFamily="18" charset="0"/>
                <a:cs typeface="Calibri" pitchFamily="34" charset="0"/>
              </a:rPr>
              <a:t>(государственная, целевая программа) затрагивает конкретный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уровень системы образования: </a:t>
            </a:r>
            <a:r>
              <a:rPr lang="ru-RU" sz="2400" dirty="0">
                <a:latin typeface="Times New Roman" pitchFamily="18" charset="0"/>
                <a:cs typeface="Calibri" pitchFamily="34" charset="0"/>
              </a:rPr>
              <a:t>федеральный, региональный, муниципальный, уровень образовательного учреждения.</a:t>
            </a:r>
          </a:p>
          <a:p>
            <a:pPr indent="539750" algn="just">
              <a:lnSpc>
                <a:spcPct val="115000"/>
              </a:lnSpc>
            </a:pPr>
            <a:endParaRPr lang="ru-RU" sz="2400" dirty="0">
              <a:latin typeface="Times New Roman" pitchFamily="18" charset="0"/>
              <a:cs typeface="Calibri" pitchFamily="34" charset="0"/>
            </a:endParaRPr>
          </a:p>
          <a:p>
            <a:pPr indent="539750" algn="just">
              <a:lnSpc>
                <a:spcPct val="115000"/>
              </a:lnSpc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Calibri" pitchFamily="34" charset="0"/>
              </a:rPr>
              <a:t>Область реализации ООП </a:t>
            </a:r>
            <a:r>
              <a:rPr lang="ru-RU" sz="2400" dirty="0">
                <a:latin typeface="Times New Roman" pitchFamily="18" charset="0"/>
                <a:cs typeface="Calibri" pitchFamily="34" charset="0"/>
              </a:rPr>
              <a:t>связана с содержанием образования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определенной ступени </a:t>
            </a:r>
            <a:r>
              <a:rPr lang="ru-RU" sz="2400" dirty="0">
                <a:latin typeface="Times New Roman" pitchFamily="18" charset="0"/>
                <a:cs typeface="Calibri" pitchFamily="34" charset="0"/>
              </a:rPr>
              <a:t>(например, начальная, основная, средняя школа). </a:t>
            </a:r>
            <a:endParaRPr lang="ru-RU" sz="2400" dirty="0" smtClean="0">
              <a:latin typeface="Times New Roman" pitchFamily="18" charset="0"/>
              <a:cs typeface="Calibri" pitchFamily="34" charset="0"/>
            </a:endParaRPr>
          </a:p>
          <a:p>
            <a:pPr indent="539750" algn="just">
              <a:lnSpc>
                <a:spcPct val="115000"/>
              </a:lnSpc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Calibri" pitchFamily="34" charset="0"/>
              </a:rPr>
              <a:t>В  ФГОС дошкольного образования - группа </a:t>
            </a:r>
          </a:p>
          <a:p>
            <a:pPr indent="539750" algn="just">
              <a:lnSpc>
                <a:spcPct val="115000"/>
              </a:lnSpc>
            </a:pP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16387" name="Прямоугольник 7"/>
          <p:cNvSpPr>
            <a:spLocks noChangeArrowheads="1"/>
          </p:cNvSpPr>
          <p:nvPr/>
        </p:nvSpPr>
        <p:spPr bwMode="auto">
          <a:xfrm>
            <a:off x="422275" y="466725"/>
            <a:ext cx="9432925" cy="95410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Соотношение обязательной и вариативной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Calibri" pitchFamily="34" charset="0"/>
              </a:rPr>
              <a:t> частей документов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Calibri" pitchFamily="34" charset="0"/>
            </a:endParaRPr>
          </a:p>
        </p:txBody>
      </p:sp>
      <p:sp>
        <p:nvSpPr>
          <p:cNvPr id="16388" name="Прямоугольник 4"/>
          <p:cNvSpPr>
            <a:spLocks noChangeArrowheads="1"/>
          </p:cNvSpPr>
          <p:nvPr/>
        </p:nvSpPr>
        <p:spPr bwMode="auto">
          <a:xfrm>
            <a:off x="449263" y="2555875"/>
            <a:ext cx="9432925" cy="476438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9750" algn="just">
              <a:lnSpc>
                <a:spcPct val="115000"/>
              </a:lnSpc>
            </a:pPr>
            <a:endParaRPr lang="ru-RU" sz="2400" b="1" dirty="0">
              <a:latin typeface="Times New Roman" pitchFamily="18" charset="0"/>
              <a:cs typeface="Calibri" pitchFamily="34" charset="0"/>
            </a:endParaRPr>
          </a:p>
          <a:p>
            <a:pPr indent="539750" algn="just">
              <a:lnSpc>
                <a:spcPct val="115000"/>
              </a:lnSpc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Calibri" pitchFamily="34" charset="0"/>
              </a:rPr>
              <a:t>В программе развития </a:t>
            </a:r>
            <a:r>
              <a:rPr lang="ru-RU" sz="2400" dirty="0">
                <a:latin typeface="Times New Roman" pitchFamily="18" charset="0"/>
                <a:cs typeface="Calibri" pitchFamily="34" charset="0"/>
              </a:rPr>
              <a:t>не определено соотношение обязательной и «вариативной» частей документа. </a:t>
            </a:r>
          </a:p>
          <a:p>
            <a:pPr indent="539750" algn="just">
              <a:lnSpc>
                <a:spcPct val="115000"/>
              </a:lnSpc>
            </a:pPr>
            <a:endParaRPr lang="ru-RU" sz="2400" b="1" dirty="0">
              <a:latin typeface="Times New Roman" pitchFamily="18" charset="0"/>
              <a:cs typeface="Calibri" pitchFamily="34" charset="0"/>
            </a:endParaRPr>
          </a:p>
          <a:p>
            <a:pPr indent="539750" algn="just">
              <a:lnSpc>
                <a:spcPct val="115000"/>
              </a:lnSpc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Calibri" pitchFamily="34" charset="0"/>
              </a:rPr>
              <a:t>В основной образовательной программе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соотношение обязательной части и части, формируемой участниками образовательного процесса, четко регламентировано (80/20 – начальная школа; 70/30 – основная школа; 2/3 и 1/3– средняя школа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539750" algn="just">
              <a:lnSpc>
                <a:spcPct val="115000"/>
              </a:lnSpc>
            </a:pPr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Calibri" pitchFamily="34" charset="0"/>
            </a:endParaRPr>
          </a:p>
          <a:p>
            <a:pPr indent="539750" algn="ctr">
              <a:lnSpc>
                <a:spcPct val="115000"/>
              </a:lnSpc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Calibri" pitchFamily="34" charset="0"/>
              </a:rPr>
              <a:t>В 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Calibri" pitchFamily="34" charset="0"/>
              </a:rPr>
              <a:t>ФГОС дошкольного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Calibri" pitchFamily="34" charset="0"/>
              </a:rPr>
              <a:t>образования: не менее 60/не более 40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539750" algn="just">
              <a:lnSpc>
                <a:spcPct val="115000"/>
              </a:lnSpc>
            </a:pPr>
            <a:endParaRPr lang="ru-RU" sz="2400" dirty="0"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17411" name="Прямоугольник 7"/>
          <p:cNvSpPr>
            <a:spLocks noChangeArrowheads="1"/>
          </p:cNvSpPr>
          <p:nvPr/>
        </p:nvSpPr>
        <p:spPr bwMode="auto">
          <a:xfrm>
            <a:off x="422275" y="466725"/>
            <a:ext cx="9432925" cy="157889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00" dirty="0">
                <a:solidFill>
                  <a:srgbClr val="FF0000"/>
                </a:solidFill>
                <a:latin typeface="Times New Roman"/>
                <a:ea typeface="NewtonC-Bold"/>
              </a:rPr>
              <a:t>Особенности проектирования документов</a:t>
            </a:r>
            <a:endParaRPr lang="ru-RU" sz="28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00" dirty="0" smtClean="0">
                <a:solidFill>
                  <a:srgbClr val="FF0000"/>
                </a:solidFill>
                <a:latin typeface="Times New Roman"/>
                <a:ea typeface="NewtonC-Bold"/>
              </a:rPr>
              <a:t>(креативность-технологичность)</a:t>
            </a:r>
          </a:p>
          <a:p>
            <a:pPr indent="540385" algn="ctr">
              <a:lnSpc>
                <a:spcPct val="115000"/>
              </a:lnSpc>
              <a:spcAft>
                <a:spcPts val="0"/>
              </a:spcAft>
            </a:pPr>
            <a:endParaRPr lang="ru-RU" sz="2800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76249" y="2051645"/>
            <a:ext cx="9432925" cy="433965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kern="100" dirty="0">
                <a:solidFill>
                  <a:srgbClr val="000000"/>
                </a:solidFill>
                <a:latin typeface="Times New Roman"/>
                <a:ea typeface="NewtonC-Bold"/>
              </a:rPr>
              <a:t>1. </a:t>
            </a:r>
            <a:r>
              <a:rPr lang="ru-RU" sz="2400" kern="100" dirty="0" smtClean="0">
                <a:solidFill>
                  <a:srgbClr val="000000"/>
                </a:solidFill>
                <a:latin typeface="Times New Roman"/>
                <a:ea typeface="NewtonC-Bold"/>
              </a:rPr>
              <a:t>Разные </a:t>
            </a:r>
            <a:r>
              <a:rPr lang="ru-RU" sz="2400" b="1" kern="100" dirty="0" smtClean="0">
                <a:solidFill>
                  <a:srgbClr val="000000"/>
                </a:solidFill>
                <a:latin typeface="Times New Roman"/>
                <a:ea typeface="NewtonC-Bold"/>
              </a:rPr>
              <a:t>технологичные </a:t>
            </a:r>
            <a:r>
              <a:rPr lang="ru-RU" sz="2400" b="1" kern="100" dirty="0">
                <a:solidFill>
                  <a:srgbClr val="000000"/>
                </a:solidFill>
                <a:latin typeface="Times New Roman"/>
                <a:ea typeface="NewtonC-Bold"/>
              </a:rPr>
              <a:t>подходы</a:t>
            </a:r>
            <a:r>
              <a:rPr lang="ru-RU" sz="2400" kern="100" dirty="0">
                <a:solidFill>
                  <a:srgbClr val="000000"/>
                </a:solidFill>
                <a:latin typeface="Times New Roman"/>
                <a:ea typeface="NewtonC-Bold"/>
              </a:rPr>
              <a:t> к разработке документов:</a:t>
            </a:r>
            <a:endParaRPr lang="ru-RU" sz="2400" dirty="0">
              <a:latin typeface="Times New Roman"/>
              <a:ea typeface="Calibri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b="1" kern="100" dirty="0" smtClean="0">
                <a:solidFill>
                  <a:srgbClr val="C00000"/>
                </a:solidFill>
                <a:latin typeface="Times New Roman"/>
                <a:ea typeface="NewtonC-Bold"/>
              </a:rPr>
              <a:t>создание </a:t>
            </a:r>
            <a:r>
              <a:rPr lang="ru-RU" sz="2400" b="1" kern="100" dirty="0">
                <a:solidFill>
                  <a:srgbClr val="C00000"/>
                </a:solidFill>
                <a:latin typeface="Times New Roman"/>
                <a:ea typeface="NewtonC-Bold"/>
              </a:rPr>
              <a:t>программы развития – творческий процесс, </a:t>
            </a:r>
            <a:r>
              <a:rPr lang="ru-RU" sz="2400" kern="100" dirty="0">
                <a:solidFill>
                  <a:srgbClr val="000000"/>
                </a:solidFill>
                <a:latin typeface="Times New Roman"/>
                <a:ea typeface="NewtonC-Bold"/>
              </a:rPr>
              <a:t>связанный с выявлением проблемных точек, </a:t>
            </a:r>
            <a:r>
              <a:rPr lang="ru-RU" sz="2400" kern="100" dirty="0" smtClean="0">
                <a:solidFill>
                  <a:srgbClr val="000000"/>
                </a:solidFill>
                <a:latin typeface="Times New Roman"/>
                <a:ea typeface="NewtonC-Bold"/>
              </a:rPr>
              <a:t>определением </a:t>
            </a:r>
            <a:r>
              <a:rPr lang="ru-RU" sz="2400" kern="100" dirty="0">
                <a:solidFill>
                  <a:srgbClr val="000000"/>
                </a:solidFill>
                <a:latin typeface="Times New Roman"/>
                <a:ea typeface="NewtonC-Bold"/>
              </a:rPr>
              <a:t>концептуальных положений, включая стратегию изменений, которая находит свое выражение в планах и подпрограммах</a:t>
            </a:r>
            <a:r>
              <a:rPr lang="ru-RU" sz="2400" kern="100" dirty="0" smtClean="0">
                <a:solidFill>
                  <a:srgbClr val="000000"/>
                </a:solidFill>
                <a:latin typeface="Times New Roman"/>
                <a:ea typeface="NewtonC-Bold"/>
              </a:rPr>
              <a:t>;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ru-RU" sz="2400" dirty="0">
              <a:latin typeface="Times New Roman"/>
              <a:ea typeface="Calibri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kern="100" dirty="0">
                <a:solidFill>
                  <a:srgbClr val="000000"/>
                </a:solidFill>
                <a:latin typeface="Times New Roman"/>
                <a:ea typeface="NewtonC-Bold"/>
              </a:rPr>
              <a:t>- </a:t>
            </a:r>
            <a:r>
              <a:rPr lang="ru-RU" sz="2400" b="1" kern="100" dirty="0">
                <a:solidFill>
                  <a:srgbClr val="C00000"/>
                </a:solidFill>
                <a:latin typeface="Times New Roman"/>
                <a:ea typeface="NewtonC-Bold"/>
              </a:rPr>
              <a:t>проектирование ООП – это </a:t>
            </a:r>
            <a:r>
              <a:rPr lang="ru-RU" sz="2400" b="1" kern="100" dirty="0" smtClean="0">
                <a:solidFill>
                  <a:srgbClr val="C00000"/>
                </a:solidFill>
                <a:latin typeface="Times New Roman"/>
                <a:ea typeface="NewtonC-Bold"/>
              </a:rPr>
              <a:t>технологичная работа </a:t>
            </a:r>
            <a:r>
              <a:rPr lang="ru-RU" sz="2400" kern="100" dirty="0">
                <a:solidFill>
                  <a:srgbClr val="000000"/>
                </a:solidFill>
                <a:latin typeface="Times New Roman"/>
                <a:ea typeface="NewtonC-Bold"/>
              </a:rPr>
              <a:t>с определенной группой документов, включающих в себя инвариантное и вариативное содержание, соотношение которого определяется федеральными документами.</a:t>
            </a:r>
            <a:endParaRPr lang="ru-RU" sz="2400" dirty="0">
              <a:effectLst/>
              <a:latin typeface="Times New Roman"/>
              <a:ea typeface="Calibri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17411" name="Прямоугольник 7"/>
          <p:cNvSpPr>
            <a:spLocks noChangeArrowheads="1"/>
          </p:cNvSpPr>
          <p:nvPr/>
        </p:nvSpPr>
        <p:spPr bwMode="auto">
          <a:xfrm>
            <a:off x="422275" y="466725"/>
            <a:ext cx="9432925" cy="108337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00" dirty="0">
                <a:solidFill>
                  <a:srgbClr val="FF0000"/>
                </a:solidFill>
                <a:latin typeface="Times New Roman"/>
                <a:ea typeface="NewtonC-Bold"/>
              </a:rPr>
              <a:t>Особенности проектирования документов</a:t>
            </a:r>
            <a:endParaRPr lang="ru-RU" sz="28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00" dirty="0" smtClean="0">
                <a:solidFill>
                  <a:srgbClr val="FF0000"/>
                </a:solidFill>
                <a:latin typeface="Times New Roman"/>
                <a:ea typeface="NewtonC-Bold"/>
              </a:rPr>
              <a:t>(стратегия - тактика)</a:t>
            </a:r>
            <a:endParaRPr lang="ru-RU" sz="2800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76249" y="2051645"/>
            <a:ext cx="9432925" cy="34901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539750" algn="just">
              <a:lnSpc>
                <a:spcPct val="115000"/>
              </a:lnSpc>
            </a:pPr>
            <a:endParaRPr lang="ru-RU" sz="2400" dirty="0" smtClean="0">
              <a:solidFill>
                <a:srgbClr val="000000"/>
              </a:solidFill>
              <a:latin typeface="Times New Roman"/>
              <a:ea typeface="NewtonC-Bold"/>
            </a:endParaRPr>
          </a:p>
          <a:p>
            <a:pPr indent="539750" algn="just">
              <a:lnSpc>
                <a:spcPct val="115000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NewtonC-Bold"/>
              </a:rPr>
              <a:t>2. Программа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развития образовательного учреждения имеет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NewtonC-Bold"/>
              </a:rPr>
              <a:t>стратегический характер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NewtonC-Bold"/>
              </a:rPr>
              <a:t>,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разрабатывается для всей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NewtonC-Bold"/>
              </a:rPr>
              <a:t>образовательной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системы, ее основные идеи и положения используются в 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NewtonC-Bold"/>
              </a:rPr>
              <a:t>основной образовательной программе как документе тактического характера,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в большей степени обеспечивающем режим функционирования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NewtonC-Bold"/>
              </a:rPr>
              <a:t>.</a:t>
            </a:r>
          </a:p>
          <a:p>
            <a:pPr indent="539750" algn="just">
              <a:lnSpc>
                <a:spcPct val="115000"/>
              </a:lnSpc>
            </a:pP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4485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17411" name="Прямоугольник 7"/>
          <p:cNvSpPr>
            <a:spLocks noChangeArrowheads="1"/>
          </p:cNvSpPr>
          <p:nvPr/>
        </p:nvSpPr>
        <p:spPr bwMode="auto">
          <a:xfrm>
            <a:off x="422275" y="466725"/>
            <a:ext cx="9432925" cy="108337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00" dirty="0">
                <a:solidFill>
                  <a:srgbClr val="FF0000"/>
                </a:solidFill>
                <a:latin typeface="Times New Roman"/>
                <a:ea typeface="NewtonC-Bold"/>
              </a:rPr>
              <a:t>Особенности проектирования документов</a:t>
            </a:r>
            <a:endParaRPr lang="ru-RU" sz="28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00" dirty="0" smtClean="0">
                <a:solidFill>
                  <a:srgbClr val="FF0000"/>
                </a:solidFill>
                <a:latin typeface="Times New Roman"/>
                <a:ea typeface="NewtonC-Bold"/>
              </a:rPr>
              <a:t>(взаимовлияние)</a:t>
            </a:r>
            <a:endParaRPr lang="ru-RU" sz="2800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76249" y="2051645"/>
            <a:ext cx="9432925" cy="34901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</a:rPr>
              <a:t>3. Несмотря </a:t>
            </a:r>
            <a:r>
              <a:rPr lang="ru-RU" sz="2400" dirty="0">
                <a:latin typeface="Times New Roman"/>
                <a:ea typeface="Calibri"/>
              </a:rPr>
              <a:t>на стратегический характер программы развития, большое значение при ее разработке имеют основные позиции ФГОС, которые находят свое отражение в </a:t>
            </a:r>
            <a:r>
              <a:rPr lang="ru-RU" sz="2400" dirty="0" smtClean="0">
                <a:latin typeface="Times New Roman"/>
                <a:ea typeface="Calibri"/>
              </a:rPr>
              <a:t>ООП.</a:t>
            </a:r>
            <a:endParaRPr lang="ru-RU" sz="2400" dirty="0">
              <a:latin typeface="Times New Roman"/>
              <a:ea typeface="Calibri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</a:rPr>
              <a:t>Следовательно,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Calibri"/>
              </a:rPr>
              <a:t>необходимо говорить о взаимодействии, взаимовлиянии двух документов: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Calibri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информация, представленная в основной образовательной программе, может влиять на проектирование (а при необходимости, и коррекцию) программы развития. </a:t>
            </a:r>
            <a:endParaRPr lang="ru-RU" sz="24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7666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7172" name="Прямоугольник 7"/>
          <p:cNvSpPr>
            <a:spLocks noChangeArrowheads="1"/>
          </p:cNvSpPr>
          <p:nvPr/>
        </p:nvSpPr>
        <p:spPr bwMode="auto">
          <a:xfrm>
            <a:off x="1295400" y="329248"/>
            <a:ext cx="6840538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28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Вопросы для обсуждения</a:t>
            </a: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14655" y="1187549"/>
            <a:ext cx="9432925" cy="63709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ru-RU" sz="2400" b="1" kern="50" dirty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Как соотносятся программа развития и основная образовательная программа</a:t>
            </a:r>
            <a:r>
              <a:rPr lang="ru-RU" sz="2400" b="1" kern="50" dirty="0" smtClean="0">
                <a:solidFill>
                  <a:srgbClr val="7030A0"/>
                </a:solidFill>
                <a:latin typeface="Times New Roman"/>
                <a:ea typeface="Lucida Sans Unicode"/>
                <a:cs typeface="Tahoma"/>
              </a:rPr>
              <a:t>?</a:t>
            </a:r>
          </a:p>
          <a:p>
            <a:pPr algn="just">
              <a:spcAft>
                <a:spcPts val="0"/>
              </a:spcAft>
              <a:defRPr/>
            </a:pPr>
            <a:endParaRPr lang="ru-RU" sz="2400" b="1" kern="50" dirty="0">
              <a:solidFill>
                <a:srgbClr val="00B0F0"/>
              </a:solidFill>
              <a:latin typeface="Times New Roman"/>
              <a:ea typeface="Lucida Sans Unicode"/>
              <a:cs typeface="Tahoma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4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Являются ли документы обязательными для </a:t>
            </a:r>
            <a:r>
              <a:rPr lang="ru-RU" sz="24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ОУ (образовательной </a:t>
            </a:r>
            <a:r>
              <a:rPr lang="ru-RU" sz="2400" b="1" kern="5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организации</a:t>
            </a:r>
            <a:r>
              <a:rPr lang="ru-RU" sz="24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)?</a:t>
            </a:r>
          </a:p>
          <a:p>
            <a:pPr algn="r">
              <a:spcAft>
                <a:spcPts val="0"/>
              </a:spcAft>
              <a:defRPr/>
            </a:pPr>
            <a:r>
              <a:rPr lang="ru-RU" sz="2400" b="1" kern="50" dirty="0" smtClean="0">
                <a:solidFill>
                  <a:srgbClr val="00B050"/>
                </a:solidFill>
                <a:latin typeface="Times New Roman"/>
                <a:ea typeface="Lucida Sans Unicode"/>
                <a:cs typeface="Tahoma"/>
              </a:rPr>
              <a:t>Какой </a:t>
            </a:r>
            <a:r>
              <a:rPr lang="ru-RU" sz="2400" b="1" kern="50" dirty="0">
                <a:solidFill>
                  <a:srgbClr val="00B050"/>
                </a:solidFill>
                <a:latin typeface="Times New Roman"/>
                <a:ea typeface="Lucida Sans Unicode"/>
                <a:cs typeface="Tahoma"/>
              </a:rPr>
              <a:t>должна быть структура </a:t>
            </a:r>
            <a:endParaRPr lang="ru-RU" sz="2400" b="1" kern="50" dirty="0" smtClean="0">
              <a:solidFill>
                <a:srgbClr val="00B050"/>
              </a:solidFill>
              <a:latin typeface="Times New Roman"/>
              <a:ea typeface="Lucida Sans Unicode"/>
              <a:cs typeface="Tahoma"/>
            </a:endParaRPr>
          </a:p>
          <a:p>
            <a:pPr algn="r">
              <a:spcAft>
                <a:spcPts val="0"/>
              </a:spcAft>
              <a:defRPr/>
            </a:pPr>
            <a:r>
              <a:rPr lang="ru-RU" sz="2400" b="1" kern="50" dirty="0" smtClean="0">
                <a:solidFill>
                  <a:srgbClr val="00B050"/>
                </a:solidFill>
                <a:latin typeface="Times New Roman"/>
                <a:ea typeface="Lucida Sans Unicode"/>
                <a:cs typeface="Tahoma"/>
              </a:rPr>
              <a:t>программы </a:t>
            </a:r>
            <a:r>
              <a:rPr lang="ru-RU" sz="2400" b="1" kern="50" dirty="0">
                <a:solidFill>
                  <a:srgbClr val="00B050"/>
                </a:solidFill>
                <a:latin typeface="Times New Roman"/>
                <a:ea typeface="Lucida Sans Unicode"/>
                <a:cs typeface="Tahoma"/>
              </a:rPr>
              <a:t>развития </a:t>
            </a:r>
            <a:endParaRPr lang="ru-RU" sz="2400" b="1" kern="50" dirty="0" smtClean="0">
              <a:solidFill>
                <a:srgbClr val="00B050"/>
              </a:solidFill>
              <a:latin typeface="Times New Roman"/>
              <a:ea typeface="Lucida Sans Unicode"/>
              <a:cs typeface="Tahoma"/>
            </a:endParaRPr>
          </a:p>
          <a:p>
            <a:pPr algn="r">
              <a:spcAft>
                <a:spcPts val="0"/>
              </a:spcAft>
              <a:defRPr/>
            </a:pPr>
            <a:r>
              <a:rPr lang="ru-RU" sz="2400" b="1" kern="50" dirty="0" smtClean="0">
                <a:solidFill>
                  <a:srgbClr val="00B050"/>
                </a:solidFill>
                <a:latin typeface="Times New Roman"/>
                <a:ea typeface="Lucida Sans Unicode"/>
                <a:cs typeface="Tahoma"/>
              </a:rPr>
              <a:t>(</a:t>
            </a:r>
            <a:r>
              <a:rPr lang="ru-RU" sz="2400" b="1" kern="50" dirty="0">
                <a:solidFill>
                  <a:srgbClr val="00B050"/>
                </a:solidFill>
                <a:latin typeface="Times New Roman"/>
                <a:ea typeface="Lucida Sans Unicode"/>
                <a:cs typeface="Tahoma"/>
              </a:rPr>
              <a:t>при условии, что некоторые ее </a:t>
            </a:r>
            <a:endParaRPr lang="ru-RU" sz="2400" b="1" kern="50" dirty="0" smtClean="0">
              <a:solidFill>
                <a:srgbClr val="00B050"/>
              </a:solidFill>
              <a:latin typeface="Times New Roman"/>
              <a:ea typeface="Lucida Sans Unicode"/>
              <a:cs typeface="Tahoma"/>
            </a:endParaRPr>
          </a:p>
          <a:p>
            <a:pPr algn="r">
              <a:spcAft>
                <a:spcPts val="0"/>
              </a:spcAft>
              <a:defRPr/>
            </a:pPr>
            <a:r>
              <a:rPr lang="ru-RU" sz="2400" b="1" kern="50" dirty="0" smtClean="0">
                <a:solidFill>
                  <a:srgbClr val="00B050"/>
                </a:solidFill>
                <a:latin typeface="Times New Roman"/>
                <a:ea typeface="Lucida Sans Unicode"/>
                <a:cs typeface="Tahoma"/>
              </a:rPr>
              <a:t>составляющие </a:t>
            </a:r>
            <a:r>
              <a:rPr lang="ru-RU" sz="2400" b="1" kern="50" dirty="0">
                <a:solidFill>
                  <a:srgbClr val="00B050"/>
                </a:solidFill>
                <a:latin typeface="Times New Roman"/>
                <a:ea typeface="Lucida Sans Unicode"/>
                <a:cs typeface="Tahoma"/>
              </a:rPr>
              <a:t>становятся частями ООП</a:t>
            </a:r>
            <a:r>
              <a:rPr lang="ru-RU" sz="2400" b="1" kern="50" dirty="0" smtClean="0">
                <a:solidFill>
                  <a:srgbClr val="00B050"/>
                </a:solidFill>
                <a:latin typeface="Times New Roman"/>
                <a:ea typeface="Lucida Sans Unicode"/>
                <a:cs typeface="Tahoma"/>
              </a:rPr>
              <a:t>)?</a:t>
            </a:r>
          </a:p>
          <a:p>
            <a:pPr algn="just">
              <a:spcAft>
                <a:spcPts val="0"/>
              </a:spcAft>
              <a:defRPr/>
            </a:pPr>
            <a:endParaRPr lang="ru-RU" sz="2400" b="1" kern="50" dirty="0" smtClean="0">
              <a:solidFill>
                <a:srgbClr val="00B0F0"/>
              </a:solidFill>
              <a:latin typeface="Times New Roman"/>
              <a:ea typeface="Lucida Sans Unicode"/>
              <a:cs typeface="Tahoma"/>
            </a:endParaRPr>
          </a:p>
          <a:p>
            <a:pPr algn="r">
              <a:spcAft>
                <a:spcPts val="0"/>
              </a:spcAft>
              <a:defRPr/>
            </a:pPr>
            <a:r>
              <a:rPr lang="ru-RU" sz="2400" b="1" kern="50" dirty="0" smtClean="0">
                <a:solidFill>
                  <a:srgbClr val="00B0F0"/>
                </a:solidFill>
                <a:latin typeface="Times New Roman"/>
                <a:ea typeface="Lucida Sans Unicode"/>
                <a:cs typeface="Tahoma"/>
              </a:rPr>
              <a:t>Какие </a:t>
            </a:r>
            <a:r>
              <a:rPr lang="ru-RU" sz="2400" b="1" kern="50" dirty="0">
                <a:solidFill>
                  <a:srgbClr val="00B0F0"/>
                </a:solidFill>
                <a:latin typeface="Times New Roman"/>
                <a:ea typeface="Lucida Sans Unicode"/>
                <a:cs typeface="Tahoma"/>
              </a:rPr>
              <a:t>содержательные разделы </a:t>
            </a:r>
            <a:endParaRPr lang="ru-RU" sz="2400" b="1" kern="50" dirty="0" smtClean="0">
              <a:solidFill>
                <a:srgbClr val="00B0F0"/>
              </a:solidFill>
              <a:latin typeface="Times New Roman"/>
              <a:ea typeface="Lucida Sans Unicode"/>
              <a:cs typeface="Tahoma"/>
            </a:endParaRPr>
          </a:p>
          <a:p>
            <a:pPr algn="r">
              <a:spcAft>
                <a:spcPts val="0"/>
              </a:spcAft>
              <a:defRPr/>
            </a:pPr>
            <a:r>
              <a:rPr lang="ru-RU" sz="2400" b="1" kern="50" dirty="0" smtClean="0">
                <a:solidFill>
                  <a:srgbClr val="00B0F0"/>
                </a:solidFill>
                <a:latin typeface="Times New Roman"/>
                <a:ea typeface="Lucida Sans Unicode"/>
                <a:cs typeface="Tahoma"/>
              </a:rPr>
              <a:t>указанных </a:t>
            </a:r>
            <a:r>
              <a:rPr lang="ru-RU" sz="2400" b="1" kern="50" dirty="0">
                <a:solidFill>
                  <a:srgbClr val="00B0F0"/>
                </a:solidFill>
                <a:latin typeface="Times New Roman"/>
                <a:ea typeface="Lucida Sans Unicode"/>
                <a:cs typeface="Tahoma"/>
              </a:rPr>
              <a:t>документов находятся </a:t>
            </a:r>
            <a:endParaRPr lang="ru-RU" sz="2400" b="1" kern="50" dirty="0" smtClean="0">
              <a:solidFill>
                <a:srgbClr val="00B0F0"/>
              </a:solidFill>
              <a:latin typeface="Times New Roman"/>
              <a:ea typeface="Lucida Sans Unicode"/>
              <a:cs typeface="Tahoma"/>
            </a:endParaRPr>
          </a:p>
          <a:p>
            <a:pPr algn="r">
              <a:spcAft>
                <a:spcPts val="0"/>
              </a:spcAft>
              <a:defRPr/>
            </a:pPr>
            <a:r>
              <a:rPr lang="ru-RU" sz="2400" b="1" kern="50" dirty="0" smtClean="0">
                <a:solidFill>
                  <a:srgbClr val="00B0F0"/>
                </a:solidFill>
                <a:latin typeface="Times New Roman"/>
                <a:ea typeface="Lucida Sans Unicode"/>
                <a:cs typeface="Tahoma"/>
              </a:rPr>
              <a:t>в </a:t>
            </a:r>
            <a:r>
              <a:rPr lang="ru-RU" sz="2400" b="1" kern="50" dirty="0">
                <a:solidFill>
                  <a:srgbClr val="00B0F0"/>
                </a:solidFill>
                <a:latin typeface="Times New Roman"/>
                <a:ea typeface="Lucida Sans Unicode"/>
                <a:cs typeface="Tahoma"/>
              </a:rPr>
              <a:t>наиболее тесной взаимосвязи</a:t>
            </a:r>
            <a:r>
              <a:rPr lang="ru-RU" sz="2400" b="1" kern="50" dirty="0" smtClean="0">
                <a:solidFill>
                  <a:srgbClr val="00B0F0"/>
                </a:solidFill>
                <a:latin typeface="Times New Roman"/>
                <a:ea typeface="Lucida Sans Unicode"/>
                <a:cs typeface="Tahoma"/>
              </a:rPr>
              <a:t>?</a:t>
            </a:r>
          </a:p>
          <a:p>
            <a:pPr algn="just">
              <a:spcAft>
                <a:spcPts val="0"/>
              </a:spcAft>
              <a:defRPr/>
            </a:pPr>
            <a:endParaRPr lang="ru-RU" sz="2400" b="1" kern="50" dirty="0">
              <a:solidFill>
                <a:srgbClr val="00B0F0"/>
              </a:solidFill>
              <a:latin typeface="Times New Roman"/>
              <a:ea typeface="Lucida Sans Unicode"/>
              <a:cs typeface="Tahoma"/>
            </a:endParaRPr>
          </a:p>
          <a:p>
            <a:pPr algn="r">
              <a:spcAft>
                <a:spcPts val="0"/>
              </a:spcAft>
              <a:defRPr/>
            </a:pPr>
            <a:endParaRPr lang="ru-RU" sz="2400" b="1" kern="50" dirty="0" smtClean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algn="r">
              <a:spcAft>
                <a:spcPts val="0"/>
              </a:spcAft>
              <a:defRPr/>
            </a:pPr>
            <a:r>
              <a:rPr lang="ru-RU" sz="2400" b="1" kern="5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 </a:t>
            </a:r>
          </a:p>
          <a:p>
            <a:pPr algn="just">
              <a:spcAft>
                <a:spcPts val="0"/>
              </a:spcAft>
              <a:defRPr/>
            </a:pPr>
            <a:endParaRPr lang="ru-RU" sz="2400" b="1" kern="50" dirty="0">
              <a:solidFill>
                <a:srgbClr val="00B0F0"/>
              </a:solidFill>
              <a:latin typeface="Times New Roman"/>
              <a:ea typeface="Lucida Sans Unicode"/>
              <a:cs typeface="Tahoma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16" y="3148112"/>
            <a:ext cx="3096344" cy="426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17411" name="Прямоугольник 7"/>
          <p:cNvSpPr>
            <a:spLocks noChangeArrowheads="1"/>
          </p:cNvSpPr>
          <p:nvPr/>
        </p:nvSpPr>
        <p:spPr bwMode="auto">
          <a:xfrm>
            <a:off x="422275" y="466725"/>
            <a:ext cx="9432925" cy="108337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00" dirty="0">
                <a:solidFill>
                  <a:srgbClr val="FF0000"/>
                </a:solidFill>
                <a:latin typeface="Times New Roman"/>
                <a:ea typeface="NewtonC-Bold"/>
              </a:rPr>
              <a:t>Особенности проектирования документов</a:t>
            </a:r>
            <a:endParaRPr lang="ru-RU" sz="28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00" dirty="0" smtClean="0">
                <a:solidFill>
                  <a:srgbClr val="FF0000"/>
                </a:solidFill>
                <a:latin typeface="Times New Roman"/>
                <a:ea typeface="NewtonC-Bold"/>
              </a:rPr>
              <a:t>(выборочное взаимное дополнение)</a:t>
            </a:r>
            <a:endParaRPr lang="ru-RU" sz="2800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76249" y="2051645"/>
            <a:ext cx="9432925" cy="264072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solidFill>
                <a:srgbClr val="000000"/>
              </a:solidFill>
              <a:latin typeface="Times New Roman"/>
              <a:ea typeface="NewtonC-Bold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NewtonC-Bold"/>
              </a:rPr>
              <a:t>4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. 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NewtonC-Bold"/>
              </a:rPr>
              <a:t>Разная структура документов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 (программы развития и ООП) обусловливает использование взаимодополняющего содержания в конкретных (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NewtonC-Bold"/>
              </a:rPr>
              <a:t>определенных, не во всех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)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NewtonC-Bold"/>
              </a:rPr>
              <a:t>разделах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проектируемого документа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NewtonC-Bold"/>
              </a:rPr>
              <a:t>.</a:t>
            </a: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34250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17411" name="Прямоугольник 7"/>
          <p:cNvSpPr>
            <a:spLocks noChangeArrowheads="1"/>
          </p:cNvSpPr>
          <p:nvPr/>
        </p:nvSpPr>
        <p:spPr bwMode="auto">
          <a:xfrm>
            <a:off x="422275" y="466725"/>
            <a:ext cx="9432925" cy="108337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00" dirty="0">
                <a:solidFill>
                  <a:srgbClr val="FF0000"/>
                </a:solidFill>
                <a:latin typeface="Times New Roman"/>
                <a:ea typeface="NewtonC-Bold"/>
              </a:rPr>
              <a:t>Особенности проектирования документов</a:t>
            </a:r>
            <a:endParaRPr lang="ru-RU" sz="2800" dirty="0">
              <a:solidFill>
                <a:srgbClr val="FF0000"/>
              </a:solidFill>
              <a:latin typeface="Times New Roman"/>
              <a:ea typeface="Calibri"/>
            </a:endParaRPr>
          </a:p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kern="100" dirty="0" smtClean="0">
                <a:solidFill>
                  <a:srgbClr val="FF0000"/>
                </a:solidFill>
                <a:latin typeface="Times New Roman"/>
                <a:ea typeface="NewtonC-Bold"/>
              </a:rPr>
              <a:t>(разные управленческие алгоритмы)</a:t>
            </a:r>
            <a:endParaRPr lang="ru-RU" sz="2800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476249" y="2051645"/>
            <a:ext cx="9432925" cy="306545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solidFill>
                <a:srgbClr val="000000"/>
              </a:solidFill>
              <a:latin typeface="Times New Roman"/>
              <a:ea typeface="NewtonC-Bold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NewtonC-Bold"/>
              </a:rPr>
              <a:t>5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. 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NewtonC-Bold"/>
              </a:rPr>
              <a:t>Разный срок действия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 (освоения) создаваемых документов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NewtonC-Bold"/>
              </a:rPr>
              <a:t>затрудняет режим «совместной разработки»,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NewtonC-Bold"/>
              </a:rPr>
              <a:t>и при этом делает актуальной целесообразность, возможность дополнений, уточнений, вносимых и в программу развития, и в основную образовательную программу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NewtonC-Bold"/>
              </a:rPr>
              <a:t>.</a:t>
            </a: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4749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431800" y="1043533"/>
            <a:ext cx="9288463" cy="525725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449263" algn="just">
              <a:lnSpc>
                <a:spcPct val="115000"/>
              </a:lnSpc>
            </a:pP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lnSpc>
                <a:spcPct val="115000"/>
              </a:lnSpc>
            </a:pP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>
              <a:lnSpc>
                <a:spcPct val="115000"/>
              </a:lnSpc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>
              <a:lnSpc>
                <a:spcPct val="115000"/>
              </a:lnSpc>
            </a:pP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Примеры взаимосвязи программы развития и основной образовательной программы</a:t>
            </a:r>
          </a:p>
          <a:p>
            <a:pPr indent="449263" algn="just">
              <a:lnSpc>
                <a:spcPct val="115000"/>
              </a:lnSpc>
            </a:pPr>
            <a:endParaRPr lang="ru-RU" sz="240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олилиния 1"/>
          <p:cNvSpPr>
            <a:spLocks noChangeArrowheads="1"/>
          </p:cNvSpPr>
          <p:nvPr/>
        </p:nvSpPr>
        <p:spPr bwMode="auto">
          <a:xfrm>
            <a:off x="503808" y="899517"/>
            <a:ext cx="9288462" cy="6194549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449263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характеристика документов</a:t>
            </a:r>
          </a:p>
          <a:p>
            <a:pPr indent="449263" algn="ctr">
              <a:lnSpc>
                <a:spcPct val="115000"/>
              </a:lnSpc>
            </a:pPr>
            <a:endParaRPr lang="ru-RU" sz="2400" b="1" i="1" dirty="0">
              <a:latin typeface="Times New Roman" pitchFamily="18" charset="0"/>
              <a:cs typeface="Calibri" pitchFamily="34" charset="0"/>
            </a:endParaRPr>
          </a:p>
          <a:p>
            <a:pPr indent="449263" algn="ctr">
              <a:lnSpc>
                <a:spcPct val="115000"/>
              </a:lnSpc>
            </a:pPr>
            <a:endParaRPr lang="ru-RU" sz="2400" dirty="0">
              <a:latin typeface="Times New Roman" pitchFamily="18" charset="0"/>
              <a:cs typeface="Calibri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626724"/>
              </p:ext>
            </p:extLst>
          </p:nvPr>
        </p:nvGraphicFramePr>
        <p:xfrm>
          <a:off x="539019" y="2195661"/>
          <a:ext cx="9001000" cy="3505200"/>
        </p:xfrm>
        <a:graphic>
          <a:graphicData uri="http://schemas.openxmlformats.org/drawingml/2006/table">
            <a:tbl>
              <a:tblPr firstRow="1" firstCol="1" bandRow="1"/>
              <a:tblGrid>
                <a:gridCol w="4360912"/>
                <a:gridCol w="4640088"/>
              </a:tblGrid>
              <a:tr h="3568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Программа развития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/>
                          <a:ea typeface="Times New Roman"/>
                        </a:rPr>
                        <a:t>Паспорт. Информационная  справка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Основная образовательная программа.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Пояснительная записка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Общая информация об образовательном учреждении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Введение. Цели и задачи реализации ООП. Состав участников образовательного процесса (образовательных отношений)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Опыт проектирования, имеющиеся достижения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Общая характеристика ООП. Принципы и подходы к формированию ООП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Ресурсное обеспечение. Общая характеристика системы управления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Краткое описание организации внеурочной деятельности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071688" y="3316288"/>
            <a:ext cx="10080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NewtonC" charset="-52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4104208" y="1475581"/>
            <a:ext cx="1656184" cy="560447"/>
          </a:xfrm>
          <a:prstGeom prst="curved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олилиния 1"/>
          <p:cNvSpPr>
            <a:spLocks noChangeArrowheads="1"/>
          </p:cNvSpPr>
          <p:nvPr/>
        </p:nvSpPr>
        <p:spPr bwMode="auto">
          <a:xfrm>
            <a:off x="431800" y="322263"/>
            <a:ext cx="9288463" cy="59785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449263" algn="ctr">
              <a:lnSpc>
                <a:spcPct val="115000"/>
              </a:lnSpc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задачи, ценностные основания документов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436854"/>
              </p:ext>
            </p:extLst>
          </p:nvPr>
        </p:nvGraphicFramePr>
        <p:xfrm>
          <a:off x="611535" y="2195661"/>
          <a:ext cx="8928992" cy="2453640"/>
        </p:xfrm>
        <a:graphic>
          <a:graphicData uri="http://schemas.openxmlformats.org/drawingml/2006/table">
            <a:tbl>
              <a:tblPr firstRow="1" firstCol="1" bandRow="1"/>
              <a:tblGrid>
                <a:gridCol w="4326025"/>
                <a:gridCol w="4602967"/>
              </a:tblGrid>
              <a:tr h="3568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Программа развития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Концепция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Основная образовательная программа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Пояснительная записка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Цели и задачи (модель выпускника разных ступеней образования)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-Italic"/>
                        </a:rPr>
                        <a:t>Цели и задачи реализации образовательной программы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Ценностные основания развивающегося образовательного учреждения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-Italic"/>
                        </a:rPr>
                        <a:t>Принципы (требования) и подходы к формированию документа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Выгнутая вверх стрелка 12"/>
          <p:cNvSpPr/>
          <p:nvPr/>
        </p:nvSpPr>
        <p:spPr>
          <a:xfrm>
            <a:off x="4438172" y="1691605"/>
            <a:ext cx="962179" cy="4157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Выгнутая вверх стрелка 13"/>
          <p:cNvSpPr/>
          <p:nvPr/>
        </p:nvSpPr>
        <p:spPr>
          <a:xfrm rot="10800000">
            <a:off x="4438171" y="4715941"/>
            <a:ext cx="962179" cy="432048"/>
          </a:xfrm>
          <a:prstGeom prst="curved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олилиния 1"/>
          <p:cNvSpPr>
            <a:spLocks noChangeArrowheads="1"/>
          </p:cNvSpPr>
          <p:nvPr/>
        </p:nvSpPr>
        <p:spPr bwMode="auto">
          <a:xfrm>
            <a:off x="503808" y="899517"/>
            <a:ext cx="9288463" cy="59785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449263" algn="ctr">
              <a:lnSpc>
                <a:spcPct val="115000"/>
              </a:lnSpc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Модель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выпускника и оценка достижения планируемых результатов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558647"/>
              </p:ext>
            </p:extLst>
          </p:nvPr>
        </p:nvGraphicFramePr>
        <p:xfrm>
          <a:off x="647824" y="3527139"/>
          <a:ext cx="8784976" cy="2804160"/>
        </p:xfrm>
        <a:graphic>
          <a:graphicData uri="http://schemas.openxmlformats.org/drawingml/2006/table">
            <a:tbl>
              <a:tblPr firstRow="1" firstCol="1" bandRow="1"/>
              <a:tblGrid>
                <a:gridCol w="4256250"/>
                <a:gridCol w="4528726"/>
              </a:tblGrid>
              <a:tr h="356870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Программа развития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  <a:p>
                      <a:pPr indent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 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Основная образовательная программа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Концепция - </a:t>
                      </a: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 модель выпускника разных ступеней образования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Планируемые результаты освоения ООП соответствующей ступени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Концепция - </a:t>
                      </a: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-BoldItalic"/>
                        </a:rPr>
                        <a:t>критерии, показатели и индикаторы эффективности реализации документа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-BoldItalic"/>
                        </a:rPr>
                        <a:t>Система оценки достижения планируемых результатов освоения ООП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indent="5403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 dirty="0"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Выгнутая вверх стрелка 4"/>
          <p:cNvSpPr/>
          <p:nvPr/>
        </p:nvSpPr>
        <p:spPr>
          <a:xfrm>
            <a:off x="4102496" y="2843733"/>
            <a:ext cx="1656184" cy="560447"/>
          </a:xfrm>
          <a:prstGeom prst="curved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400000" y="827509"/>
            <a:ext cx="9288463" cy="59785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Организационные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модели реализации содержания образования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4" y="1907629"/>
            <a:ext cx="878497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399999" y="107428"/>
            <a:ext cx="9288463" cy="669860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Организационные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модели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реализации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содержания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образования</a:t>
            </a:r>
          </a:p>
          <a:p>
            <a:pPr algn="ctr">
              <a:lnSpc>
                <a:spcPct val="115000"/>
              </a:lnSpc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</a:endParaRPr>
          </a:p>
        </p:txBody>
      </p:sp>
      <p:graphicFrame>
        <p:nvGraphicFramePr>
          <p:cNvPr id="5" name="Group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244896"/>
              </p:ext>
            </p:extLst>
          </p:nvPr>
        </p:nvGraphicFramePr>
        <p:xfrm>
          <a:off x="575816" y="1187549"/>
          <a:ext cx="8928991" cy="5235454"/>
        </p:xfrm>
        <a:graphic>
          <a:graphicData uri="http://schemas.openxmlformats.org/drawingml/2006/table">
            <a:tbl>
              <a:tblPr/>
              <a:tblGrid>
                <a:gridCol w="1200512"/>
                <a:gridCol w="1225960"/>
                <a:gridCol w="1447500"/>
                <a:gridCol w="1350202"/>
                <a:gridCol w="943044"/>
                <a:gridCol w="1145126"/>
                <a:gridCol w="943044"/>
                <a:gridCol w="673603"/>
              </a:tblGrid>
              <a:tr h="317975"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Программы внеурочной деятельности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Формы организации внеурочной деятельности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Состав и структура направлений внеурочной деятельности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Часов в неделю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8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Спортивно-оздоровительное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Духовно-нравственное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Социальное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Общеинтеллектуальное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Общекультурное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585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Музей в твоем классе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Кружок, клуб, факультатив 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2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85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Расчетно-конструкторское бюро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Факультатив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1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92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Изучение природы родного края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Проектная деятельность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1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478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 «Ключ и Заря»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Научный клуб 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1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85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«Мы и окружающий мир»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Научный клуб 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5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85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Занимательная экология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Исследовательская лаборатория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1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85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Компьютерная долина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Проектная деятельность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1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478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Город мастеров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Творческая мастерская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5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2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855">
                <a:tc gridSpan="2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Итого реализуемых направлений и рекомендуемых часов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4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3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6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5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5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5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Lucida Sans Unicode" pitchFamily="34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  <a:tab pos="9410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Lucida Sans Unicode" pitchFamily="34" charset="0"/>
                        </a:rPr>
                        <a:t>10</a:t>
                      </a:r>
                    </a:p>
                  </a:txBody>
                  <a:tcPr marL="45720" marR="4572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59" y="107429"/>
            <a:ext cx="139200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5225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400000" y="827509"/>
            <a:ext cx="9288463" cy="59785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Организационные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модели реализации содержания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образования</a:t>
            </a: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(«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Предшкола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 нового поколения»)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1" y="2551533"/>
            <a:ext cx="8602573" cy="3626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6073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431800" y="322263"/>
            <a:ext cx="9288463" cy="59785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Организационные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модели реализации содержания образования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247948"/>
              </p:ext>
            </p:extLst>
          </p:nvPr>
        </p:nvGraphicFramePr>
        <p:xfrm>
          <a:off x="755551" y="2843733"/>
          <a:ext cx="8640960" cy="1752600"/>
        </p:xfrm>
        <a:graphic>
          <a:graphicData uri="http://schemas.openxmlformats.org/drawingml/2006/table">
            <a:tbl>
              <a:tblPr firstRow="1" firstCol="1" bandRow="1"/>
              <a:tblGrid>
                <a:gridCol w="4320480"/>
                <a:gridCol w="4320480"/>
              </a:tblGrid>
              <a:tr h="356870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Программа развития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indent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Основная образовательная программа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88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Проблемно-ориентированный анализ.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Концепция -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 модель </a:t>
                      </a:r>
                      <a:r>
                        <a:rPr lang="ru-RU" sz="20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образовательных маршрутов и траекторий.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Учебный план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-BoldItalic"/>
                        </a:rPr>
                        <a:t>План внеурочной деятельности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181" y="2123653"/>
            <a:ext cx="16637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1377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322263" y="250825"/>
            <a:ext cx="9432925" cy="66048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Программа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развития и ООП: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анализ федеральных документов</a:t>
            </a:r>
          </a:p>
          <a:p>
            <a:pPr algn="ctr">
              <a:lnSpc>
                <a:spcPct val="115000"/>
              </a:lnSpc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Calibri" pitchFamily="34" charset="0"/>
              </a:rPr>
              <a:t>Определение:</a:t>
            </a:r>
          </a:p>
          <a:p>
            <a:pPr algn="just">
              <a:lnSpc>
                <a:spcPct val="115000"/>
              </a:lnSpc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Calibri" pitchFamily="34" charset="0"/>
              </a:rPr>
              <a:t>Программа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Calibri" pitchFamily="34" charset="0"/>
              </a:rPr>
              <a:t>(государственная, ведомственная целевая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Calibri" pitchFamily="34" charset="0"/>
              </a:rPr>
              <a:t>)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Calibri" pitchFamily="34" charset="0"/>
              </a:rPr>
              <a:t>- документ, обеспечивающий </a:t>
            </a:r>
            <a:r>
              <a:rPr lang="ru-RU" sz="2400" dirty="0">
                <a:latin typeface="Times New Roman" pitchFamily="18" charset="0"/>
                <a:cs typeface="Calibri" pitchFamily="34" charset="0"/>
              </a:rPr>
              <a:t>достижение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стратегических и тактических задач </a:t>
            </a:r>
            <a:r>
              <a:rPr lang="ru-RU" sz="2400" dirty="0">
                <a:latin typeface="Times New Roman" pitchFamily="18" charset="0"/>
                <a:cs typeface="Calibri" pitchFamily="34" charset="0"/>
              </a:rPr>
              <a:t>с учетом приоритетов и целей государственной политики. </a:t>
            </a:r>
          </a:p>
          <a:p>
            <a:pPr algn="just">
              <a:lnSpc>
                <a:spcPct val="115000"/>
              </a:lnSpc>
            </a:pPr>
            <a:endParaRPr lang="ru-RU" sz="2400" dirty="0"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школы:</a:t>
            </a:r>
            <a:endParaRPr lang="ru-RU" sz="2400" dirty="0"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это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стратегический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документ учреждения, переходящего (перешедшего) в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инновационный режим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жизнедеятельности;</a:t>
            </a:r>
            <a:endParaRPr lang="ru-RU" sz="2400" dirty="0"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 нем показаны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механизмы решения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педагогических проблем и предполагаемые результаты такой деятельности;</a:t>
            </a:r>
            <a:endParaRPr lang="ru-RU" sz="2400" dirty="0"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это основной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механизм управления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инновационной деятельностью и фактор успешности развития.</a:t>
            </a:r>
            <a:endParaRPr lang="ru-RU" sz="2400" dirty="0"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endParaRPr lang="ru-RU" sz="2400" dirty="0"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олилиния 1"/>
          <p:cNvSpPr>
            <a:spLocks noChangeArrowheads="1"/>
          </p:cNvSpPr>
          <p:nvPr/>
        </p:nvSpPr>
        <p:spPr bwMode="auto">
          <a:xfrm>
            <a:off x="503808" y="827509"/>
            <a:ext cx="9288463" cy="59785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Духовно-нравственное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и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воспитание</a:t>
            </a:r>
          </a:p>
          <a:p>
            <a:pPr algn="ctr">
              <a:lnSpc>
                <a:spcPct val="115000"/>
              </a:lnSpc>
            </a:pPr>
            <a:endParaRPr lang="ru-RU" sz="240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585088"/>
              </p:ext>
            </p:extLst>
          </p:nvPr>
        </p:nvGraphicFramePr>
        <p:xfrm>
          <a:off x="719832" y="2411685"/>
          <a:ext cx="8568952" cy="2453640"/>
        </p:xfrm>
        <a:graphic>
          <a:graphicData uri="http://schemas.openxmlformats.org/drawingml/2006/table">
            <a:tbl>
              <a:tblPr firstRow="1" firstCol="1" bandRow="1"/>
              <a:tblGrid>
                <a:gridCol w="3505980"/>
                <a:gridCol w="5062972"/>
              </a:tblGrid>
              <a:tr h="3568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Программа развития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 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Основная образовательная программа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 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Концепция - </a:t>
                      </a:r>
                      <a:r>
                        <a:rPr lang="ru-RU" sz="2000">
                          <a:effectLst/>
                          <a:latin typeface="Times New Roman"/>
                          <a:ea typeface="Times New Roman"/>
                        </a:rPr>
                        <a:t> воспитательная система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Содержательный раздел - </a:t>
                      </a:r>
                      <a:r>
                        <a:rPr lang="ru-RU" sz="20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программы духовно-нравственного воспитания, формирования экологической культуры, здорового и безопасного образа жизни, воспитания и социализации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Выгнутая вверх стрелка 4"/>
          <p:cNvSpPr/>
          <p:nvPr/>
        </p:nvSpPr>
        <p:spPr>
          <a:xfrm>
            <a:off x="3600152" y="1691605"/>
            <a:ext cx="1656184" cy="560447"/>
          </a:xfrm>
          <a:prstGeom prst="curved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395288" y="395288"/>
            <a:ext cx="9288462" cy="59769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endParaRPr lang="ru-RU" sz="2400" b="1" kern="100" dirty="0" smtClean="0">
              <a:solidFill>
                <a:srgbClr val="C00000"/>
              </a:solidFill>
              <a:latin typeface="Times New Roman"/>
              <a:ea typeface="Lucida Sans Unicode"/>
              <a:cs typeface="Tahoma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2400" b="1" kern="10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Организационные </a:t>
            </a:r>
            <a:r>
              <a:rPr lang="ru-RU" sz="2400" b="1" kern="100" dirty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условия реализации </a:t>
            </a:r>
            <a:r>
              <a:rPr lang="ru-RU" sz="2400" b="1" kern="100" dirty="0" smtClean="0">
                <a:solidFill>
                  <a:srgbClr val="C00000"/>
                </a:solidFill>
                <a:latin typeface="Times New Roman"/>
                <a:ea typeface="Lucida Sans Unicode"/>
                <a:cs typeface="Tahoma"/>
              </a:rPr>
              <a:t>документов</a:t>
            </a:r>
          </a:p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endParaRPr lang="ru-RU" sz="2400" b="1" kern="100" dirty="0">
              <a:solidFill>
                <a:srgbClr val="C00000"/>
              </a:solidFill>
              <a:latin typeface="Times New Roman"/>
              <a:ea typeface="Calibri"/>
              <a:cs typeface="Tahoma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defRPr/>
            </a:pPr>
            <a:endParaRPr lang="ru-RU" sz="2400" dirty="0">
              <a:solidFill>
                <a:srgbClr val="C00000"/>
              </a:solidFill>
              <a:latin typeface="Times New Roman"/>
              <a:ea typeface="Calibri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240602"/>
              </p:ext>
            </p:extLst>
          </p:nvPr>
        </p:nvGraphicFramePr>
        <p:xfrm>
          <a:off x="1007071" y="2843733"/>
          <a:ext cx="8064896" cy="1752600"/>
        </p:xfrm>
        <a:graphic>
          <a:graphicData uri="http://schemas.openxmlformats.org/drawingml/2006/table">
            <a:tbl>
              <a:tblPr firstRow="1" firstCol="1" bandRow="1"/>
              <a:tblGrid>
                <a:gridCol w="3907378"/>
                <a:gridCol w="4157518"/>
              </a:tblGrid>
              <a:tr h="1612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Программа развития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ewtonC"/>
                        </a:rPr>
                        <a:t> 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</a:rPr>
                        <a:t>Основная образовательная программа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Times New Roman"/>
                          <a:ea typeface="Times New Roman"/>
                        </a:rPr>
                        <a:t>Стратегия и тактика перехода учреждения в новое состояние</a:t>
                      </a:r>
                      <a:endParaRPr lang="ru-RU" sz="20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kern="100" dirty="0">
                          <a:effectLst/>
                          <a:latin typeface="Times New Roman"/>
                          <a:ea typeface="Lucida Sans Unicode"/>
                          <a:cs typeface="Tahoma"/>
                        </a:rPr>
                        <a:t>Система условий реализации основной образовательной программы</a:t>
                      </a:r>
                      <a:endParaRPr lang="ru-RU" sz="20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Выгнутая вверх стрелка 5"/>
          <p:cNvSpPr/>
          <p:nvPr/>
        </p:nvSpPr>
        <p:spPr>
          <a:xfrm>
            <a:off x="4438171" y="2267669"/>
            <a:ext cx="962179" cy="41579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696" y="4643933"/>
            <a:ext cx="974725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439320" y="1547589"/>
            <a:ext cx="9288463" cy="568863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</a:rPr>
              <a:t>1. Принятие решения о необходимости и сроках разработки документов. </a:t>
            </a:r>
            <a:endParaRPr lang="ru-RU" sz="2400" dirty="0">
              <a:latin typeface="Times New Roman"/>
              <a:ea typeface="Calibri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Решение о разработке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</a:rPr>
              <a:t>программы развития </a:t>
            </a:r>
            <a:r>
              <a:rPr lang="ru-RU" sz="2400" dirty="0" smtClean="0">
                <a:latin typeface="Times New Roman"/>
                <a:ea typeface="Times New Roman"/>
              </a:rPr>
              <a:t>принимается </a:t>
            </a:r>
            <a:r>
              <a:rPr lang="ru-RU" sz="2400" dirty="0">
                <a:latin typeface="Times New Roman"/>
                <a:ea typeface="Times New Roman"/>
              </a:rPr>
              <a:t>администрацией, педагогическим коллективом и согласуется с учредителем. </a:t>
            </a:r>
            <a:r>
              <a:rPr lang="ru-RU" sz="2400" dirty="0" smtClean="0">
                <a:latin typeface="Times New Roman"/>
                <a:ea typeface="Times New Roman"/>
              </a:rPr>
              <a:t>Основания: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окончание 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Times New Roman"/>
              </a:rPr>
              <a:t>срока действия существующей программы </a:t>
            </a:r>
            <a:r>
              <a:rPr lang="ru-RU" sz="24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развития;</a:t>
            </a:r>
            <a:endParaRPr lang="ru-RU" sz="2400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выполнение </a:t>
            </a:r>
            <a:r>
              <a:rPr lang="ru-RU" sz="2400" dirty="0">
                <a:solidFill>
                  <a:srgbClr val="0070C0"/>
                </a:solidFill>
                <a:latin typeface="Times New Roman"/>
                <a:ea typeface="Times New Roman"/>
              </a:rPr>
              <a:t>ФЗ от 29.12.2012 № 273-ФЗ «Об образовании в </a:t>
            </a:r>
            <a:r>
              <a:rPr lang="ru-RU" sz="24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РФ»;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появление 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Times New Roman"/>
              </a:rPr>
              <a:t>новых проблем или </a:t>
            </a:r>
            <a:r>
              <a:rPr lang="ru-RU" sz="24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идей;</a:t>
            </a:r>
            <a:endParaRPr lang="ru-RU" sz="2400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24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создание </a:t>
            </a:r>
            <a:r>
              <a:rPr lang="ru-RU" sz="2400" dirty="0">
                <a:solidFill>
                  <a:srgbClr val="0070C0"/>
                </a:solidFill>
                <a:latin typeface="Times New Roman"/>
                <a:ea typeface="Times New Roman"/>
              </a:rPr>
              <a:t>региональных и (или) муниципальных программ </a:t>
            </a:r>
            <a:r>
              <a:rPr lang="ru-RU" sz="24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развития.</a:t>
            </a: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Times New Roman"/>
              <a:ea typeface="Calibri"/>
            </a:endParaRPr>
          </a:p>
          <a:p>
            <a:r>
              <a:rPr lang="ru-RU" sz="2400" dirty="0">
                <a:latin typeface="Times New Roman"/>
                <a:ea typeface="Times New Roman"/>
              </a:rPr>
              <a:t>Решение о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</a:rPr>
              <a:t>создании ООП </a:t>
            </a:r>
            <a:r>
              <a:rPr lang="ru-RU" sz="2400" dirty="0">
                <a:latin typeface="Times New Roman"/>
                <a:ea typeface="Times New Roman"/>
              </a:rPr>
              <a:t>принимается </a:t>
            </a:r>
            <a:r>
              <a:rPr lang="ru-RU" sz="2400" dirty="0" smtClean="0">
                <a:latin typeface="Times New Roman"/>
                <a:ea typeface="Times New Roman"/>
              </a:rPr>
              <a:t>руководителем ОУ </a:t>
            </a:r>
            <a:r>
              <a:rPr lang="ru-RU" sz="2400" dirty="0">
                <a:latin typeface="Times New Roman"/>
                <a:ea typeface="Times New Roman"/>
              </a:rPr>
              <a:t>с учетом плана поэтапного введения ФГОС. </a:t>
            </a:r>
            <a:endParaRPr lang="ru-RU" sz="2400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895" y="251445"/>
            <a:ext cx="9193183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Организация проектирования и экспертизы документов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1300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432254" y="1547589"/>
            <a:ext cx="9288463" cy="568863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2. Формирование </a:t>
            </a:r>
            <a:r>
              <a:rPr lang="ru-RU" sz="2400" b="1" dirty="0">
                <a:latin typeface="Times New Roman"/>
                <a:ea typeface="Times New Roman"/>
              </a:rPr>
              <a:t>рабочих групп.</a:t>
            </a:r>
            <a:endParaRPr lang="ru-RU" sz="2400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895" y="251445"/>
            <a:ext cx="9193183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Организация проектирования и экспертизы документов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96" y="2555701"/>
            <a:ext cx="909692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38997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439320" y="1547589"/>
            <a:ext cx="9288463" cy="568863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3. Создание </a:t>
            </a:r>
            <a:r>
              <a:rPr lang="ru-RU" sz="2400" b="1" dirty="0">
                <a:latin typeface="Times New Roman"/>
                <a:ea typeface="Times New Roman"/>
              </a:rPr>
              <a:t>плана деятельности групп по разработке документов</a:t>
            </a:r>
            <a:endParaRPr lang="ru-RU" sz="2400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895" y="251445"/>
            <a:ext cx="9193183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Организация проектирования и экспертизы документов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4" y="2246399"/>
            <a:ext cx="8928991" cy="513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59890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439320" y="1547589"/>
            <a:ext cx="9288463" cy="568863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540385" algn="just">
              <a:spcAft>
                <a:spcPts val="0"/>
              </a:spcAft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Документы для 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разработки программы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развития: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Times New Roman"/>
              <a:ea typeface="Calibri"/>
            </a:endParaRP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- </a:t>
            </a:r>
            <a:r>
              <a:rPr lang="ru-RU" sz="2400" dirty="0" smtClean="0">
                <a:latin typeface="Times New Roman"/>
                <a:ea typeface="Times New Roman"/>
              </a:rPr>
              <a:t>ФЗ </a:t>
            </a:r>
            <a:r>
              <a:rPr lang="ru-RU" sz="2400" dirty="0">
                <a:latin typeface="Times New Roman"/>
                <a:ea typeface="Times New Roman"/>
              </a:rPr>
              <a:t>«Об образовании в РФ», </a:t>
            </a:r>
            <a:r>
              <a:rPr lang="ru-RU" sz="2400" dirty="0" smtClean="0">
                <a:latin typeface="Times New Roman"/>
                <a:ea typeface="Times New Roman"/>
              </a:rPr>
              <a:t>гос. </a:t>
            </a:r>
            <a:r>
              <a:rPr lang="ru-RU" sz="2400" dirty="0">
                <a:latin typeface="Times New Roman"/>
                <a:ea typeface="Times New Roman"/>
              </a:rPr>
              <a:t>и ведомственные </a:t>
            </a:r>
            <a:r>
              <a:rPr lang="ru-RU" sz="2400" dirty="0" smtClean="0">
                <a:latin typeface="Times New Roman"/>
                <a:ea typeface="Times New Roman"/>
              </a:rPr>
              <a:t>ЦП;</a:t>
            </a:r>
            <a:endParaRPr lang="ru-RU" sz="2400" dirty="0">
              <a:latin typeface="Times New Roman"/>
              <a:ea typeface="Calibri"/>
            </a:endParaRP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- региональная и муниципальная программа развития образования;</a:t>
            </a:r>
            <a:endParaRPr lang="ru-RU" sz="2400" dirty="0">
              <a:latin typeface="Times New Roman"/>
              <a:ea typeface="Calibri"/>
            </a:endParaRP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- диагностические </a:t>
            </a:r>
            <a:r>
              <a:rPr lang="ru-RU" sz="2400" dirty="0" smtClean="0">
                <a:latin typeface="Times New Roman"/>
                <a:ea typeface="Times New Roman"/>
              </a:rPr>
              <a:t>методики;</a:t>
            </a:r>
            <a:endParaRPr lang="ru-RU" sz="2400" dirty="0">
              <a:latin typeface="Times New Roman"/>
              <a:ea typeface="Calibri"/>
            </a:endParaRP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- концептуальные и теоретические </a:t>
            </a:r>
            <a:r>
              <a:rPr lang="ru-RU" sz="2400" dirty="0" smtClean="0">
                <a:latin typeface="Times New Roman"/>
                <a:ea typeface="Times New Roman"/>
              </a:rPr>
              <a:t>материалы;</a:t>
            </a:r>
            <a:endParaRPr lang="ru-RU" sz="2400" dirty="0">
              <a:latin typeface="Times New Roman"/>
              <a:ea typeface="Calibri"/>
            </a:endParaRP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- локальные акты </a:t>
            </a:r>
            <a:r>
              <a:rPr lang="ru-RU" sz="2400" dirty="0" smtClean="0">
                <a:latin typeface="Times New Roman"/>
                <a:ea typeface="Times New Roman"/>
              </a:rPr>
              <a:t>ОУ, </a:t>
            </a:r>
            <a:r>
              <a:rPr lang="ru-RU" sz="2400" dirty="0">
                <a:latin typeface="Times New Roman"/>
                <a:ea typeface="Times New Roman"/>
              </a:rPr>
              <a:t>ООП каждой ступени образования.</a:t>
            </a:r>
            <a:endParaRPr lang="ru-RU" sz="2400" dirty="0">
              <a:latin typeface="Times New Roman"/>
              <a:ea typeface="Calibri"/>
            </a:endParaRPr>
          </a:p>
          <a:p>
            <a:pPr indent="540385" algn="just">
              <a:spcAft>
                <a:spcPts val="0"/>
              </a:spcAft>
            </a:pPr>
            <a:endParaRPr lang="ru-RU" sz="2400" b="1" i="1" dirty="0" smtClean="0">
              <a:solidFill>
                <a:schemeClr val="accent6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indent="540385" algn="just">
              <a:spcAft>
                <a:spcPts val="0"/>
              </a:spcAft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Документы для 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разработки 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ООП</a:t>
            </a:r>
            <a:r>
              <a:rPr lang="ru-RU" sz="2400" dirty="0" smtClean="0">
                <a:latin typeface="Times New Roman"/>
                <a:ea typeface="Times New Roman"/>
              </a:rPr>
              <a:t>:</a:t>
            </a:r>
            <a:endParaRPr lang="ru-RU" sz="2400" dirty="0">
              <a:latin typeface="Times New Roman"/>
              <a:ea typeface="Calibri"/>
            </a:endParaRP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- 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Times New Roman"/>
              </a:rPr>
              <a:t>для обязательной части: </a:t>
            </a:r>
            <a:r>
              <a:rPr lang="ru-RU" sz="2400" dirty="0">
                <a:latin typeface="Times New Roman"/>
                <a:ea typeface="Times New Roman"/>
              </a:rPr>
              <a:t>приказ </a:t>
            </a:r>
            <a:r>
              <a:rPr lang="ru-RU" sz="2400" dirty="0" smtClean="0">
                <a:latin typeface="Times New Roman"/>
                <a:ea typeface="Times New Roman"/>
              </a:rPr>
              <a:t>об </a:t>
            </a:r>
            <a:r>
              <a:rPr lang="ru-RU" sz="2400" dirty="0">
                <a:latin typeface="Times New Roman"/>
                <a:ea typeface="Times New Roman"/>
              </a:rPr>
              <a:t>утверждении ФГОС </a:t>
            </a:r>
            <a:r>
              <a:rPr lang="ru-RU" sz="2400" dirty="0" smtClean="0">
                <a:latin typeface="Times New Roman"/>
                <a:ea typeface="Times New Roman"/>
              </a:rPr>
              <a:t>и </a:t>
            </a:r>
            <a:r>
              <a:rPr lang="ru-RU" sz="2400" dirty="0">
                <a:latin typeface="Times New Roman"/>
                <a:ea typeface="Times New Roman"/>
              </a:rPr>
              <a:t>примерная </a:t>
            </a:r>
            <a:r>
              <a:rPr lang="ru-RU" sz="2400" dirty="0" smtClean="0">
                <a:latin typeface="Times New Roman"/>
                <a:ea typeface="Times New Roman"/>
              </a:rPr>
              <a:t>ООП </a:t>
            </a:r>
            <a:r>
              <a:rPr lang="ru-RU" sz="2400" dirty="0">
                <a:latin typeface="Times New Roman"/>
                <a:ea typeface="Times New Roman"/>
              </a:rPr>
              <a:t>данной ступени;</a:t>
            </a:r>
            <a:endParaRPr lang="ru-RU" sz="2400" dirty="0">
              <a:latin typeface="Times New Roman"/>
              <a:ea typeface="Calibri"/>
            </a:endParaRPr>
          </a:p>
          <a:p>
            <a:pPr indent="540385" algn="just"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</a:rPr>
              <a:t>- 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Times New Roman"/>
              </a:rPr>
              <a:t>для </a:t>
            </a:r>
            <a:r>
              <a:rPr lang="ru-RU" sz="24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«вариативной» части</a:t>
            </a:r>
            <a:r>
              <a:rPr lang="ru-RU" sz="2400" dirty="0" smtClean="0">
                <a:latin typeface="Times New Roman"/>
                <a:ea typeface="Times New Roman"/>
              </a:rPr>
              <a:t>:  </a:t>
            </a:r>
            <a:r>
              <a:rPr lang="ru-RU" sz="2400" dirty="0">
                <a:latin typeface="Times New Roman"/>
                <a:ea typeface="Times New Roman"/>
              </a:rPr>
              <a:t>методические материалы, описывающие особенности используемых учебников и пособий; региональные </a:t>
            </a:r>
            <a:r>
              <a:rPr lang="ru-RU" sz="2400" dirty="0" smtClean="0">
                <a:latin typeface="Times New Roman"/>
                <a:ea typeface="Times New Roman"/>
              </a:rPr>
              <a:t>документы; </a:t>
            </a:r>
            <a:r>
              <a:rPr lang="ru-RU" sz="2400" dirty="0">
                <a:latin typeface="Times New Roman"/>
                <a:ea typeface="Times New Roman"/>
              </a:rPr>
              <a:t>программа развития и локальные акты </a:t>
            </a:r>
            <a:r>
              <a:rPr lang="ru-RU" sz="2400" dirty="0" smtClean="0">
                <a:latin typeface="Times New Roman"/>
                <a:ea typeface="Times New Roman"/>
              </a:rPr>
              <a:t>ОУ.</a:t>
            </a:r>
            <a:endParaRPr lang="ru-RU" sz="2400" dirty="0">
              <a:effectLst/>
              <a:latin typeface="Times New Roman"/>
              <a:ea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895" y="251445"/>
            <a:ext cx="9193183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Организация проектирования и экспертизы документов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8749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лилиния 1"/>
          <p:cNvSpPr>
            <a:spLocks noChangeArrowheads="1"/>
          </p:cNvSpPr>
          <p:nvPr/>
        </p:nvSpPr>
        <p:spPr bwMode="auto">
          <a:xfrm>
            <a:off x="439320" y="1547589"/>
            <a:ext cx="9288463" cy="568863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spc="-20" dirty="0" smtClean="0">
                <a:solidFill>
                  <a:srgbClr val="000000"/>
                </a:solidFill>
                <a:latin typeface="Times New Roman"/>
                <a:ea typeface="Calibri"/>
              </a:rPr>
              <a:t>5. Информирование коллектива о ходе работы, организация обсуждения промежуточных результатов разработки документов.</a:t>
            </a: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2400" b="1" spc="-2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6</a:t>
            </a:r>
            <a:r>
              <a:rPr lang="ru-RU" sz="2400" b="1" dirty="0">
                <a:latin typeface="Times New Roman"/>
                <a:ea typeface="Times New Roman"/>
              </a:rPr>
              <a:t>. Проведение внутренней и внешней экспертизы. Утверждение документов</a:t>
            </a:r>
            <a:r>
              <a:rPr lang="ru-RU" sz="2400" b="1" dirty="0" smtClean="0">
                <a:latin typeface="Times New Roman"/>
                <a:ea typeface="Times New Roman"/>
              </a:rPr>
              <a:t>.</a:t>
            </a: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Times New Roman"/>
              <a:ea typeface="Calibri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2400" b="1" spc="-2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2400" b="1" spc="-20" dirty="0" smtClean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895" y="251445"/>
            <a:ext cx="9193183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Организация проектирования и экспертизы документов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24" y="3767722"/>
            <a:ext cx="8784976" cy="346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4487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олилиния 1"/>
          <p:cNvSpPr>
            <a:spLocks noChangeArrowheads="1"/>
          </p:cNvSpPr>
          <p:nvPr/>
        </p:nvSpPr>
        <p:spPr bwMode="auto">
          <a:xfrm>
            <a:off x="863600" y="133191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«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Академкнига/Учебник»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i="1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rgbClr val="B80047"/>
                </a:solidFill>
                <a:latin typeface="Times New Roman" pitchFamily="18" charset="0"/>
                <a:cs typeface="Lucida Sans Unicode" pitchFamily="34" charset="0"/>
              </a:rPr>
              <a:t>Спасибо за внимание!</a:t>
            </a:r>
            <a:endParaRPr lang="en-US" sz="2800" b="1" dirty="0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dirty="0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Соломатин Александр Михайлович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dirty="0">
              <a:solidFill>
                <a:srgbClr val="0070C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моб. 8-915-271-32-22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dirty="0">
              <a:solidFill>
                <a:srgbClr val="0070C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E-mail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: 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Lucida Sans Unicode" pitchFamily="34" charset="0"/>
              </a:rPr>
              <a:t>edsolam@maik.ru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 dirty="0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 dirty="0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pic>
        <p:nvPicPr>
          <p:cNvPr id="26627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00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322263" y="250825"/>
            <a:ext cx="9432925" cy="618015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Программа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развития и ООП: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анализ федеральных документов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endParaRPr lang="ru-RU" sz="2400" b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Calibri" pitchFamily="34" charset="0"/>
              </a:rPr>
              <a:t>Определения:</a:t>
            </a:r>
          </a:p>
          <a:p>
            <a:pPr algn="just">
              <a:lnSpc>
                <a:spcPct val="115000"/>
              </a:lnSpc>
              <a:buFont typeface="Arial" pitchFamily="34" charset="0"/>
              <a:buChar char="•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Calibri" pitchFamily="34" charset="0"/>
              </a:rPr>
              <a:t>Образовательная программа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Calibri" pitchFamily="34" charset="0"/>
              </a:rPr>
              <a:t>- </a:t>
            </a:r>
            <a:r>
              <a:rPr lang="ru-RU" sz="2400" b="1" dirty="0">
                <a:latin typeface="Times New Roman" pitchFamily="18" charset="0"/>
                <a:cs typeface="Calibri" pitchFamily="34" charset="0"/>
              </a:rPr>
              <a:t>комплекс основных характеристик образования </a:t>
            </a:r>
            <a:r>
              <a:rPr lang="ru-RU" sz="2400" b="1" dirty="0" smtClean="0">
                <a:latin typeface="Times New Roman" pitchFamily="18" charset="0"/>
                <a:cs typeface="Calibri" pitchFamily="34" charset="0"/>
              </a:rPr>
              <a:t>и организационно-педагогических условий.</a:t>
            </a:r>
            <a:endParaRPr lang="ru-RU" sz="2400" b="1" dirty="0"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  <a:buFont typeface="Arial" pitchFamily="34" charset="0"/>
              <a:buChar char="•"/>
            </a:pPr>
            <a:endParaRPr lang="ru-RU" sz="2400" dirty="0">
              <a:solidFill>
                <a:srgbClr val="0070C0"/>
              </a:solidFill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  <a:buFont typeface="Arial" pitchFamily="34" charset="0"/>
              <a:buChar char="•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Calibri" pitchFamily="34" charset="0"/>
              </a:rPr>
              <a:t>Примерная основная образовательная программа </a:t>
            </a:r>
            <a:r>
              <a:rPr lang="ru-RU" sz="2400" b="1" dirty="0">
                <a:latin typeface="Times New Roman" pitchFamily="18" charset="0"/>
                <a:cs typeface="Calibri" pitchFamily="34" charset="0"/>
              </a:rPr>
              <a:t>- учебно-методическая </a:t>
            </a:r>
            <a:r>
              <a:rPr lang="ru-RU" sz="2400" b="1" dirty="0" smtClean="0">
                <a:latin typeface="Times New Roman" pitchFamily="18" charset="0"/>
                <a:cs typeface="Calibri" pitchFamily="34" charset="0"/>
              </a:rPr>
              <a:t>документация, определяющая рекомендуемый объем и содержание образования.</a:t>
            </a:r>
            <a:endParaRPr lang="ru-RU" sz="2400" b="1" dirty="0"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  <a:buFont typeface="Arial" pitchFamily="34" charset="0"/>
              <a:buChar char="•"/>
            </a:pPr>
            <a:endParaRPr lang="ru-RU" sz="2400" b="1" dirty="0">
              <a:solidFill>
                <a:srgbClr val="0070C0"/>
              </a:solidFill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</a:pPr>
            <a:endParaRPr lang="ru-RU" sz="2400" dirty="0">
              <a:solidFill>
                <a:srgbClr val="0070C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254000" y="279400"/>
            <a:ext cx="9610725" cy="68848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</a:rPr>
              <a:t>Письмо Федеральной службы по надзору в сфере образования и науки 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</a:rPr>
              <a:t>от 16.07.12 № 05-2680 </a:t>
            </a: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</a:rPr>
              <a:t>«Методические рекомендации по организации и проведению контроля…»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</a:endParaRPr>
          </a:p>
          <a:p>
            <a:pPr algn="ctr"/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П.7. Типичные нарушения, допускаемые ОУ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Отсутствие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самостоятельно разработанной и утверждённой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ООП.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Несоответствие учебного </a:t>
            </a:r>
            <a:r>
              <a:rPr lang="ru-RU" sz="24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плана.</a:t>
            </a:r>
            <a:endParaRPr lang="ru-RU" sz="24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Отсутствие (несоответствие) рабочих программ учебных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предметов.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Несоответствие ООП требованиям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ФГОС.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Несоответствие перечня учебников и учебных пособий федеральному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перечню.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solidFill>
                  <a:srgbClr val="9BBB5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Отсутствие системы внутреннего мониторинга качества </a:t>
            </a:r>
            <a:r>
              <a:rPr lang="ru-RU" sz="2400" b="1" dirty="0" smtClean="0">
                <a:solidFill>
                  <a:srgbClr val="9BBB5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образования.</a:t>
            </a:r>
            <a:endParaRPr lang="ru-RU" sz="2400" b="1" dirty="0">
              <a:solidFill>
                <a:srgbClr val="9BBB59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 dirty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 dirty="0">
              <a:solidFill>
                <a:srgbClr val="C00000"/>
              </a:solidFill>
              <a:latin typeface="Times New Roman" pitchFamily="18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ru-RU" sz="32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3901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179388" y="360363"/>
            <a:ext cx="9901237" cy="717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>
              <a:lnSpc>
                <a:spcPct val="93000"/>
              </a:lnSpc>
              <a:spcBef>
                <a:spcPts val="1188"/>
              </a:spcBef>
              <a:spcAft>
                <a:spcPts val="988"/>
              </a:spcAft>
            </a:pPr>
            <a:endParaRPr lang="ru-RU" sz="1000" b="1" dirty="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214932" y="179438"/>
            <a:ext cx="9540875" cy="705678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indent="540385" algn="ctr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Программа развития</a:t>
            </a:r>
            <a:r>
              <a:rPr lang="ru-RU" sz="28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: </a:t>
            </a:r>
          </a:p>
          <a:p>
            <a:pPr indent="540385" algn="ctr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отличительные особенности</a:t>
            </a:r>
          </a:p>
          <a:p>
            <a:pPr indent="540385" algn="ctr">
              <a:spcAft>
                <a:spcPts val="0"/>
              </a:spcAft>
            </a:pPr>
            <a:endParaRPr lang="ru-RU" sz="28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457200" indent="-457200" algn="just"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/>
                <a:ea typeface="Times New Roman"/>
              </a:rPr>
              <a:t>имеет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стратегический характер,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является </a:t>
            </a:r>
            <a:r>
              <a:rPr lang="ru-RU" sz="2400" dirty="0">
                <a:latin typeface="Times New Roman"/>
                <a:ea typeface="Times New Roman"/>
              </a:rPr>
              <a:t>приоритетной по отношению к ООП </a:t>
            </a:r>
            <a:r>
              <a:rPr lang="ru-RU" sz="2400" dirty="0" smtClean="0">
                <a:latin typeface="Times New Roman"/>
                <a:ea typeface="Times New Roman"/>
              </a:rPr>
              <a:t>(документу </a:t>
            </a:r>
            <a:r>
              <a:rPr lang="ru-RU" sz="2400" dirty="0">
                <a:latin typeface="Times New Roman"/>
                <a:ea typeface="Times New Roman"/>
              </a:rPr>
              <a:t>тактического </a:t>
            </a:r>
            <a:r>
              <a:rPr lang="ru-RU" sz="2400" dirty="0" smtClean="0">
                <a:latin typeface="Times New Roman"/>
                <a:ea typeface="Times New Roman"/>
              </a:rPr>
              <a:t>уровня);</a:t>
            </a:r>
          </a:p>
          <a:p>
            <a:pPr marL="457200" indent="-457200" algn="just">
              <a:spcAft>
                <a:spcPts val="0"/>
              </a:spcAft>
              <a:buFontTx/>
              <a:buChar char="-"/>
            </a:pPr>
            <a:endParaRPr lang="ru-RU" sz="2400" dirty="0" smtClean="0">
              <a:latin typeface="Times New Roman"/>
              <a:ea typeface="Times New Roman"/>
            </a:endParaRPr>
          </a:p>
          <a:p>
            <a:pPr marL="457200" indent="-457200" algn="just"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/>
                <a:ea typeface="Times New Roman"/>
              </a:rPr>
              <a:t>показывает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наиболее общие способы</a:t>
            </a:r>
            <a:r>
              <a:rPr lang="ru-RU" sz="2400" b="1" dirty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реализации </a:t>
            </a:r>
            <a:r>
              <a:rPr lang="ru-RU" sz="2400" dirty="0" smtClean="0">
                <a:latin typeface="Times New Roman"/>
                <a:ea typeface="Times New Roman"/>
              </a:rPr>
              <a:t>инновационных </a:t>
            </a:r>
            <a:r>
              <a:rPr lang="ru-RU" sz="2400" dirty="0">
                <a:latin typeface="Times New Roman"/>
                <a:ea typeface="Times New Roman"/>
              </a:rPr>
              <a:t>идей (в отличие от ООП, которая показывает </a:t>
            </a:r>
            <a:r>
              <a:rPr lang="ru-RU" sz="2400" dirty="0" smtClean="0">
                <a:latin typeface="Times New Roman"/>
                <a:ea typeface="Times New Roman"/>
              </a:rPr>
              <a:t>конкретные </a:t>
            </a:r>
            <a:r>
              <a:rPr lang="ru-RU" sz="2400" dirty="0">
                <a:latin typeface="Times New Roman"/>
                <a:ea typeface="Times New Roman"/>
              </a:rPr>
              <a:t>механизмы достижения планируемых результатов</a:t>
            </a:r>
            <a:r>
              <a:rPr lang="ru-RU" sz="2400" dirty="0" smtClean="0">
                <a:latin typeface="Times New Roman"/>
                <a:ea typeface="Times New Roman"/>
              </a:rPr>
              <a:t>);</a:t>
            </a:r>
          </a:p>
          <a:p>
            <a:pPr algn="just">
              <a:spcAft>
                <a:spcPts val="0"/>
              </a:spcAft>
            </a:pPr>
            <a:endParaRPr lang="ru-RU" sz="2400" dirty="0" smtClean="0">
              <a:latin typeface="Times New Roman"/>
              <a:ea typeface="Times New Roman"/>
            </a:endParaRPr>
          </a:p>
          <a:p>
            <a:pPr marL="457200" indent="-457200" algn="just">
              <a:spcAft>
                <a:spcPts val="0"/>
              </a:spcAft>
              <a:buFontTx/>
              <a:buChar char="-"/>
            </a:pPr>
            <a:r>
              <a:rPr lang="ru-RU" sz="2400" dirty="0" smtClean="0">
                <a:latin typeface="Times New Roman"/>
                <a:ea typeface="Times New Roman"/>
              </a:rPr>
              <a:t>имеет </a:t>
            </a:r>
            <a:r>
              <a:rPr lang="ru-RU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план мероприятий,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касающихся всего </a:t>
            </a:r>
            <a:r>
              <a:rPr lang="ru-RU" sz="2400" dirty="0" smtClean="0">
                <a:latin typeface="Times New Roman"/>
                <a:ea typeface="Times New Roman"/>
              </a:rPr>
              <a:t>учреждения, </a:t>
            </a:r>
            <a:r>
              <a:rPr lang="ru-RU" sz="2400" dirty="0">
                <a:latin typeface="Times New Roman"/>
                <a:ea typeface="Times New Roman"/>
              </a:rPr>
              <a:t>а не ступени образования, как в </a:t>
            </a:r>
            <a:r>
              <a:rPr lang="ru-RU" sz="2400" dirty="0" smtClean="0">
                <a:latin typeface="Times New Roman"/>
                <a:ea typeface="Times New Roman"/>
              </a:rPr>
              <a:t>ООП.</a:t>
            </a:r>
          </a:p>
          <a:p>
            <a:pPr algn="just">
              <a:spcAft>
                <a:spcPts val="0"/>
              </a:spcAft>
            </a:pPr>
            <a:endParaRPr lang="ru-RU" sz="2400" b="1" dirty="0">
              <a:solidFill>
                <a:srgbClr val="C00000"/>
              </a:solidFill>
              <a:effectLst/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Calibri"/>
              </a:rPr>
              <a:t>			     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Функционирование                   развитие</a:t>
            </a:r>
          </a:p>
          <a:p>
            <a:pPr algn="just">
              <a:spcAft>
                <a:spcPts val="0"/>
              </a:spcAft>
            </a:pPr>
            <a:endParaRPr lang="ru-RU" sz="2400" b="1" dirty="0" smtClean="0">
              <a:solidFill>
                <a:srgbClr val="7030A0"/>
              </a:solidFill>
              <a:effectLst/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7030A0"/>
                </a:solidFill>
                <a:latin typeface="Times New Roman"/>
                <a:ea typeface="Calibri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/>
                <a:ea typeface="Calibri"/>
              </a:rPr>
              <a:t>          </a:t>
            </a:r>
            <a:r>
              <a:rPr lang="ru-RU" sz="2400" b="1" dirty="0" smtClean="0">
                <a:solidFill>
                  <a:srgbClr val="7030A0"/>
                </a:solidFill>
                <a:effectLst/>
                <a:latin typeface="Times New Roman"/>
                <a:ea typeface="Calibri"/>
              </a:rPr>
              <a:t>Основная образовательная                     </a:t>
            </a:r>
            <a:r>
              <a:rPr lang="ru-RU" sz="2400" b="1" dirty="0" smtClean="0">
                <a:solidFill>
                  <a:srgbClr val="7030A0"/>
                </a:solidFill>
                <a:latin typeface="Times New Roman"/>
                <a:ea typeface="Calibri"/>
              </a:rPr>
              <a:t>Программа </a:t>
            </a:r>
            <a:r>
              <a:rPr lang="ru-RU" sz="2400" b="1" dirty="0">
                <a:solidFill>
                  <a:srgbClr val="7030A0"/>
                </a:solidFill>
                <a:latin typeface="Times New Roman"/>
                <a:ea typeface="Calibri"/>
              </a:rPr>
              <a:t>развития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Calibri"/>
              </a:rPr>
              <a:t>	</a:t>
            </a:r>
            <a:endParaRPr lang="ru-RU" sz="2400" b="1" dirty="0" smtClean="0">
              <a:solidFill>
                <a:srgbClr val="7030A0"/>
              </a:solidFill>
              <a:effectLst/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7030A0"/>
                </a:solidFill>
                <a:effectLst/>
                <a:latin typeface="Times New Roman"/>
                <a:ea typeface="Calibri"/>
              </a:rPr>
              <a:t>           программа    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						</a:t>
            </a:r>
            <a:endParaRPr lang="ru-RU" sz="2800" b="1" dirty="0">
              <a:solidFill>
                <a:srgbClr val="C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5056403" y="5292005"/>
            <a:ext cx="1216152" cy="24231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Штриховая стрелка вправо 1"/>
          <p:cNvSpPr/>
          <p:nvPr/>
        </p:nvSpPr>
        <p:spPr>
          <a:xfrm rot="6190711">
            <a:off x="2919849" y="5687971"/>
            <a:ext cx="505019" cy="23888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триховая стрелка вправо 5"/>
          <p:cNvSpPr/>
          <p:nvPr/>
        </p:nvSpPr>
        <p:spPr>
          <a:xfrm rot="3767028">
            <a:off x="7049899" y="5694059"/>
            <a:ext cx="505019" cy="23888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508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6147" name="Прямоугольник 4"/>
          <p:cNvSpPr>
            <a:spLocks noChangeArrowheads="1"/>
          </p:cNvSpPr>
          <p:nvPr/>
        </p:nvSpPr>
        <p:spPr bwMode="auto">
          <a:xfrm>
            <a:off x="322263" y="250825"/>
            <a:ext cx="9432925" cy="1932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Ориентировочная схема 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программы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развития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</a:pPr>
            <a:endParaRPr lang="ru-RU" sz="2400" dirty="0">
              <a:solidFill>
                <a:srgbClr val="0070C0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660" y="2771775"/>
            <a:ext cx="7149165" cy="18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7171" name="Прямоугольник 4"/>
          <p:cNvSpPr>
            <a:spLocks noChangeArrowheads="1"/>
          </p:cNvSpPr>
          <p:nvPr/>
        </p:nvSpPr>
        <p:spPr bwMode="auto">
          <a:xfrm>
            <a:off x="576263" y="438150"/>
            <a:ext cx="9432925" cy="5187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Calibri" pitchFamily="34" charset="0"/>
              </a:rPr>
              <a:t>Ориентировочная схема ООП</a:t>
            </a:r>
          </a:p>
          <a:p>
            <a:pPr algn="ctr">
              <a:lnSpc>
                <a:spcPct val="115000"/>
              </a:lnSpc>
            </a:pPr>
            <a:endParaRPr lang="ru-RU" sz="32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endParaRPr lang="ru-RU" sz="3200" b="1" dirty="0">
              <a:solidFill>
                <a:srgbClr val="C0000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Calibri" pitchFamily="34" charset="0"/>
            </a:endParaRPr>
          </a:p>
          <a:p>
            <a:pPr algn="ctr">
              <a:lnSpc>
                <a:spcPct val="115000"/>
              </a:lnSpc>
            </a:pPr>
            <a:endParaRPr lang="ru-RU" sz="2400" b="1" i="1" dirty="0">
              <a:solidFill>
                <a:srgbClr val="00B0F0"/>
              </a:solidFill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</a:pPr>
            <a:endParaRPr lang="ru-RU" sz="2400" dirty="0">
              <a:solidFill>
                <a:srgbClr val="0070C0"/>
              </a:solidFill>
              <a:latin typeface="Times New Roman" pitchFamily="18" charset="0"/>
              <a:cs typeface="Calibri" pitchFamily="34" charset="0"/>
            </a:endParaRP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2411413"/>
            <a:ext cx="7827963" cy="197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олилиния 1"/>
          <p:cNvSpPr>
            <a:spLocks noChangeArrowheads="1"/>
          </p:cNvSpPr>
          <p:nvPr/>
        </p:nvSpPr>
        <p:spPr bwMode="auto">
          <a:xfrm>
            <a:off x="1079500" y="360363"/>
            <a:ext cx="8640763" cy="56340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i="1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B80047"/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 </a:t>
            </a:r>
          </a:p>
        </p:txBody>
      </p:sp>
      <p:sp>
        <p:nvSpPr>
          <p:cNvPr id="10243" name="Прямоугольник 4"/>
          <p:cNvSpPr>
            <a:spLocks noChangeArrowheads="1"/>
          </p:cNvSpPr>
          <p:nvPr/>
        </p:nvSpPr>
        <p:spPr bwMode="auto">
          <a:xfrm>
            <a:off x="322263" y="250825"/>
            <a:ext cx="9432925" cy="615758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Компетенция ОУ по разработке документов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ФЗ 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 29.12.2012 № 273-ФЗ «Об образовании в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РФ»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Ст. 28 (П.3). 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компетенции образовательной организации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относится: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7) 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разработка и утверждение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согласованию с учредителем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программы развития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образовательной организации.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 28 (П.3). 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компетенции образовательной организации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относится: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6)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разработка и утверждение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образовательных программ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образовательной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организации.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3862</TotalTime>
  <Words>1811</Words>
  <Application>Microsoft Office PowerPoint</Application>
  <PresentationFormat>Произвольный</PresentationFormat>
  <Paragraphs>557</Paragraphs>
  <Slides>37</Slides>
  <Notes>37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Обычный</vt:lpstr>
      <vt:lpstr>1_Обычный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Galuga</cp:lastModifiedBy>
  <cp:revision>235</cp:revision>
  <dcterms:created xsi:type="dcterms:W3CDTF">2012-05-12T16:16:45Z</dcterms:created>
  <dcterms:modified xsi:type="dcterms:W3CDTF">2014-05-14T08:26:46Z</dcterms:modified>
</cp:coreProperties>
</file>