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handoutMasterIdLst>
    <p:handoutMasterId r:id="rId46"/>
  </p:handoutMasterIdLst>
  <p:sldIdLst>
    <p:sldId id="256" r:id="rId2"/>
    <p:sldId id="413" r:id="rId3"/>
    <p:sldId id="414" r:id="rId4"/>
    <p:sldId id="415" r:id="rId5"/>
    <p:sldId id="360" r:id="rId6"/>
    <p:sldId id="380" r:id="rId7"/>
    <p:sldId id="390" r:id="rId8"/>
    <p:sldId id="389" r:id="rId9"/>
    <p:sldId id="388" r:id="rId10"/>
    <p:sldId id="416" r:id="rId11"/>
    <p:sldId id="384" r:id="rId12"/>
    <p:sldId id="439" r:id="rId13"/>
    <p:sldId id="440" r:id="rId14"/>
    <p:sldId id="441" r:id="rId15"/>
    <p:sldId id="420" r:id="rId16"/>
    <p:sldId id="417" r:id="rId17"/>
    <p:sldId id="418" r:id="rId18"/>
    <p:sldId id="422" r:id="rId19"/>
    <p:sldId id="444" r:id="rId20"/>
    <p:sldId id="445" r:id="rId21"/>
    <p:sldId id="446" r:id="rId22"/>
    <p:sldId id="447" r:id="rId23"/>
    <p:sldId id="443" r:id="rId24"/>
    <p:sldId id="451" r:id="rId25"/>
    <p:sldId id="452" r:id="rId26"/>
    <p:sldId id="453" r:id="rId27"/>
    <p:sldId id="454" r:id="rId28"/>
    <p:sldId id="455" r:id="rId29"/>
    <p:sldId id="448" r:id="rId30"/>
    <p:sldId id="456" r:id="rId31"/>
    <p:sldId id="449" r:id="rId32"/>
    <p:sldId id="450" r:id="rId33"/>
    <p:sldId id="442" r:id="rId34"/>
    <p:sldId id="402" r:id="rId35"/>
    <p:sldId id="423" r:id="rId36"/>
    <p:sldId id="401" r:id="rId37"/>
    <p:sldId id="400" r:id="rId38"/>
    <p:sldId id="399" r:id="rId39"/>
    <p:sldId id="398" r:id="rId40"/>
    <p:sldId id="392" r:id="rId41"/>
    <p:sldId id="426" r:id="rId42"/>
    <p:sldId id="425" r:id="rId43"/>
    <p:sldId id="364" r:id="rId44"/>
  </p:sldIdLst>
  <p:sldSz cx="10080625" cy="7559675"/>
  <p:notesSz cx="7559675" cy="106918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198" y="-108"/>
      </p:cViewPr>
      <p:guideLst>
        <p:guide orient="horz" pos="2381"/>
        <p:guide pos="317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1363" cy="534988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0"/>
          <a:lstStyle>
            <a:lvl1pPr fontAlgn="auto" hangingPunct="0">
              <a:spcBef>
                <a:spcPts val="0"/>
              </a:spcBef>
              <a:spcAft>
                <a:spcPts val="0"/>
              </a:spcAft>
              <a:defRPr sz="1400" kern="0">
                <a:solidFill>
                  <a:srgbClr val="000000"/>
                </a:solidFill>
                <a:latin typeface="Arial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/>
          </a:p>
        </p:txBody>
      </p:sp>
      <p:sp>
        <p:nvSpPr>
          <p:cNvPr id="3" name="Дата 2"/>
          <p:cNvSpPr txBox="1">
            <a:spLocks noGrp="1"/>
          </p:cNvSpPr>
          <p:nvPr>
            <p:ph type="dt" sz="quarter" idx="1"/>
          </p:nvPr>
        </p:nvSpPr>
        <p:spPr>
          <a:xfrm>
            <a:off x="4278313" y="0"/>
            <a:ext cx="3281362" cy="534988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0"/>
          <a:lstStyle>
            <a:lvl1pPr algn="r" fontAlgn="auto" hangingPunct="0">
              <a:spcBef>
                <a:spcPts val="0"/>
              </a:spcBef>
              <a:spcAft>
                <a:spcPts val="0"/>
              </a:spcAft>
              <a:defRPr sz="1400" kern="0">
                <a:solidFill>
                  <a:srgbClr val="000000"/>
                </a:solidFill>
                <a:latin typeface="Arial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7F2BBA18-2E75-470C-91E4-560CFFD393B9}" type="datetime1">
              <a:rPr lang="ru-RU"/>
              <a:pPr>
                <a:defRPr sz="14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01.04.2014</a:t>
            </a:fld>
            <a:endParaRPr lang="ru-RU"/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2"/>
          </p:nvPr>
        </p:nvSpPr>
        <p:spPr>
          <a:xfrm>
            <a:off x="0" y="10156825"/>
            <a:ext cx="3281363" cy="534988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b" anchorCtr="0" compatLnSpc="0"/>
          <a:lstStyle>
            <a:lvl1pPr fontAlgn="auto" hangingPunct="0">
              <a:spcBef>
                <a:spcPts val="0"/>
              </a:spcBef>
              <a:spcAft>
                <a:spcPts val="0"/>
              </a:spcAft>
              <a:defRPr sz="1400" kern="0">
                <a:solidFill>
                  <a:srgbClr val="000000"/>
                </a:solidFill>
                <a:latin typeface="Arial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/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3"/>
          </p:nvPr>
        </p:nvSpPr>
        <p:spPr>
          <a:xfrm>
            <a:off x="4278313" y="10156825"/>
            <a:ext cx="3281362" cy="534988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b" anchorCtr="0" compatLnSpc="0"/>
          <a:lstStyle>
            <a:lvl1pPr algn="r" fontAlgn="auto" hangingPunct="0">
              <a:spcBef>
                <a:spcPts val="0"/>
              </a:spcBef>
              <a:spcAft>
                <a:spcPts val="0"/>
              </a:spcAft>
              <a:defRPr sz="1400" kern="0">
                <a:solidFill>
                  <a:srgbClr val="000000"/>
                </a:solidFill>
                <a:latin typeface="Arial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0388C0A-B049-405E-8667-AA960E1B21D8}" type="slidenum">
              <a:rPr lang="ru-RU"/>
              <a:pPr>
                <a:defRPr sz="14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60072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" name="Заметки 2"/>
          <p:cNvSpPr txBox="1">
            <a:spLocks noGrp="1"/>
          </p:cNvSpPr>
          <p:nvPr>
            <p:ph type="body" sz="quarter" idx="3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/>
          <a:lstStyle/>
          <a:p>
            <a:pPr lvl="0"/>
            <a:endParaRPr lang="ru-RU" noProof="0" smtClean="0"/>
          </a:p>
        </p:txBody>
      </p:sp>
      <p:sp>
        <p:nvSpPr>
          <p:cNvPr id="4" name="Верхний колонтитул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1363" cy="53498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/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Дата 4"/>
          <p:cNvSpPr txBox="1">
            <a:spLocks noGrp="1"/>
          </p:cNvSpPr>
          <p:nvPr>
            <p:ph type="dt" idx="1"/>
          </p:nvPr>
        </p:nvSpPr>
        <p:spPr>
          <a:xfrm>
            <a:off x="4278313" y="0"/>
            <a:ext cx="3281362" cy="53498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/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fld id="{DFAB190E-90EF-4C27-AFCC-C9C6B9F500CF}" type="datetime1">
              <a:rPr lang="ru-RU"/>
              <a:pPr>
                <a:defRPr/>
              </a:pPr>
              <a:t>01.04.2014</a:t>
            </a:fld>
            <a:endParaRPr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4"/>
          </p:nvPr>
        </p:nvSpPr>
        <p:spPr>
          <a:xfrm>
            <a:off x="0" y="10156825"/>
            <a:ext cx="3281363" cy="53498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/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xfrm>
            <a:off x="4278313" y="10156825"/>
            <a:ext cx="3281362" cy="53498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/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fld id="{282B8995-C9E6-4E20-9998-5474823E2E73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85771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5900" indent="-215900" algn="l" rtl="0" eaLnBrk="0" fontAlgn="base" hangingPunct="0">
      <a:spcBef>
        <a:spcPct val="0"/>
      </a:spcBef>
      <a:spcAft>
        <a:spcPct val="0"/>
      </a:spcAft>
      <a:defRPr lang="ru-RU" sz="2000" kern="1200">
        <a:solidFill>
          <a:srgbClr val="000000"/>
        </a:solidFill>
        <a:latin typeface="Arial" pitchFamily="18"/>
        <a:cs typeface="Tahoma" pitchFamily="2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Tahoma" pitchFamily="34" charset="0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Tahoma" pitchFamily="34" charset="0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Tahoma" pitchFamily="34" charset="0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Tahoma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679A346C-6495-424D-BFA9-C26408A0F852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1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FFC18DD-64AC-4AA2-B62B-0CA195533334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D86BAF8-E8CB-4FF3-9EB7-9C8B2AF84962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D74A1E0-B1B9-4D50-98A5-1505081AAB26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6" name="Rectangle 4"/>
          <p:cNvSpPr/>
          <p:nvPr/>
        </p:nvSpPr>
        <p:spPr>
          <a:xfrm>
            <a:off x="4278313" y="10155238"/>
            <a:ext cx="3273425" cy="527050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5BA2287-7D78-45C5-9FD5-47D528529342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0967" name="Rectangle 5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40968" name="Rectangle 6"/>
          <p:cNvSpPr txBox="1">
            <a:spLocks noGrp="1"/>
          </p:cNvSpPr>
          <p:nvPr>
            <p:ph type="body" sz="quarter" idx="1"/>
          </p:nvPr>
        </p:nvSpPr>
        <p:spPr bwMode="auto">
          <a:xfrm>
            <a:off x="1169988" y="5086350"/>
            <a:ext cx="5226050" cy="4106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numCol="1">
            <a:prstTxWarp prst="textNoShape">
              <a:avLst/>
            </a:prstTxWarp>
          </a:bodyPr>
          <a:lstStyle/>
          <a:p>
            <a:pPr eaLnBrk="1"/>
            <a:endParaRPr smtClean="0">
              <a:latin typeface="Arial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Полилиния 1"/>
          <p:cNvSpPr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D6054765-9595-43E0-B425-12FB9BDC3B60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10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50179" name="Полилиния 2"/>
          <p:cNvSpPr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B7320580-8A5C-4B00-8085-D0AE34B7066C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10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50180" name="Полилиния 3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/>
          <a:p>
            <a:pPr hangingPunct="0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9B1306A5-0793-4B2F-8F1E-2B5232DF2205}" type="slidenum">
              <a:rPr lang="ru-RU" sz="1400">
                <a:solidFill>
                  <a:srgbClr val="FFFFFF"/>
                </a:solidFill>
                <a:cs typeface="Lucida Sans Unicode" pitchFamily="34" charset="0"/>
              </a:rPr>
              <a:pPr hangingPunct="0">
                <a:lnSpc>
                  <a:spcPct val="93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10</a:t>
            </a:fld>
            <a:endParaRPr lang="ru-RU" sz="1400">
              <a:solidFill>
                <a:srgbClr val="FFFFFF"/>
              </a:solidFill>
              <a:cs typeface="Lucida Sans Unicode" pitchFamily="34" charset="0"/>
            </a:endParaRPr>
          </a:p>
        </p:txBody>
      </p:sp>
      <p:sp>
        <p:nvSpPr>
          <p:cNvPr id="50181" name="Полилиния 4"/>
          <p:cNvSpPr>
            <a:spLocks noChangeArrowheads="1"/>
          </p:cNvSpPr>
          <p:nvPr/>
        </p:nvSpPr>
        <p:spPr bwMode="auto">
          <a:xfrm>
            <a:off x="4278313" y="10155238"/>
            <a:ext cx="3273425" cy="5270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189EE1D2-A12A-4ABF-BFE7-9039D6D373AF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10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6" name="Образ слайда 5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50183" name="Заметки 6"/>
          <p:cNvSpPr txBox="1">
            <a:spLocks noGrp="1"/>
          </p:cNvSpPr>
          <p:nvPr>
            <p:ph type="body" sz="quarter" idx="1"/>
          </p:nvPr>
        </p:nvSpPr>
        <p:spPr bwMode="auto">
          <a:xfrm>
            <a:off x="1169988" y="5086350"/>
            <a:ext cx="5226050" cy="4106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numCol="1" anchor="ctr">
            <a:prstTxWarp prst="textNoShape">
              <a:avLst/>
            </a:prstTxWarp>
            <a:spAutoFit/>
          </a:bodyPr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Полилиния 1"/>
          <p:cNvSpPr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711042E2-815F-4716-842B-2454CBF44806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11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51203" name="Полилиния 2"/>
          <p:cNvSpPr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02B8606E-B207-46AA-8215-C31F472017AD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11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51204" name="Полилиния 3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/>
          <a:p>
            <a:pPr hangingPunct="0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74D6EE34-EF81-4EAD-92FC-99B98B3932E2}" type="slidenum">
              <a:rPr lang="ru-RU" sz="1400">
                <a:solidFill>
                  <a:srgbClr val="FFFFFF"/>
                </a:solidFill>
                <a:cs typeface="Lucida Sans Unicode" pitchFamily="34" charset="0"/>
              </a:rPr>
              <a:pPr hangingPunct="0">
                <a:lnSpc>
                  <a:spcPct val="93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11</a:t>
            </a:fld>
            <a:endParaRPr lang="ru-RU" sz="1400">
              <a:solidFill>
                <a:srgbClr val="FFFFFF"/>
              </a:solidFill>
              <a:cs typeface="Lucida Sans Unicode" pitchFamily="34" charset="0"/>
            </a:endParaRPr>
          </a:p>
        </p:txBody>
      </p:sp>
      <p:sp>
        <p:nvSpPr>
          <p:cNvPr id="51205" name="Полилиния 4"/>
          <p:cNvSpPr>
            <a:spLocks noChangeArrowheads="1"/>
          </p:cNvSpPr>
          <p:nvPr/>
        </p:nvSpPr>
        <p:spPr bwMode="auto">
          <a:xfrm>
            <a:off x="4278313" y="10155238"/>
            <a:ext cx="3273425" cy="5270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54587998-B1FC-4E1B-9824-0715519EBDEF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11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6" name="Образ слайда 5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51207" name="Заметки 6"/>
          <p:cNvSpPr txBox="1">
            <a:spLocks noGrp="1"/>
          </p:cNvSpPr>
          <p:nvPr>
            <p:ph type="body" sz="quarter" idx="1"/>
          </p:nvPr>
        </p:nvSpPr>
        <p:spPr bwMode="auto">
          <a:xfrm>
            <a:off x="1169988" y="5086350"/>
            <a:ext cx="5226050" cy="4106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numCol="1" anchor="ctr">
            <a:prstTxWarp prst="textNoShape">
              <a:avLst/>
            </a:prstTxWarp>
            <a:spAutoFit/>
          </a:bodyPr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B3ED00AB-4BDB-4969-B91E-CFD8CE430E1B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12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7E562BCA-E109-41E7-B3FD-47DB2F95EA41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12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C2952B8-EA19-400D-8F10-B2FFBD8F98D4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12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91702D0-3EBC-4EDB-A9EF-A8012EE4D623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12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2230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52231" name="Rectangle 5"/>
          <p:cNvSpPr txBox="1">
            <a:spLocks noGrp="1"/>
          </p:cNvSpPr>
          <p:nvPr>
            <p:ph type="body" sz="quarter" idx="1"/>
          </p:nvPr>
        </p:nvSpPr>
        <p:spPr bwMode="auto">
          <a:xfrm>
            <a:off x="755650" y="5078413"/>
            <a:ext cx="6040438" cy="4803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numCol="1">
            <a:prstTxWarp prst="textNoShape">
              <a:avLst/>
            </a:prstTxWarp>
          </a:bodyPr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345574D1-7878-40D4-A0EB-976B0F7DE938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13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E41A7D0-5DCF-4C8A-9A84-390C0232BC9F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13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95A21F1-07F7-4F39-A660-7EFED5BCCE17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13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2F24F9B-B9F9-4A99-A3F1-36424A32D1DA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13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3254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53255" name="Rectangle 5"/>
          <p:cNvSpPr txBox="1">
            <a:spLocks noGrp="1"/>
          </p:cNvSpPr>
          <p:nvPr>
            <p:ph type="body" sz="quarter" idx="1"/>
          </p:nvPr>
        </p:nvSpPr>
        <p:spPr bwMode="auto">
          <a:xfrm>
            <a:off x="755650" y="5078413"/>
            <a:ext cx="6040438" cy="4803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numCol="1">
            <a:prstTxWarp prst="textNoShape">
              <a:avLst/>
            </a:prstTxWarp>
          </a:bodyPr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CCA36C03-8753-4554-84E9-1250EEFDC064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14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A188AC9-C797-48BB-BC8F-5B6C0F09D9E4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14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F4CF033-EBBC-43A3-8267-213AD43AAC69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14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D683D72-2315-4CA3-ADC7-D67E3131287B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14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4278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54279" name="Rectangle 5"/>
          <p:cNvSpPr txBox="1">
            <a:spLocks noGrp="1"/>
          </p:cNvSpPr>
          <p:nvPr>
            <p:ph type="body" sz="quarter" idx="1"/>
          </p:nvPr>
        </p:nvSpPr>
        <p:spPr bwMode="auto">
          <a:xfrm>
            <a:off x="755650" y="5078413"/>
            <a:ext cx="6040438" cy="4803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numCol="1">
            <a:prstTxWarp prst="textNoShape">
              <a:avLst/>
            </a:prstTxWarp>
          </a:bodyPr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8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>
            <a:prstTxWarp prst="textNoShape">
              <a:avLst/>
            </a:prstTxWarp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93F6F607-1366-436A-B5C3-76D24DABB1F4}" type="slidenum">
              <a:rPr smtClean="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smtClean="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552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530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numCol="1" anchor="ctr">
            <a:prstTxWarp prst="textNoShape">
              <a:avLst/>
            </a:prstTxWarp>
          </a:bodyPr>
          <a:lstStyle/>
          <a:p>
            <a:endParaRPr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Полилиния 1"/>
          <p:cNvSpPr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6A6D8F11-E766-436E-882D-FC8AE09A0100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16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56323" name="Полилиния 2"/>
          <p:cNvSpPr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156B1A3A-E838-48AA-98EF-4FFC506DEFFB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16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56324" name="Полилиния 3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/>
          <a:p>
            <a:pPr hangingPunct="0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5B143ADA-7AC1-406A-95AA-FFF3C0F67ADF}" type="slidenum">
              <a:rPr lang="ru-RU" sz="1400">
                <a:solidFill>
                  <a:srgbClr val="FFFFFF"/>
                </a:solidFill>
                <a:cs typeface="Lucida Sans Unicode" pitchFamily="34" charset="0"/>
              </a:rPr>
              <a:pPr hangingPunct="0">
                <a:lnSpc>
                  <a:spcPct val="93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16</a:t>
            </a:fld>
            <a:endParaRPr lang="ru-RU" sz="1400">
              <a:solidFill>
                <a:srgbClr val="FFFFFF"/>
              </a:solidFill>
              <a:cs typeface="Lucida Sans Unicode" pitchFamily="34" charset="0"/>
            </a:endParaRPr>
          </a:p>
        </p:txBody>
      </p:sp>
      <p:sp>
        <p:nvSpPr>
          <p:cNvPr id="56325" name="Полилиния 4"/>
          <p:cNvSpPr>
            <a:spLocks noChangeArrowheads="1"/>
          </p:cNvSpPr>
          <p:nvPr/>
        </p:nvSpPr>
        <p:spPr bwMode="auto">
          <a:xfrm>
            <a:off x="4278313" y="10155238"/>
            <a:ext cx="3273425" cy="5270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B36FA172-91CD-4643-96D5-2EA0B3A8C5D4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16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6" name="Образ слайда 5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56327" name="Заметки 6"/>
          <p:cNvSpPr txBox="1">
            <a:spLocks noGrp="1"/>
          </p:cNvSpPr>
          <p:nvPr>
            <p:ph type="body" sz="quarter" idx="1"/>
          </p:nvPr>
        </p:nvSpPr>
        <p:spPr bwMode="auto">
          <a:xfrm>
            <a:off x="1169988" y="5086350"/>
            <a:ext cx="5226050" cy="4106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numCol="1" anchor="ctr">
            <a:prstTxWarp prst="textNoShape">
              <a:avLst/>
            </a:prstTxWarp>
            <a:spAutoFit/>
          </a:bodyPr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Полилиния 1"/>
          <p:cNvSpPr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6257BADA-6CB7-42AA-8E91-F0942B528534}" type="slidenum">
              <a:rPr lang="ru-RU" sz="1400">
                <a:solidFill>
                  <a:srgbClr val="000000"/>
                </a:solidFill>
                <a:latin typeface="Times New Roman" pitchFamily="18" charset="0"/>
              </a:rPr>
              <a:pPr algn="r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17</a:t>
            </a:fld>
            <a:endParaRPr lang="ru-RU" sz="1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" name="Образ слайда 2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1937" cy="400526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57348" name="Заметки 3"/>
          <p:cNvSpPr txBox="1">
            <a:spLocks noGrp="1"/>
          </p:cNvSpPr>
          <p:nvPr>
            <p:ph type="body" sz="quarter" idx="1"/>
          </p:nvPr>
        </p:nvSpPr>
        <p:spPr bwMode="auto">
          <a:xfrm>
            <a:off x="755650" y="5078413"/>
            <a:ext cx="6034088" cy="47974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>
            <a:prstTxWarp prst="textNoShape">
              <a:avLst/>
            </a:prstTxWarp>
            <a:spAutoFit/>
          </a:bodyPr>
          <a:lstStyle/>
          <a:p>
            <a:pPr eaLnBrk="1"/>
            <a:endParaRPr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8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>
            <a:prstTxWarp prst="textNoShape">
              <a:avLst/>
            </a:prstTxWarp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CA743EF0-ACBC-4E4D-989B-8AA5E83C11E0}" type="slidenum">
              <a:rPr smtClean="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smtClean="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5837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837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numCol="1" anchor="ctr">
            <a:prstTxWarp prst="textNoShape">
              <a:avLst/>
            </a:prstTxWarp>
          </a:bodyPr>
          <a:lstStyle/>
          <a:p>
            <a:endParaRPr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846335F9-4EE0-428A-B459-C8CD34F28F20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19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D47F620-E972-4675-8E56-C0C8DC54CD5D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19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FFBDC83-07E5-4C3F-9D2F-61990D91487C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19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3F3BD76-2903-4381-9A64-E086CBBDF429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19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9398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59399" name="Rectangle 5"/>
          <p:cNvSpPr txBox="1">
            <a:spLocks noGrp="1"/>
          </p:cNvSpPr>
          <p:nvPr>
            <p:ph type="body" sz="quarter" idx="1"/>
          </p:nvPr>
        </p:nvSpPr>
        <p:spPr bwMode="auto">
          <a:xfrm>
            <a:off x="755650" y="5078413"/>
            <a:ext cx="6040438" cy="4803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numCol="1">
            <a:prstTxWarp prst="textNoShape">
              <a:avLst/>
            </a:prstTxWarp>
          </a:bodyPr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Полилиния 1"/>
          <p:cNvSpPr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E93EA400-DA7D-48BC-930D-07E3F90125CF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1987" name="Полилиния 2"/>
          <p:cNvSpPr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4C4B5777-0CB3-4190-8733-AD3089E0F25D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1988" name="Полилиния 3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/>
          <a:p>
            <a:pPr hangingPunct="0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A66D75FA-6B02-4ABF-9DA1-B8CDFFD3F60C}" type="slidenum">
              <a:rPr lang="ru-RU" sz="1400">
                <a:solidFill>
                  <a:srgbClr val="FFFFFF"/>
                </a:solidFill>
                <a:cs typeface="Lucida Sans Unicode" pitchFamily="34" charset="0"/>
              </a:rPr>
              <a:pPr hangingPunct="0">
                <a:lnSpc>
                  <a:spcPct val="93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</a:t>
            </a:fld>
            <a:endParaRPr lang="ru-RU" sz="1400">
              <a:solidFill>
                <a:srgbClr val="FFFFFF"/>
              </a:solidFill>
              <a:cs typeface="Lucida Sans Unicode" pitchFamily="34" charset="0"/>
            </a:endParaRPr>
          </a:p>
        </p:txBody>
      </p:sp>
      <p:sp>
        <p:nvSpPr>
          <p:cNvPr id="41989" name="Полилиния 4"/>
          <p:cNvSpPr>
            <a:spLocks noChangeArrowheads="1"/>
          </p:cNvSpPr>
          <p:nvPr/>
        </p:nvSpPr>
        <p:spPr bwMode="auto">
          <a:xfrm>
            <a:off x="4278313" y="10155238"/>
            <a:ext cx="3273425" cy="5270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BC9E98D3-F445-4FC1-8E59-20199C27FA52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6" name="Образ слайда 5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41991" name="Заметки 6"/>
          <p:cNvSpPr txBox="1">
            <a:spLocks noGrp="1"/>
          </p:cNvSpPr>
          <p:nvPr>
            <p:ph type="body" sz="quarter" idx="1"/>
          </p:nvPr>
        </p:nvSpPr>
        <p:spPr bwMode="auto">
          <a:xfrm>
            <a:off x="1169988" y="5086350"/>
            <a:ext cx="5226050" cy="4106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numCol="1" anchor="ctr">
            <a:prstTxWarp prst="textNoShape">
              <a:avLst/>
            </a:prstTxWarp>
            <a:spAutoFit/>
          </a:bodyPr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445B991E-6D83-4745-BBCF-5876B49A23CF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20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54249C9-0F1D-47A5-9DA4-DD620398D729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20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72F285B7-6DD3-4654-AF1C-671F54CE239C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20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101C108-4E31-400C-A883-8241D442689D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20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60422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60423" name="Rectangle 5"/>
          <p:cNvSpPr txBox="1">
            <a:spLocks noGrp="1"/>
          </p:cNvSpPr>
          <p:nvPr>
            <p:ph type="body" sz="quarter" idx="1"/>
          </p:nvPr>
        </p:nvSpPr>
        <p:spPr bwMode="auto">
          <a:xfrm>
            <a:off x="755650" y="5078413"/>
            <a:ext cx="6040438" cy="4803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numCol="1">
            <a:prstTxWarp prst="textNoShape">
              <a:avLst/>
            </a:prstTxWarp>
          </a:bodyPr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F50DBEB3-61CE-46D1-AB5F-74A43EA1B494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21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27650EE-F4B5-402C-AE18-FAFDCBF24965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21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DE98F9E-6048-41DD-87D8-A00C94C50101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21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FA1928E-89FA-4496-B1C7-82D5E07BB863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21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61446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61447" name="Rectangle 5"/>
          <p:cNvSpPr txBox="1">
            <a:spLocks noGrp="1"/>
          </p:cNvSpPr>
          <p:nvPr>
            <p:ph type="body" sz="quarter" idx="1"/>
          </p:nvPr>
        </p:nvSpPr>
        <p:spPr bwMode="auto">
          <a:xfrm>
            <a:off x="755650" y="5078413"/>
            <a:ext cx="6040438" cy="4803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numCol="1">
            <a:prstTxWarp prst="textNoShape">
              <a:avLst/>
            </a:prstTxWarp>
          </a:bodyPr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CE415D7F-F856-44B8-BB2E-A00A166D5FF8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22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1B94EDC-E743-41C4-A61B-FAC34053F586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22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7CBD007-1C50-4D60-AC9E-B9DAE5C2DD72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22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2D9A5C9-4056-48A3-9CA3-120054BDA53D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22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62470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62471" name="Rectangle 5"/>
          <p:cNvSpPr txBox="1">
            <a:spLocks noGrp="1"/>
          </p:cNvSpPr>
          <p:nvPr>
            <p:ph type="body" sz="quarter" idx="1"/>
          </p:nvPr>
        </p:nvSpPr>
        <p:spPr bwMode="auto">
          <a:xfrm>
            <a:off x="755650" y="5078413"/>
            <a:ext cx="6040438" cy="4803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numCol="1">
            <a:prstTxWarp prst="textNoShape">
              <a:avLst/>
            </a:prstTxWarp>
          </a:bodyPr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08A859DE-FD54-4F96-8C61-2C9ED9642918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23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0763C28-3AE7-48ED-A15B-1A5B9213BB56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23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2E68535-6921-4FD9-96D5-6C8F381101E8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23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02994E1-B2AC-4C47-951B-07B2AF251B84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23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63494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63495" name="Rectangle 5"/>
          <p:cNvSpPr txBox="1">
            <a:spLocks noGrp="1"/>
          </p:cNvSpPr>
          <p:nvPr>
            <p:ph type="body" sz="quarter" idx="1"/>
          </p:nvPr>
        </p:nvSpPr>
        <p:spPr bwMode="auto">
          <a:xfrm>
            <a:off x="755650" y="5078413"/>
            <a:ext cx="6040438" cy="4803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numCol="1">
            <a:prstTxWarp prst="textNoShape">
              <a:avLst/>
            </a:prstTxWarp>
          </a:bodyPr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AEA68B88-E191-4437-AFD9-984581C6877F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24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0DC7D40-4FDD-4228-859B-1E1968CBD0E6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24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F8A31CD-2AC1-4766-B8EB-FEC4335B20B2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24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3C132F-7F16-4D90-997F-9B9A2FAA1E88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24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63494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63495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AEA68B88-E191-4437-AFD9-984581C6877F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25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0DC7D40-4FDD-4228-859B-1E1968CBD0E6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25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F8A31CD-2AC1-4766-B8EB-FEC4335B20B2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25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3C132F-7F16-4D90-997F-9B9A2FAA1E88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25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63494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63495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AEA68B88-E191-4437-AFD9-984581C6877F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26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0DC7D40-4FDD-4228-859B-1E1968CBD0E6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26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F8A31CD-2AC1-4766-B8EB-FEC4335B20B2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26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3C132F-7F16-4D90-997F-9B9A2FAA1E88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26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63494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63495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AEA68B88-E191-4437-AFD9-984581C6877F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27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0DC7D40-4FDD-4228-859B-1E1968CBD0E6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27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F8A31CD-2AC1-4766-B8EB-FEC4335B20B2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27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3C132F-7F16-4D90-997F-9B9A2FAA1E88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27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63494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63495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AEA68B88-E191-4437-AFD9-984581C6877F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28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0DC7D40-4FDD-4228-859B-1E1968CBD0E6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28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F8A31CD-2AC1-4766-B8EB-FEC4335B20B2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28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3C132F-7F16-4D90-997F-9B9A2FAA1E88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28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63494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63495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C87A2845-4DB7-4CCC-8EFF-DDA13602246C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29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7047BCD-31E0-40E4-8961-2EF901B44EF2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29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785437A-6706-4A95-8B6A-C57E1EAF533B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29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86A8081-ED3F-4EE0-AAF4-67F577B6307E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29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64518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64519" name="Rectangle 5"/>
          <p:cNvSpPr txBox="1">
            <a:spLocks noGrp="1"/>
          </p:cNvSpPr>
          <p:nvPr>
            <p:ph type="body" sz="quarter" idx="1"/>
          </p:nvPr>
        </p:nvSpPr>
        <p:spPr bwMode="auto">
          <a:xfrm>
            <a:off x="755650" y="5078413"/>
            <a:ext cx="6040438" cy="4803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numCol="1">
            <a:prstTxWarp prst="textNoShape">
              <a:avLst/>
            </a:prstTxWarp>
          </a:bodyPr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Полилиния 1"/>
          <p:cNvSpPr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992CE4BC-2170-46F5-88F4-8B82A5A10D5A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3011" name="Полилиния 2"/>
          <p:cNvSpPr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4D362A99-1538-4CD9-9D86-724F8AF41A04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3012" name="Полилиния 3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/>
          <a:p>
            <a:pPr hangingPunct="0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59EADF61-915F-4452-8566-DD1D2F9227F9}" type="slidenum">
              <a:rPr lang="ru-RU" sz="1400">
                <a:solidFill>
                  <a:srgbClr val="FFFFFF"/>
                </a:solidFill>
                <a:cs typeface="Lucida Sans Unicode" pitchFamily="34" charset="0"/>
              </a:rPr>
              <a:pPr hangingPunct="0">
                <a:lnSpc>
                  <a:spcPct val="93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</a:t>
            </a:fld>
            <a:endParaRPr lang="ru-RU" sz="1400">
              <a:solidFill>
                <a:srgbClr val="FFFFFF"/>
              </a:solidFill>
              <a:cs typeface="Lucida Sans Unicode" pitchFamily="34" charset="0"/>
            </a:endParaRPr>
          </a:p>
        </p:txBody>
      </p:sp>
      <p:sp>
        <p:nvSpPr>
          <p:cNvPr id="43013" name="Полилиния 4"/>
          <p:cNvSpPr>
            <a:spLocks noChangeArrowheads="1"/>
          </p:cNvSpPr>
          <p:nvPr/>
        </p:nvSpPr>
        <p:spPr bwMode="auto">
          <a:xfrm>
            <a:off x="4278313" y="10155238"/>
            <a:ext cx="3273425" cy="5270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823A7500-F9B8-4B4E-AB6E-4E6C2EB7B3EE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6" name="Образ слайда 5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43015" name="Заметки 6"/>
          <p:cNvSpPr txBox="1">
            <a:spLocks noGrp="1"/>
          </p:cNvSpPr>
          <p:nvPr>
            <p:ph type="body" sz="quarter" idx="1"/>
          </p:nvPr>
        </p:nvSpPr>
        <p:spPr bwMode="auto">
          <a:xfrm>
            <a:off x="1169988" y="5086350"/>
            <a:ext cx="5226050" cy="4106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numCol="1" anchor="ctr">
            <a:prstTxWarp prst="textNoShape">
              <a:avLst/>
            </a:prstTxWarp>
            <a:spAutoFit/>
          </a:bodyPr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AEA68B88-E191-4437-AFD9-984581C6877F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30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0DC7D40-4FDD-4228-859B-1E1968CBD0E6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30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F8A31CD-2AC1-4766-B8EB-FEC4335B20B2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30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03C132F-7F16-4D90-997F-9B9A2FAA1E88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30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63494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63495" name="Rectangle 5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40438" cy="4803775"/>
          </a:xfrm>
        </p:spPr>
        <p:txBody>
          <a:bodyPr lIns="90004" tIns="44997" rIns="90004" bIns="44997"/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A6AB62B3-8AEA-447D-802D-0F45D82EAB80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31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E2A4552-FFB0-4190-9102-BD0E9E2C8511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31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C2898A5-FB98-4C95-96EE-CB9C69E916CE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31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F8F1963-4E80-401E-8C9E-4E75532C974A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31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66566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66567" name="Rectangle 5"/>
          <p:cNvSpPr txBox="1">
            <a:spLocks noGrp="1"/>
          </p:cNvSpPr>
          <p:nvPr>
            <p:ph type="body" sz="quarter" idx="1"/>
          </p:nvPr>
        </p:nvSpPr>
        <p:spPr bwMode="auto">
          <a:xfrm>
            <a:off x="755650" y="5078413"/>
            <a:ext cx="6040438" cy="4803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numCol="1">
            <a:prstTxWarp prst="textNoShape">
              <a:avLst/>
            </a:prstTxWarp>
          </a:bodyPr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9B96FFF2-9354-4535-9D1B-763B607029CF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32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9EA0626-4E1C-45B9-8FC6-137C34241128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32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6AB6A78-3619-4EEA-AE9C-D2974CBF62D8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32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8E072D7-46A4-433C-A979-7C768365B9B6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32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67590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67591" name="Rectangle 5"/>
          <p:cNvSpPr txBox="1">
            <a:spLocks noGrp="1"/>
          </p:cNvSpPr>
          <p:nvPr>
            <p:ph type="body" sz="quarter" idx="1"/>
          </p:nvPr>
        </p:nvSpPr>
        <p:spPr bwMode="auto">
          <a:xfrm>
            <a:off x="755650" y="5078413"/>
            <a:ext cx="6040438" cy="4803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numCol="1">
            <a:prstTxWarp prst="textNoShape">
              <a:avLst/>
            </a:prstTxWarp>
          </a:bodyPr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D27529F0-7415-44D2-820C-A9C7DA06B1B0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33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FB555EC-FA94-4D7D-85F6-F6BFAC7B75AD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33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5002DDB-BAA5-49D7-96A6-D50E9D06B0E5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33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15ED998-866E-4CD3-9134-2FF26625DF08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33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65542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65543" name="Rectangle 5"/>
          <p:cNvSpPr txBox="1">
            <a:spLocks noGrp="1"/>
          </p:cNvSpPr>
          <p:nvPr>
            <p:ph type="body" sz="quarter" idx="1"/>
          </p:nvPr>
        </p:nvSpPr>
        <p:spPr bwMode="auto">
          <a:xfrm>
            <a:off x="755650" y="5078413"/>
            <a:ext cx="6040438" cy="4803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numCol="1">
            <a:prstTxWarp prst="textNoShape">
              <a:avLst/>
            </a:prstTxWarp>
          </a:bodyPr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Полилиния 1"/>
          <p:cNvSpPr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E9071DDF-87F8-4C66-97AD-5D2659DBCC49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34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68611" name="Полилиния 2"/>
          <p:cNvSpPr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49E79E90-B497-4909-BE42-D6D2F89448AB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34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68612" name="Полилиния 3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/>
          <a:p>
            <a:pPr hangingPunct="0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689057C1-BF32-409B-9F55-783036BCD5DC}" type="slidenum">
              <a:rPr lang="ru-RU" sz="1400">
                <a:solidFill>
                  <a:srgbClr val="FFFFFF"/>
                </a:solidFill>
                <a:cs typeface="Lucida Sans Unicode" pitchFamily="34" charset="0"/>
              </a:rPr>
              <a:pPr hangingPunct="0">
                <a:lnSpc>
                  <a:spcPct val="93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34</a:t>
            </a:fld>
            <a:endParaRPr lang="ru-RU" sz="1400">
              <a:solidFill>
                <a:srgbClr val="FFFFFF"/>
              </a:solidFill>
              <a:cs typeface="Lucida Sans Unicode" pitchFamily="34" charset="0"/>
            </a:endParaRPr>
          </a:p>
        </p:txBody>
      </p:sp>
      <p:sp>
        <p:nvSpPr>
          <p:cNvPr id="68613" name="Полилиния 4"/>
          <p:cNvSpPr>
            <a:spLocks noChangeArrowheads="1"/>
          </p:cNvSpPr>
          <p:nvPr/>
        </p:nvSpPr>
        <p:spPr bwMode="auto">
          <a:xfrm>
            <a:off x="4278313" y="10155238"/>
            <a:ext cx="3273425" cy="5270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BF476059-48E8-4186-95E6-A57D71968A34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34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6" name="Образ слайда 5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68615" name="Заметки 6"/>
          <p:cNvSpPr txBox="1">
            <a:spLocks noGrp="1"/>
          </p:cNvSpPr>
          <p:nvPr>
            <p:ph type="body" sz="quarter" idx="1"/>
          </p:nvPr>
        </p:nvSpPr>
        <p:spPr bwMode="auto">
          <a:xfrm>
            <a:off x="1169988" y="5086350"/>
            <a:ext cx="5226050" cy="4106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numCol="1" anchor="ctr">
            <a:prstTxWarp prst="textNoShape">
              <a:avLst/>
            </a:prstTxWarp>
            <a:spAutoFit/>
          </a:bodyPr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Полилиния 1"/>
          <p:cNvSpPr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2147483647 w 21600"/>
              <a:gd name="T9" fmla="*/ 0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0 w 21600"/>
              <a:gd name="T15" fmla="*/ 2147483647 h 21600"/>
              <a:gd name="T16" fmla="*/ 17694720 60000 65536"/>
              <a:gd name="T17" fmla="*/ 0 60000 65536"/>
              <a:gd name="T18" fmla="*/ 5898240 60000 65536"/>
              <a:gd name="T19" fmla="*/ 11796480 60000 65536"/>
              <a:gd name="T20" fmla="*/ 17694720 60000 65536"/>
              <a:gd name="T21" fmla="*/ 17694720 60000 65536"/>
              <a:gd name="T22" fmla="*/ 17694720 60000 65536"/>
              <a:gd name="T23" fmla="*/ 17694720 60000 65536"/>
              <a:gd name="T24" fmla="*/ 0 w 21600"/>
              <a:gd name="T25" fmla="*/ 0 h 21600"/>
              <a:gd name="T26" fmla="*/ 21600 w 21600"/>
              <a:gd name="T27" fmla="*/ 21600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AD724408-6173-4153-B40F-45DC6B20D50B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35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69635" name="Полилиния 2"/>
          <p:cNvSpPr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2147483647 w 21600"/>
              <a:gd name="T9" fmla="*/ 0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0 w 21600"/>
              <a:gd name="T15" fmla="*/ 2147483647 h 21600"/>
              <a:gd name="T16" fmla="*/ 17694720 60000 65536"/>
              <a:gd name="T17" fmla="*/ 0 60000 65536"/>
              <a:gd name="T18" fmla="*/ 5898240 60000 65536"/>
              <a:gd name="T19" fmla="*/ 11796480 60000 65536"/>
              <a:gd name="T20" fmla="*/ 17694720 60000 65536"/>
              <a:gd name="T21" fmla="*/ 17694720 60000 65536"/>
              <a:gd name="T22" fmla="*/ 17694720 60000 65536"/>
              <a:gd name="T23" fmla="*/ 17694720 60000 65536"/>
              <a:gd name="T24" fmla="*/ 0 w 21600"/>
              <a:gd name="T25" fmla="*/ 0 h 21600"/>
              <a:gd name="T26" fmla="*/ 21600 w 21600"/>
              <a:gd name="T27" fmla="*/ 21600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CB148037-7316-47A3-87CC-E283E298DACF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35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69636" name="Полилиния 3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0 w 21600"/>
              <a:gd name="T9" fmla="*/ 0 h 21600"/>
              <a:gd name="T10" fmla="*/ 0 w 21600"/>
              <a:gd name="T11" fmla="*/ 0 h 21600"/>
              <a:gd name="T12" fmla="*/ 0 w 21600"/>
              <a:gd name="T13" fmla="*/ 0 h 21600"/>
              <a:gd name="T14" fmla="*/ 0 w 21600"/>
              <a:gd name="T15" fmla="*/ 0 h 21600"/>
              <a:gd name="T16" fmla="*/ 17694720 60000 65536"/>
              <a:gd name="T17" fmla="*/ 0 60000 65536"/>
              <a:gd name="T18" fmla="*/ 5898240 60000 65536"/>
              <a:gd name="T19" fmla="*/ 11796480 60000 65536"/>
              <a:gd name="T20" fmla="*/ 17694720 60000 65536"/>
              <a:gd name="T21" fmla="*/ 17694720 60000 65536"/>
              <a:gd name="T22" fmla="*/ 17694720 60000 65536"/>
              <a:gd name="T23" fmla="*/ 17694720 60000 65536"/>
              <a:gd name="T24" fmla="*/ 0 w 21600"/>
              <a:gd name="T25" fmla="*/ 0 h 21600"/>
              <a:gd name="T26" fmla="*/ 21600 w 21600"/>
              <a:gd name="T27" fmla="*/ 21600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/>
          <a:p>
            <a:pPr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CAE54667-02B5-43C1-94C3-943A8A9E31A3}" type="slidenum">
              <a:rPr lang="ru-RU" sz="1400">
                <a:solidFill>
                  <a:srgbClr val="FFFFFF"/>
                </a:solidFill>
                <a:cs typeface="Lucida Sans Unicode" pitchFamily="34" charset="0"/>
              </a:rPr>
              <a:pPr>
                <a:lnSpc>
                  <a:spcPct val="93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35</a:t>
            </a:fld>
            <a:endParaRPr lang="ru-RU" sz="1400">
              <a:solidFill>
                <a:srgbClr val="FFFFFF"/>
              </a:solidFill>
              <a:cs typeface="Lucida Sans Unicode" pitchFamily="34" charset="0"/>
            </a:endParaRPr>
          </a:p>
        </p:txBody>
      </p:sp>
      <p:sp>
        <p:nvSpPr>
          <p:cNvPr id="5" name="Образ слайда 4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69638" name="Заметки 5"/>
          <p:cNvSpPr txBox="1">
            <a:spLocks noGrp="1"/>
          </p:cNvSpPr>
          <p:nvPr>
            <p:ph type="body" sz="quarter" idx="1"/>
          </p:nvPr>
        </p:nvSpPr>
        <p:spPr bwMode="auto">
          <a:xfrm>
            <a:off x="755650" y="5078413"/>
            <a:ext cx="6040438" cy="4803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numCol="1" anchor="ctr">
            <a:prstTxWarp prst="textNoShape">
              <a:avLst/>
            </a:prstTxWarp>
            <a:spAutoFit/>
          </a:bodyPr>
          <a:lstStyle/>
          <a:p>
            <a:pPr eaLnBrk="1"/>
            <a:endParaRPr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Полилиния 1"/>
          <p:cNvSpPr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7AABAFB9-65FE-4978-B461-D9FA85268848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36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70659" name="Полилиния 2"/>
          <p:cNvSpPr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90F067D9-9F1D-44F3-B9F3-FC52B61A8615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36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70660" name="Полилиния 3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/>
          <a:p>
            <a:pPr hangingPunct="0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9E83FE39-2B3F-497A-B543-D2FA3B5A8812}" type="slidenum">
              <a:rPr lang="ru-RU" sz="1400">
                <a:solidFill>
                  <a:srgbClr val="FFFFFF"/>
                </a:solidFill>
                <a:cs typeface="Lucida Sans Unicode" pitchFamily="34" charset="0"/>
              </a:rPr>
              <a:pPr hangingPunct="0">
                <a:lnSpc>
                  <a:spcPct val="93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36</a:t>
            </a:fld>
            <a:endParaRPr lang="ru-RU" sz="1400">
              <a:solidFill>
                <a:srgbClr val="FFFFFF"/>
              </a:solidFill>
              <a:cs typeface="Lucida Sans Unicode" pitchFamily="34" charset="0"/>
            </a:endParaRPr>
          </a:p>
        </p:txBody>
      </p:sp>
      <p:sp>
        <p:nvSpPr>
          <p:cNvPr id="70661" name="Полилиния 4"/>
          <p:cNvSpPr>
            <a:spLocks noChangeArrowheads="1"/>
          </p:cNvSpPr>
          <p:nvPr/>
        </p:nvSpPr>
        <p:spPr bwMode="auto">
          <a:xfrm>
            <a:off x="4278313" y="10155238"/>
            <a:ext cx="3273425" cy="5270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A204CB60-50EF-46B0-AA99-87CF8554C108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36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6" name="Образ слайда 5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70663" name="Заметки 6"/>
          <p:cNvSpPr txBox="1">
            <a:spLocks noGrp="1"/>
          </p:cNvSpPr>
          <p:nvPr>
            <p:ph type="body" sz="quarter" idx="1"/>
          </p:nvPr>
        </p:nvSpPr>
        <p:spPr bwMode="auto">
          <a:xfrm>
            <a:off x="1169988" y="5086350"/>
            <a:ext cx="5226050" cy="4106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numCol="1" anchor="ctr">
            <a:prstTxWarp prst="textNoShape">
              <a:avLst/>
            </a:prstTxWarp>
            <a:spAutoFit/>
          </a:bodyPr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Полилиния 1"/>
          <p:cNvSpPr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8FFD9060-74B2-4439-ACAA-F482FFCD1378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37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71683" name="Полилиния 2"/>
          <p:cNvSpPr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71AF36B0-859F-4947-A56C-602818C33B0A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37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71684" name="Полилиния 3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/>
          <a:p>
            <a:pPr hangingPunct="0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00A6E0EF-C8A6-4B58-B027-B678B778394E}" type="slidenum">
              <a:rPr lang="ru-RU" sz="1400">
                <a:solidFill>
                  <a:srgbClr val="FFFFFF"/>
                </a:solidFill>
                <a:cs typeface="Lucida Sans Unicode" pitchFamily="34" charset="0"/>
              </a:rPr>
              <a:pPr hangingPunct="0">
                <a:lnSpc>
                  <a:spcPct val="93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37</a:t>
            </a:fld>
            <a:endParaRPr lang="ru-RU" sz="1400">
              <a:solidFill>
                <a:srgbClr val="FFFFFF"/>
              </a:solidFill>
              <a:cs typeface="Lucida Sans Unicode" pitchFamily="34" charset="0"/>
            </a:endParaRPr>
          </a:p>
        </p:txBody>
      </p:sp>
      <p:sp>
        <p:nvSpPr>
          <p:cNvPr id="71685" name="Полилиния 4"/>
          <p:cNvSpPr>
            <a:spLocks noChangeArrowheads="1"/>
          </p:cNvSpPr>
          <p:nvPr/>
        </p:nvSpPr>
        <p:spPr bwMode="auto">
          <a:xfrm>
            <a:off x="4278313" y="10155238"/>
            <a:ext cx="3273425" cy="5270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13EDFC20-D83C-4AC9-80C1-0B0CE4C3E5D3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37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6" name="Образ слайда 5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71687" name="Заметки 6"/>
          <p:cNvSpPr txBox="1">
            <a:spLocks noGrp="1"/>
          </p:cNvSpPr>
          <p:nvPr>
            <p:ph type="body" sz="quarter" idx="1"/>
          </p:nvPr>
        </p:nvSpPr>
        <p:spPr bwMode="auto">
          <a:xfrm>
            <a:off x="1169988" y="5086350"/>
            <a:ext cx="5226050" cy="4106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numCol="1" anchor="ctr">
            <a:prstTxWarp prst="textNoShape">
              <a:avLst/>
            </a:prstTxWarp>
            <a:spAutoFit/>
          </a:bodyPr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Полилиния 1"/>
          <p:cNvSpPr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5C587781-4BAC-48A5-B554-B19B1FED0456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38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72707" name="Полилиния 2"/>
          <p:cNvSpPr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B9B9364B-CDF3-417D-AB6C-DF14C129AD63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38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72708" name="Полилиния 3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/>
          <a:p>
            <a:pPr hangingPunct="0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3CE5912C-3E78-4B0F-97B1-6E8D4CA13079}" type="slidenum">
              <a:rPr lang="ru-RU" sz="1400">
                <a:solidFill>
                  <a:srgbClr val="FFFFFF"/>
                </a:solidFill>
                <a:cs typeface="Lucida Sans Unicode" pitchFamily="34" charset="0"/>
              </a:rPr>
              <a:pPr hangingPunct="0">
                <a:lnSpc>
                  <a:spcPct val="93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38</a:t>
            </a:fld>
            <a:endParaRPr lang="ru-RU" sz="1400">
              <a:solidFill>
                <a:srgbClr val="FFFFFF"/>
              </a:solidFill>
              <a:cs typeface="Lucida Sans Unicode" pitchFamily="34" charset="0"/>
            </a:endParaRPr>
          </a:p>
        </p:txBody>
      </p:sp>
      <p:sp>
        <p:nvSpPr>
          <p:cNvPr id="72709" name="Полилиния 4"/>
          <p:cNvSpPr>
            <a:spLocks noChangeArrowheads="1"/>
          </p:cNvSpPr>
          <p:nvPr/>
        </p:nvSpPr>
        <p:spPr bwMode="auto">
          <a:xfrm>
            <a:off x="4278313" y="10155238"/>
            <a:ext cx="3273425" cy="5270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427C27CB-0DEF-444A-8EDF-20A5295AE6EC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38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6" name="Образ слайда 5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72711" name="Заметки 6"/>
          <p:cNvSpPr txBox="1">
            <a:spLocks noGrp="1"/>
          </p:cNvSpPr>
          <p:nvPr>
            <p:ph type="body" sz="quarter" idx="1"/>
          </p:nvPr>
        </p:nvSpPr>
        <p:spPr bwMode="auto">
          <a:xfrm>
            <a:off x="1169988" y="5086350"/>
            <a:ext cx="5226050" cy="4106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numCol="1" anchor="ctr">
            <a:prstTxWarp prst="textNoShape">
              <a:avLst/>
            </a:prstTxWarp>
            <a:spAutoFit/>
          </a:bodyPr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Полилиния 1"/>
          <p:cNvSpPr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68454A37-5710-4CE8-9989-E4FF4CE732E3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39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73731" name="Полилиния 2"/>
          <p:cNvSpPr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FCCDF83C-9E99-44C7-8440-CCA71FBF179C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39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73732" name="Полилиния 3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/>
          <a:p>
            <a:pPr hangingPunct="0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52601398-29ED-48E0-956C-D0752E010A38}" type="slidenum">
              <a:rPr lang="ru-RU" sz="1400">
                <a:solidFill>
                  <a:srgbClr val="FFFFFF"/>
                </a:solidFill>
                <a:cs typeface="Lucida Sans Unicode" pitchFamily="34" charset="0"/>
              </a:rPr>
              <a:pPr hangingPunct="0">
                <a:lnSpc>
                  <a:spcPct val="93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39</a:t>
            </a:fld>
            <a:endParaRPr lang="ru-RU" sz="1400">
              <a:solidFill>
                <a:srgbClr val="FFFFFF"/>
              </a:solidFill>
              <a:cs typeface="Lucida Sans Unicode" pitchFamily="34" charset="0"/>
            </a:endParaRPr>
          </a:p>
        </p:txBody>
      </p:sp>
      <p:sp>
        <p:nvSpPr>
          <p:cNvPr id="73733" name="Полилиния 4"/>
          <p:cNvSpPr>
            <a:spLocks noChangeArrowheads="1"/>
          </p:cNvSpPr>
          <p:nvPr/>
        </p:nvSpPr>
        <p:spPr bwMode="auto">
          <a:xfrm>
            <a:off x="4278313" y="10155238"/>
            <a:ext cx="3273425" cy="5270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DC85320A-06BC-42D7-A57A-303B78D8E02E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39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6" name="Образ слайда 5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73735" name="Заметки 6"/>
          <p:cNvSpPr txBox="1">
            <a:spLocks noGrp="1"/>
          </p:cNvSpPr>
          <p:nvPr>
            <p:ph type="body" sz="quarter" idx="1"/>
          </p:nvPr>
        </p:nvSpPr>
        <p:spPr bwMode="auto">
          <a:xfrm>
            <a:off x="1169988" y="5086350"/>
            <a:ext cx="5226050" cy="4106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numCol="1" anchor="ctr">
            <a:prstTxWarp prst="textNoShape">
              <a:avLst/>
            </a:prstTxWarp>
            <a:spAutoFit/>
          </a:bodyPr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Полилиния 1"/>
          <p:cNvSpPr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3BDF0876-573A-4B0A-91EE-AAF5494AAAFF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4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4035" name="Полилиния 2"/>
          <p:cNvSpPr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83E34D0C-E889-4791-9FFD-94BCC82F6ADE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4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4036" name="Полилиния 3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/>
          <a:p>
            <a:pPr hangingPunct="0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C69C5265-F60C-42C6-B831-EBC0EB48B915}" type="slidenum">
              <a:rPr lang="ru-RU" sz="1400">
                <a:solidFill>
                  <a:srgbClr val="FFFFFF"/>
                </a:solidFill>
                <a:cs typeface="Lucida Sans Unicode" pitchFamily="34" charset="0"/>
              </a:rPr>
              <a:pPr hangingPunct="0">
                <a:lnSpc>
                  <a:spcPct val="93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4</a:t>
            </a:fld>
            <a:endParaRPr lang="ru-RU" sz="1400">
              <a:solidFill>
                <a:srgbClr val="FFFFFF"/>
              </a:solidFill>
              <a:cs typeface="Lucida Sans Unicode" pitchFamily="34" charset="0"/>
            </a:endParaRPr>
          </a:p>
        </p:txBody>
      </p:sp>
      <p:sp>
        <p:nvSpPr>
          <p:cNvPr id="44037" name="Полилиния 4"/>
          <p:cNvSpPr>
            <a:spLocks noChangeArrowheads="1"/>
          </p:cNvSpPr>
          <p:nvPr/>
        </p:nvSpPr>
        <p:spPr bwMode="auto">
          <a:xfrm>
            <a:off x="4278313" y="10155238"/>
            <a:ext cx="3273425" cy="5270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5F2381F0-C9FB-479E-8209-539E3C60B45B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4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6" name="Образ слайда 5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44039" name="Заметки 6"/>
          <p:cNvSpPr txBox="1">
            <a:spLocks noGrp="1"/>
          </p:cNvSpPr>
          <p:nvPr>
            <p:ph type="body" sz="quarter" idx="1"/>
          </p:nvPr>
        </p:nvSpPr>
        <p:spPr bwMode="auto">
          <a:xfrm>
            <a:off x="1169988" y="5086350"/>
            <a:ext cx="5226050" cy="4106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numCol="1" anchor="ctr">
            <a:prstTxWarp prst="textNoShape">
              <a:avLst/>
            </a:prstTxWarp>
            <a:spAutoFit/>
          </a:bodyPr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Полилиния 1"/>
          <p:cNvSpPr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F8EF17F8-D8B5-4259-9297-15E1AB5320B5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40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74755" name="Полилиния 2"/>
          <p:cNvSpPr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258019EF-7904-4552-8CD7-9873D3713A17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40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74756" name="Полилиния 3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/>
          <a:p>
            <a:pPr hangingPunct="0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F3161E06-816C-4C21-AD02-5A0D0FC9FF6D}" type="slidenum">
              <a:rPr lang="ru-RU" sz="1400">
                <a:solidFill>
                  <a:srgbClr val="FFFFFF"/>
                </a:solidFill>
                <a:cs typeface="Lucida Sans Unicode" pitchFamily="34" charset="0"/>
              </a:rPr>
              <a:pPr hangingPunct="0">
                <a:lnSpc>
                  <a:spcPct val="93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40</a:t>
            </a:fld>
            <a:endParaRPr lang="ru-RU" sz="1400">
              <a:solidFill>
                <a:srgbClr val="FFFFFF"/>
              </a:solidFill>
              <a:cs typeface="Lucida Sans Unicode" pitchFamily="34" charset="0"/>
            </a:endParaRPr>
          </a:p>
        </p:txBody>
      </p:sp>
      <p:sp>
        <p:nvSpPr>
          <p:cNvPr id="74757" name="Полилиния 4"/>
          <p:cNvSpPr>
            <a:spLocks noChangeArrowheads="1"/>
          </p:cNvSpPr>
          <p:nvPr/>
        </p:nvSpPr>
        <p:spPr bwMode="auto">
          <a:xfrm>
            <a:off x="4278313" y="10155238"/>
            <a:ext cx="3273425" cy="5270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2DD91D3E-0AEC-40F6-9873-6B0CDDAB5BF7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40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6" name="Образ слайда 5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74759" name="Заметки 6"/>
          <p:cNvSpPr txBox="1">
            <a:spLocks noGrp="1"/>
          </p:cNvSpPr>
          <p:nvPr>
            <p:ph type="body" sz="quarter" idx="1"/>
          </p:nvPr>
        </p:nvSpPr>
        <p:spPr bwMode="auto">
          <a:xfrm>
            <a:off x="1169988" y="5086350"/>
            <a:ext cx="5226050" cy="4106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numCol="1" anchor="ctr">
            <a:prstTxWarp prst="textNoShape">
              <a:avLst/>
            </a:prstTxWarp>
            <a:spAutoFit/>
          </a:bodyPr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Полилиния 1"/>
          <p:cNvSpPr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70D1997D-BC47-4F81-A5B3-EAB508936DCE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41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75779" name="Полилиния 2"/>
          <p:cNvSpPr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9EC27C1D-D43E-40E7-9746-7411A1C4D2D5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41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75780" name="Полилиния 3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/>
          <a:p>
            <a:pPr hangingPunct="0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8C3CCCDB-16D7-44FE-8050-34EA29105BDB}" type="slidenum">
              <a:rPr lang="ru-RU" sz="1400">
                <a:solidFill>
                  <a:srgbClr val="FFFFFF"/>
                </a:solidFill>
                <a:cs typeface="Lucida Sans Unicode" pitchFamily="34" charset="0"/>
              </a:rPr>
              <a:pPr hangingPunct="0">
                <a:lnSpc>
                  <a:spcPct val="93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41</a:t>
            </a:fld>
            <a:endParaRPr lang="ru-RU" sz="1400">
              <a:solidFill>
                <a:srgbClr val="FFFFFF"/>
              </a:solidFill>
              <a:cs typeface="Lucida Sans Unicode" pitchFamily="34" charset="0"/>
            </a:endParaRPr>
          </a:p>
        </p:txBody>
      </p:sp>
      <p:sp>
        <p:nvSpPr>
          <p:cNvPr id="75781" name="Полилиния 4"/>
          <p:cNvSpPr>
            <a:spLocks noChangeArrowheads="1"/>
          </p:cNvSpPr>
          <p:nvPr/>
        </p:nvSpPr>
        <p:spPr bwMode="auto">
          <a:xfrm>
            <a:off x="4278313" y="10155238"/>
            <a:ext cx="3273425" cy="5270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D14A56BC-E9B1-4A52-BDC6-5B9BECB6AAAA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41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6" name="Образ слайда 5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75783" name="Заметки 6"/>
          <p:cNvSpPr txBox="1">
            <a:spLocks noGrp="1"/>
          </p:cNvSpPr>
          <p:nvPr>
            <p:ph type="body" sz="quarter" idx="1"/>
          </p:nvPr>
        </p:nvSpPr>
        <p:spPr bwMode="auto">
          <a:xfrm>
            <a:off x="1169988" y="5086350"/>
            <a:ext cx="5226050" cy="4106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numCol="1" anchor="ctr">
            <a:prstTxWarp prst="textNoShape">
              <a:avLst/>
            </a:prstTxWarp>
            <a:spAutoFit/>
          </a:bodyPr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Полилиния 1"/>
          <p:cNvSpPr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4D6F72C4-4308-4941-8A9B-2EC55D79D9A8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42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76803" name="Полилиния 2"/>
          <p:cNvSpPr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BE35E889-7420-4CA1-AC11-9B1EB6F86098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42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76804" name="Полилиния 3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/>
          <a:p>
            <a:pPr hangingPunct="0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5E368A3C-378B-4F56-BF20-6FC81FC2AC44}" type="slidenum">
              <a:rPr lang="ru-RU" sz="1400">
                <a:solidFill>
                  <a:srgbClr val="FFFFFF"/>
                </a:solidFill>
                <a:cs typeface="Lucida Sans Unicode" pitchFamily="34" charset="0"/>
              </a:rPr>
              <a:pPr hangingPunct="0">
                <a:lnSpc>
                  <a:spcPct val="93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42</a:t>
            </a:fld>
            <a:endParaRPr lang="ru-RU" sz="1400">
              <a:solidFill>
                <a:srgbClr val="FFFFFF"/>
              </a:solidFill>
              <a:cs typeface="Lucida Sans Unicode" pitchFamily="34" charset="0"/>
            </a:endParaRPr>
          </a:p>
        </p:txBody>
      </p:sp>
      <p:sp>
        <p:nvSpPr>
          <p:cNvPr id="76805" name="Полилиния 4"/>
          <p:cNvSpPr>
            <a:spLocks noChangeArrowheads="1"/>
          </p:cNvSpPr>
          <p:nvPr/>
        </p:nvSpPr>
        <p:spPr bwMode="auto">
          <a:xfrm>
            <a:off x="4278313" y="10155238"/>
            <a:ext cx="3273425" cy="5270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5A6C03BA-2E89-4255-BCBC-9E818E484E64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42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6" name="Образ слайда 5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76807" name="Заметки 6"/>
          <p:cNvSpPr txBox="1">
            <a:spLocks noGrp="1"/>
          </p:cNvSpPr>
          <p:nvPr>
            <p:ph type="body" sz="quarter" idx="1"/>
          </p:nvPr>
        </p:nvSpPr>
        <p:spPr bwMode="auto">
          <a:xfrm>
            <a:off x="1169988" y="5086350"/>
            <a:ext cx="5226050" cy="4106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numCol="1" anchor="ctr">
            <a:prstTxWarp prst="textNoShape">
              <a:avLst/>
            </a:prstTxWarp>
            <a:spAutoFit/>
          </a:bodyPr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Полилиния 1"/>
          <p:cNvSpPr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99466B75-6818-4767-888D-F4D1D6ACA4B8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43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77827" name="Полилиния 2"/>
          <p:cNvSpPr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A84CD1FA-FE7C-47C1-AD6C-A4F548A7EB1C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43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77828" name="Полилиния 3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/>
          <a:p>
            <a:pPr hangingPunct="0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E21C338F-934A-4162-A60A-F7B4CC8E7551}" type="slidenum">
              <a:rPr lang="ru-RU" sz="1400">
                <a:solidFill>
                  <a:srgbClr val="FFFFFF"/>
                </a:solidFill>
                <a:cs typeface="Lucida Sans Unicode" pitchFamily="34" charset="0"/>
              </a:rPr>
              <a:pPr hangingPunct="0">
                <a:lnSpc>
                  <a:spcPct val="93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43</a:t>
            </a:fld>
            <a:endParaRPr lang="ru-RU" sz="1400">
              <a:solidFill>
                <a:srgbClr val="FFFFFF"/>
              </a:solidFill>
              <a:cs typeface="Lucida Sans Unicode" pitchFamily="34" charset="0"/>
            </a:endParaRPr>
          </a:p>
        </p:txBody>
      </p:sp>
      <p:sp>
        <p:nvSpPr>
          <p:cNvPr id="77829" name="Полилиния 4"/>
          <p:cNvSpPr>
            <a:spLocks noChangeArrowheads="1"/>
          </p:cNvSpPr>
          <p:nvPr/>
        </p:nvSpPr>
        <p:spPr bwMode="auto">
          <a:xfrm>
            <a:off x="4278313" y="10155238"/>
            <a:ext cx="3273425" cy="5270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6E8BD041-DDC6-4F7F-BC13-D1662DAF25A2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43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6" name="Образ слайда 5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77831" name="Заметки 6"/>
          <p:cNvSpPr txBox="1">
            <a:spLocks noGrp="1"/>
          </p:cNvSpPr>
          <p:nvPr>
            <p:ph type="body" sz="quarter" idx="1"/>
          </p:nvPr>
        </p:nvSpPr>
        <p:spPr bwMode="auto">
          <a:xfrm>
            <a:off x="1169988" y="5086350"/>
            <a:ext cx="5226050" cy="4106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numCol="1" anchor="ctr">
            <a:prstTxWarp prst="textNoShape">
              <a:avLst/>
            </a:prstTxWarp>
            <a:spAutoFit/>
          </a:bodyPr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Полилиния 1"/>
          <p:cNvSpPr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09FABF5A-3857-407A-8378-D8929EF48821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5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5059" name="Полилиния 2"/>
          <p:cNvSpPr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F040D0DB-8C4D-422D-A050-DA3FF1A34C4D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5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5060" name="Полилиния 3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/>
          <a:p>
            <a:pPr hangingPunct="0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DCD28FCE-D3DC-4FC9-94BA-AC80D2714285}" type="slidenum">
              <a:rPr lang="ru-RU" sz="1400">
                <a:solidFill>
                  <a:srgbClr val="FFFFFF"/>
                </a:solidFill>
                <a:cs typeface="Lucida Sans Unicode" pitchFamily="34" charset="0"/>
              </a:rPr>
              <a:pPr hangingPunct="0">
                <a:lnSpc>
                  <a:spcPct val="93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5</a:t>
            </a:fld>
            <a:endParaRPr lang="ru-RU" sz="1400">
              <a:solidFill>
                <a:srgbClr val="FFFFFF"/>
              </a:solidFill>
              <a:cs typeface="Lucida Sans Unicode" pitchFamily="34" charset="0"/>
            </a:endParaRPr>
          </a:p>
        </p:txBody>
      </p:sp>
      <p:sp>
        <p:nvSpPr>
          <p:cNvPr id="45061" name="Полилиния 4"/>
          <p:cNvSpPr>
            <a:spLocks noChangeArrowheads="1"/>
          </p:cNvSpPr>
          <p:nvPr/>
        </p:nvSpPr>
        <p:spPr bwMode="auto">
          <a:xfrm>
            <a:off x="4278313" y="10155238"/>
            <a:ext cx="3273425" cy="5270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269A9E48-16D2-471B-9729-701AD67C67E2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5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6" name="Образ слайда 5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45063" name="Заметки 6"/>
          <p:cNvSpPr txBox="1">
            <a:spLocks noGrp="1"/>
          </p:cNvSpPr>
          <p:nvPr>
            <p:ph type="body" sz="quarter" idx="1"/>
          </p:nvPr>
        </p:nvSpPr>
        <p:spPr bwMode="auto">
          <a:xfrm>
            <a:off x="1169988" y="5086350"/>
            <a:ext cx="5226050" cy="4106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numCol="1" anchor="ctr">
            <a:prstTxWarp prst="textNoShape">
              <a:avLst/>
            </a:prstTxWarp>
            <a:spAutoFit/>
          </a:bodyPr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Полилиния 1"/>
          <p:cNvSpPr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9039A859-4F94-4211-9AB9-719BC8D8AA0B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6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6083" name="Полилиния 2"/>
          <p:cNvSpPr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E3B44098-2F75-4D03-9FD6-DE68DD638F9C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6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6084" name="Полилиния 3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/>
          <a:p>
            <a:pPr hangingPunct="0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20A9A64C-0D43-4A0A-ACA0-844C3A4A347B}" type="slidenum">
              <a:rPr lang="ru-RU" sz="1400">
                <a:solidFill>
                  <a:srgbClr val="FFFFFF"/>
                </a:solidFill>
                <a:cs typeface="Lucida Sans Unicode" pitchFamily="34" charset="0"/>
              </a:rPr>
              <a:pPr hangingPunct="0">
                <a:lnSpc>
                  <a:spcPct val="93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6</a:t>
            </a:fld>
            <a:endParaRPr lang="ru-RU" sz="1400">
              <a:solidFill>
                <a:srgbClr val="FFFFFF"/>
              </a:solidFill>
              <a:cs typeface="Lucida Sans Unicode" pitchFamily="34" charset="0"/>
            </a:endParaRPr>
          </a:p>
        </p:txBody>
      </p:sp>
      <p:sp>
        <p:nvSpPr>
          <p:cNvPr id="46085" name="Полилиния 4"/>
          <p:cNvSpPr>
            <a:spLocks noChangeArrowheads="1"/>
          </p:cNvSpPr>
          <p:nvPr/>
        </p:nvSpPr>
        <p:spPr bwMode="auto">
          <a:xfrm>
            <a:off x="4278313" y="10155238"/>
            <a:ext cx="3273425" cy="5270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CE0908A8-B0DF-4336-953C-35F48275FA85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6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6" name="Образ слайда 5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46087" name="Заметки 6"/>
          <p:cNvSpPr txBox="1">
            <a:spLocks noGrp="1"/>
          </p:cNvSpPr>
          <p:nvPr>
            <p:ph type="body" sz="quarter" idx="1"/>
          </p:nvPr>
        </p:nvSpPr>
        <p:spPr bwMode="auto">
          <a:xfrm>
            <a:off x="1169988" y="5086350"/>
            <a:ext cx="5226050" cy="4106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numCol="1" anchor="ctr">
            <a:prstTxWarp prst="textNoShape">
              <a:avLst/>
            </a:prstTxWarp>
            <a:spAutoFit/>
          </a:bodyPr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Полилиния 1"/>
          <p:cNvSpPr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11B7E73B-00C4-480C-BEAA-3298F8D0F393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7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7107" name="Полилиния 2"/>
          <p:cNvSpPr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2ABA6FF2-25E5-40F3-B17B-A3605959F893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7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7108" name="Полилиния 3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/>
          <a:p>
            <a:pPr hangingPunct="0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8602C5A9-1FC6-4D73-8CAB-A19F5D422476}" type="slidenum">
              <a:rPr lang="ru-RU" sz="1400">
                <a:solidFill>
                  <a:srgbClr val="FFFFFF"/>
                </a:solidFill>
                <a:cs typeface="Lucida Sans Unicode" pitchFamily="34" charset="0"/>
              </a:rPr>
              <a:pPr hangingPunct="0">
                <a:lnSpc>
                  <a:spcPct val="93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7</a:t>
            </a:fld>
            <a:endParaRPr lang="ru-RU" sz="1400">
              <a:solidFill>
                <a:srgbClr val="FFFFFF"/>
              </a:solidFill>
              <a:cs typeface="Lucida Sans Unicode" pitchFamily="34" charset="0"/>
            </a:endParaRPr>
          </a:p>
        </p:txBody>
      </p:sp>
      <p:sp>
        <p:nvSpPr>
          <p:cNvPr id="47109" name="Полилиния 4"/>
          <p:cNvSpPr>
            <a:spLocks noChangeArrowheads="1"/>
          </p:cNvSpPr>
          <p:nvPr/>
        </p:nvSpPr>
        <p:spPr bwMode="auto">
          <a:xfrm>
            <a:off x="4278313" y="10155238"/>
            <a:ext cx="3273425" cy="5270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BF7585D5-A72F-4911-B0B9-ACD16250DB93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7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6" name="Образ слайда 5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47111" name="Заметки 6"/>
          <p:cNvSpPr txBox="1">
            <a:spLocks noGrp="1"/>
          </p:cNvSpPr>
          <p:nvPr>
            <p:ph type="body" sz="quarter" idx="1"/>
          </p:nvPr>
        </p:nvSpPr>
        <p:spPr bwMode="auto">
          <a:xfrm>
            <a:off x="1169988" y="5086350"/>
            <a:ext cx="5226050" cy="4106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numCol="1" anchor="ctr">
            <a:prstTxWarp prst="textNoShape">
              <a:avLst/>
            </a:prstTxWarp>
            <a:spAutoFit/>
          </a:bodyPr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Полилиния 1"/>
          <p:cNvSpPr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10F1E059-4C8E-410C-9B6C-3645EF62DEC7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8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8131" name="Полилиния 2"/>
          <p:cNvSpPr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55C321F8-7709-4124-A066-F9D36313984A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8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8132" name="Полилиния 3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/>
          <a:p>
            <a:pPr hangingPunct="0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A3FF6135-2F6B-41BA-8DB0-6094D759B33E}" type="slidenum">
              <a:rPr lang="ru-RU" sz="1400">
                <a:solidFill>
                  <a:srgbClr val="FFFFFF"/>
                </a:solidFill>
                <a:cs typeface="Lucida Sans Unicode" pitchFamily="34" charset="0"/>
              </a:rPr>
              <a:pPr hangingPunct="0">
                <a:lnSpc>
                  <a:spcPct val="93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8</a:t>
            </a:fld>
            <a:endParaRPr lang="ru-RU" sz="1400">
              <a:solidFill>
                <a:srgbClr val="FFFFFF"/>
              </a:solidFill>
              <a:cs typeface="Lucida Sans Unicode" pitchFamily="34" charset="0"/>
            </a:endParaRPr>
          </a:p>
        </p:txBody>
      </p:sp>
      <p:sp>
        <p:nvSpPr>
          <p:cNvPr id="48133" name="Полилиния 4"/>
          <p:cNvSpPr>
            <a:spLocks noChangeArrowheads="1"/>
          </p:cNvSpPr>
          <p:nvPr/>
        </p:nvSpPr>
        <p:spPr bwMode="auto">
          <a:xfrm>
            <a:off x="4278313" y="10155238"/>
            <a:ext cx="3273425" cy="5270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6D57D202-22B0-4569-AFA3-B3CA1BD65639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8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6" name="Образ слайда 5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48135" name="Заметки 6"/>
          <p:cNvSpPr txBox="1">
            <a:spLocks noGrp="1"/>
          </p:cNvSpPr>
          <p:nvPr>
            <p:ph type="body" sz="quarter" idx="1"/>
          </p:nvPr>
        </p:nvSpPr>
        <p:spPr bwMode="auto">
          <a:xfrm>
            <a:off x="1169988" y="5086350"/>
            <a:ext cx="5226050" cy="4106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numCol="1" anchor="ctr">
            <a:prstTxWarp prst="textNoShape">
              <a:avLst/>
            </a:prstTxWarp>
            <a:spAutoFit/>
          </a:bodyPr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Полилиния 1"/>
          <p:cNvSpPr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3C950209-3679-4FBB-B486-7523B7AE627B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9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9155" name="Полилиния 2"/>
          <p:cNvSpPr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D06F0ED7-3256-40FF-9697-EE0F6E9B5378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9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9156" name="Полилиния 3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/>
          <a:p>
            <a:pPr hangingPunct="0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35E9731A-0ED3-49F2-9759-2693979A7ED7}" type="slidenum">
              <a:rPr lang="ru-RU" sz="1400">
                <a:solidFill>
                  <a:srgbClr val="FFFFFF"/>
                </a:solidFill>
                <a:cs typeface="Lucida Sans Unicode" pitchFamily="34" charset="0"/>
              </a:rPr>
              <a:pPr hangingPunct="0">
                <a:lnSpc>
                  <a:spcPct val="93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9</a:t>
            </a:fld>
            <a:endParaRPr lang="ru-RU" sz="1400">
              <a:solidFill>
                <a:srgbClr val="FFFFFF"/>
              </a:solidFill>
              <a:cs typeface="Lucida Sans Unicode" pitchFamily="34" charset="0"/>
            </a:endParaRPr>
          </a:p>
        </p:txBody>
      </p:sp>
      <p:sp>
        <p:nvSpPr>
          <p:cNvPr id="49157" name="Полилиния 4"/>
          <p:cNvSpPr>
            <a:spLocks noChangeArrowheads="1"/>
          </p:cNvSpPr>
          <p:nvPr/>
        </p:nvSpPr>
        <p:spPr bwMode="auto">
          <a:xfrm>
            <a:off x="4278313" y="10155238"/>
            <a:ext cx="3273425" cy="5270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2F296479-5519-4F39-9AE1-7945F0FA454C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9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6" name="Образ слайда 5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49159" name="Заметки 6"/>
          <p:cNvSpPr txBox="1">
            <a:spLocks noGrp="1"/>
          </p:cNvSpPr>
          <p:nvPr>
            <p:ph type="body" sz="quarter" idx="1"/>
          </p:nvPr>
        </p:nvSpPr>
        <p:spPr bwMode="auto">
          <a:xfrm>
            <a:off x="1169988" y="5086350"/>
            <a:ext cx="5226050" cy="4106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numCol="1" anchor="ctr">
            <a:prstTxWarp prst="textNoShape">
              <a:avLst/>
            </a:prstTxWarp>
            <a:spAutoFit/>
          </a:bodyPr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ctrTitle"/>
          </p:nvPr>
        </p:nvSpPr>
        <p:spPr>
          <a:xfrm>
            <a:off x="755651" y="2347914"/>
            <a:ext cx="8569327" cy="16208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 txBox="1">
            <a:spLocks noGrp="1"/>
          </p:cNvSpPr>
          <p:nvPr>
            <p:ph type="subTitle" idx="1"/>
          </p:nvPr>
        </p:nvSpPr>
        <p:spPr>
          <a:xfrm>
            <a:off x="1512883" y="4283077"/>
            <a:ext cx="7056433" cy="1931990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258199110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39892096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 txBox="1">
            <a:spLocks noGrp="1"/>
          </p:cNvSpPr>
          <p:nvPr>
            <p:ph type="title" orient="vert"/>
          </p:nvPr>
        </p:nvSpPr>
        <p:spPr>
          <a:xfrm>
            <a:off x="7308854" y="301623"/>
            <a:ext cx="2266953" cy="6456358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>
          <a:xfrm>
            <a:off x="503240" y="301623"/>
            <a:ext cx="6653210" cy="6456358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5405774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762890202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796927" y="4857749"/>
            <a:ext cx="8567735" cy="1501773"/>
          </a:xfrm>
        </p:spPr>
        <p:txBody>
          <a:bodyPr anchor="t"/>
          <a:lstStyle>
            <a:lvl1pPr>
              <a:defRPr sz="4000" b="1" cap="all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796927" y="3203572"/>
            <a:ext cx="8567735" cy="165417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9089195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503240" y="1768477"/>
            <a:ext cx="4459291" cy="49895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idx="2"/>
          </p:nvPr>
        </p:nvSpPr>
        <p:spPr>
          <a:xfrm>
            <a:off x="5114925" y="1768477"/>
            <a:ext cx="4460872" cy="49895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23721197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504821" y="303215"/>
            <a:ext cx="9072567" cy="125889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504821" y="1692270"/>
            <a:ext cx="4452935" cy="704846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idx="2"/>
          </p:nvPr>
        </p:nvSpPr>
        <p:spPr>
          <a:xfrm>
            <a:off x="504821" y="2397127"/>
            <a:ext cx="4452935" cy="4356101"/>
          </a:xfrm>
        </p:spPr>
        <p:txBody>
          <a:bodyPr/>
          <a:lstStyle>
            <a:lvl1pPr>
              <a:defRPr sz="2400"/>
            </a:lvl1pPr>
            <a:lvl2pPr>
              <a:defRPr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 txBox="1">
            <a:spLocks noGrp="1"/>
          </p:cNvSpPr>
          <p:nvPr>
            <p:ph type="body" idx="3"/>
          </p:nvPr>
        </p:nvSpPr>
        <p:spPr>
          <a:xfrm>
            <a:off x="5121270" y="1692270"/>
            <a:ext cx="4456108" cy="704846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 txBox="1">
            <a:spLocks noGrp="1"/>
          </p:cNvSpPr>
          <p:nvPr>
            <p:ph idx="4"/>
          </p:nvPr>
        </p:nvSpPr>
        <p:spPr>
          <a:xfrm>
            <a:off x="5121270" y="2397127"/>
            <a:ext cx="4456108" cy="4356101"/>
          </a:xfrm>
        </p:spPr>
        <p:txBody>
          <a:bodyPr/>
          <a:lstStyle>
            <a:lvl1pPr>
              <a:defRPr sz="2400"/>
            </a:lvl1pPr>
            <a:lvl2pPr>
              <a:defRPr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38929268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18119204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4799076"/>
      </p:ext>
    </p:extLst>
  </p:cSld>
  <p:clrMapOvr>
    <a:masterClrMapping/>
  </p:clrMapOvr>
  <p:transition/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504821" y="301623"/>
            <a:ext cx="3316291" cy="1279529"/>
          </a:xfrm>
        </p:spPr>
        <p:txBody>
          <a:bodyPr anchor="b"/>
          <a:lstStyle>
            <a:lvl1pPr>
              <a:defRPr sz="2000" b="1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3941758" y="301623"/>
            <a:ext cx="5635620" cy="6451604"/>
          </a:xfrm>
        </p:spPr>
        <p:txBody>
          <a:bodyPr/>
          <a:lstStyle>
            <a:lvl1pPr>
              <a:defRPr/>
            </a:lvl1pPr>
            <a:lvl2pPr>
              <a:defRPr sz="2800"/>
            </a:lvl2pPr>
            <a:lvl3pPr>
              <a:defRPr sz="240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504821" y="1581153"/>
            <a:ext cx="3316291" cy="5172075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3053527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1976439" y="5291139"/>
            <a:ext cx="6048371" cy="625477"/>
          </a:xfrm>
        </p:spPr>
        <p:txBody>
          <a:bodyPr anchor="b"/>
          <a:lstStyle>
            <a:lvl1pPr>
              <a:defRPr sz="2000" b="1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 txBox="1">
            <a:spLocks noGrp="1"/>
          </p:cNvSpPr>
          <p:nvPr>
            <p:ph type="pic" idx="1"/>
          </p:nvPr>
        </p:nvSpPr>
        <p:spPr>
          <a:xfrm>
            <a:off x="1976439" y="674690"/>
            <a:ext cx="6048371" cy="453707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1976439" y="5916616"/>
            <a:ext cx="6048371" cy="887416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5558137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BE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4813" y="1893888"/>
            <a:ext cx="9674225" cy="566578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solidFill>
            <a:srgbClr val="DDDDDD"/>
          </a:solidFill>
          <a:ln w="25557">
            <a:solidFill>
              <a:srgbClr val="C0C0C0"/>
            </a:solidFill>
            <a:prstDash val="solid"/>
            <a:round/>
          </a:ln>
        </p:spPr>
        <p:txBody>
          <a:bodyPr lIns="90004" tIns="44997" rIns="90004" bIns="44997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kern="0">
              <a:solidFill>
                <a:srgbClr val="000000"/>
              </a:solidFill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80975" cy="917575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solidFill>
            <a:srgbClr val="125C8D"/>
          </a:solidFill>
          <a:ln w="25557">
            <a:solidFill>
              <a:srgbClr val="3A5F8B"/>
            </a:solidFill>
            <a:prstDash val="solid"/>
            <a:round/>
          </a:ln>
        </p:spPr>
        <p:txBody>
          <a:bodyPr lIns="90004" tIns="44997" rIns="90004" bIns="44997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kern="0">
              <a:solidFill>
                <a:srgbClr val="000000"/>
              </a:solidFill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2381250"/>
            <a:ext cx="180975" cy="917575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solidFill>
            <a:srgbClr val="125C8D"/>
          </a:solidFill>
          <a:ln w="25557">
            <a:solidFill>
              <a:srgbClr val="3A5F8B"/>
            </a:solidFill>
            <a:prstDash val="solid"/>
            <a:round/>
          </a:ln>
        </p:spPr>
        <p:txBody>
          <a:bodyPr lIns="90004" tIns="44997" rIns="90004" bIns="44997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kern="0">
              <a:solidFill>
                <a:srgbClr val="000000"/>
              </a:solidFill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1168400"/>
            <a:ext cx="180975" cy="917575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solidFill>
            <a:srgbClr val="125C8D"/>
          </a:solidFill>
          <a:ln w="25557">
            <a:solidFill>
              <a:srgbClr val="3A5F8B"/>
            </a:solidFill>
            <a:prstDash val="solid"/>
            <a:round/>
          </a:ln>
        </p:spPr>
        <p:txBody>
          <a:bodyPr lIns="90004" tIns="44997" rIns="90004" bIns="44997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kern="0">
              <a:solidFill>
                <a:srgbClr val="000000"/>
              </a:solidFill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1030" name="Заголовок 5"/>
          <p:cNvSpPr txBox="1">
            <a:spLocks noGrp="1"/>
          </p:cNvSpPr>
          <p:nvPr>
            <p:ph type="title"/>
          </p:nvPr>
        </p:nvSpPr>
        <p:spPr bwMode="auto">
          <a:xfrm>
            <a:off x="503238" y="301625"/>
            <a:ext cx="9072562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ru-RU" smtClean="0"/>
          </a:p>
        </p:txBody>
      </p:sp>
      <p:sp>
        <p:nvSpPr>
          <p:cNvPr id="1031" name="Текст 6"/>
          <p:cNvSpPr txBox="1">
            <a:spLocks noGrp="1"/>
          </p:cNvSpPr>
          <p:nvPr>
            <p:ph type="body" idx="1"/>
          </p:nvPr>
        </p:nvSpPr>
        <p:spPr bwMode="auto">
          <a:xfrm>
            <a:off x="503238" y="1768475"/>
            <a:ext cx="9072562" cy="498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SzPct val="45000"/>
        <a:buFont typeface="StarSymbol"/>
        <a:buChar char="●"/>
        <a:defRPr lang="ru-RU" sz="4400" kern="1200">
          <a:solidFill>
            <a:srgbClr val="FFFFFF"/>
          </a:solidFill>
          <a:latin typeface="Arial" pitchFamily="18"/>
          <a:cs typeface="Lucida Sans Unicode" pitchFamily="2"/>
        </a:defRPr>
      </a:lvl1pPr>
      <a:lvl2pPr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FFFFFF"/>
          </a:solidFill>
          <a:latin typeface="Arial" pitchFamily="34" charset="0"/>
          <a:cs typeface="Lucida Sans Unicode" pitchFamily="34" charset="0"/>
        </a:defRPr>
      </a:lvl2pPr>
      <a:lvl3pPr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FFFFFF"/>
          </a:solidFill>
          <a:latin typeface="Arial" pitchFamily="34" charset="0"/>
          <a:cs typeface="Lucida Sans Unicode" pitchFamily="34" charset="0"/>
        </a:defRPr>
      </a:lvl3pPr>
      <a:lvl4pPr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FFFFFF"/>
          </a:solidFill>
          <a:latin typeface="Arial" pitchFamily="34" charset="0"/>
          <a:cs typeface="Lucida Sans Unicode" pitchFamily="34" charset="0"/>
        </a:defRPr>
      </a:lvl4pPr>
      <a:lvl5pPr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FFFFFF"/>
          </a:solidFill>
          <a:latin typeface="Arial" pitchFamily="34" charset="0"/>
          <a:cs typeface="Lucida Sans Unicode" pitchFamily="34" charset="0"/>
        </a:defRPr>
      </a:lvl5pPr>
      <a:lvl6pPr marL="457200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FFFFFF"/>
          </a:solidFill>
          <a:latin typeface="Arial" pitchFamily="34" charset="0"/>
          <a:cs typeface="Lucida Sans Unicode" pitchFamily="34" charset="0"/>
        </a:defRPr>
      </a:lvl6pPr>
      <a:lvl7pPr marL="914400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FFFFFF"/>
          </a:solidFill>
          <a:latin typeface="Arial" pitchFamily="34" charset="0"/>
          <a:cs typeface="Lucida Sans Unicode" pitchFamily="34" charset="0"/>
        </a:defRPr>
      </a:lvl7pPr>
      <a:lvl8pPr marL="1371600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FFFFFF"/>
          </a:solidFill>
          <a:latin typeface="Arial" pitchFamily="34" charset="0"/>
          <a:cs typeface="Lucida Sans Unicode" pitchFamily="34" charset="0"/>
        </a:defRPr>
      </a:lvl8pPr>
      <a:lvl9pPr marL="1828800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FFFFFF"/>
          </a:solidFill>
          <a:latin typeface="Arial" pitchFamily="34" charset="0"/>
          <a:cs typeface="Lucida Sans Unicode" pitchFamily="34" charset="0"/>
        </a:defRPr>
      </a:lvl9pPr>
    </p:titleStyle>
    <p:bodyStyle>
      <a:lvl1pPr marL="431800" indent="-323850" algn="l" rtl="0" eaLnBrk="0" fontAlgn="base" hangingPunct="0">
        <a:lnSpc>
          <a:spcPct val="87000"/>
        </a:lnSpc>
        <a:spcBef>
          <a:spcPct val="0"/>
        </a:spcBef>
        <a:spcAft>
          <a:spcPts val="1413"/>
        </a:spcAft>
        <a:buSzPct val="45000"/>
        <a:buFont typeface="StarSymbol"/>
        <a:buChar char="●"/>
        <a:defRPr lang="ru-RU" sz="3200" kern="1200">
          <a:solidFill>
            <a:srgbClr val="000000"/>
          </a:solidFill>
          <a:latin typeface="Arial"/>
          <a:ea typeface="Lucida Sans Unicode"/>
          <a:cs typeface="Lucida Sans Unicode"/>
        </a:defRPr>
      </a:lvl1pPr>
      <a:lvl2pPr marL="863600" lvl="1" indent="-323850" algn="l" rtl="0" eaLnBrk="0" fontAlgn="base" hangingPunct="0">
        <a:lnSpc>
          <a:spcPct val="87000"/>
        </a:lnSpc>
        <a:spcBef>
          <a:spcPct val="0"/>
        </a:spcBef>
        <a:spcAft>
          <a:spcPts val="1138"/>
        </a:spcAft>
        <a:buSzPct val="45000"/>
        <a:buFont typeface="StarSymbol"/>
        <a:buChar char="●"/>
        <a:defRPr lang="ru-RU" sz="2000" kern="1200">
          <a:solidFill>
            <a:srgbClr val="000000"/>
          </a:solidFill>
          <a:latin typeface="Calibri" pitchFamily="32"/>
          <a:ea typeface="Lucida Sans Unicode"/>
          <a:cs typeface="Lucida Sans Unicode"/>
        </a:defRPr>
      </a:lvl2pPr>
      <a:lvl3pPr marL="1295400" lvl="2" indent="-287338" algn="l" rtl="0" eaLnBrk="0" fontAlgn="base" hangingPunct="0">
        <a:lnSpc>
          <a:spcPct val="87000"/>
        </a:lnSpc>
        <a:spcBef>
          <a:spcPct val="0"/>
        </a:spcBef>
        <a:spcAft>
          <a:spcPts val="850"/>
        </a:spcAft>
        <a:buSzPct val="75000"/>
        <a:buFont typeface="StarSymbol"/>
        <a:buChar char="–"/>
        <a:defRPr lang="ru-RU" sz="2000" kern="1200">
          <a:solidFill>
            <a:srgbClr val="000000"/>
          </a:solidFill>
          <a:latin typeface="Calibri" pitchFamily="32"/>
          <a:ea typeface="Lucida Sans Unicode"/>
          <a:cs typeface="Lucida Sans Unicode"/>
        </a:defRPr>
      </a:lvl3pPr>
      <a:lvl4pPr marL="1727200" lvl="3" indent="-215900" algn="l" rtl="0" eaLnBrk="0" fontAlgn="base" hangingPunct="0">
        <a:lnSpc>
          <a:spcPct val="87000"/>
        </a:lnSpc>
        <a:spcBef>
          <a:spcPct val="0"/>
        </a:spcBef>
        <a:spcAft>
          <a:spcPts val="563"/>
        </a:spcAft>
        <a:buSzPct val="45000"/>
        <a:buFont typeface="StarSymbol"/>
        <a:buChar char="●"/>
        <a:defRPr lang="ru-RU" sz="2000" kern="1200">
          <a:solidFill>
            <a:srgbClr val="000000"/>
          </a:solidFill>
          <a:latin typeface="Calibri" pitchFamily="32"/>
          <a:ea typeface="Lucida Sans Unicode"/>
          <a:cs typeface="Lucida Sans Unicode"/>
        </a:defRPr>
      </a:lvl4pPr>
      <a:lvl5pPr marL="2159000" lvl="4" indent="-215900" algn="l" rtl="0" eaLnBrk="0" fontAlgn="base" hangingPunct="0">
        <a:lnSpc>
          <a:spcPct val="87000"/>
        </a:lnSpc>
        <a:spcBef>
          <a:spcPct val="0"/>
        </a:spcBef>
        <a:spcAft>
          <a:spcPts val="288"/>
        </a:spcAft>
        <a:buSzPct val="75000"/>
        <a:buFont typeface="StarSymbol"/>
        <a:buChar char="–"/>
        <a:defRPr lang="ru-RU" sz="2000" kern="1200">
          <a:solidFill>
            <a:srgbClr val="000000"/>
          </a:solidFill>
          <a:latin typeface="Calibri" pitchFamily="32"/>
          <a:ea typeface="Lucida Sans Unicode"/>
          <a:cs typeface="Lucida Sans Unicode"/>
        </a:defRPr>
      </a:lvl5pPr>
      <a:lvl6pPr marL="2616200" indent="-215900" algn="l" rtl="0" eaLnBrk="0" fontAlgn="base" hangingPunct="0">
        <a:lnSpc>
          <a:spcPct val="87000"/>
        </a:lnSpc>
        <a:spcBef>
          <a:spcPct val="0"/>
        </a:spcBef>
        <a:spcAft>
          <a:spcPts val="288"/>
        </a:spcAft>
        <a:buSzPct val="75000"/>
        <a:buFont typeface="StarSymbol"/>
        <a:buChar char="–"/>
        <a:defRPr lang="ru-RU" sz="2000" kern="1200">
          <a:solidFill>
            <a:srgbClr val="000000"/>
          </a:solidFill>
          <a:latin typeface="Calibri" pitchFamily="32"/>
          <a:ea typeface="Lucida Sans Unicode"/>
          <a:cs typeface="Lucida Sans Unicode"/>
        </a:defRPr>
      </a:lvl6pPr>
      <a:lvl7pPr marL="3073400" indent="-215900" algn="l" rtl="0" eaLnBrk="0" fontAlgn="base" hangingPunct="0">
        <a:lnSpc>
          <a:spcPct val="87000"/>
        </a:lnSpc>
        <a:spcBef>
          <a:spcPct val="0"/>
        </a:spcBef>
        <a:spcAft>
          <a:spcPts val="288"/>
        </a:spcAft>
        <a:buSzPct val="75000"/>
        <a:buFont typeface="StarSymbol"/>
        <a:buChar char="–"/>
        <a:defRPr lang="ru-RU" sz="2000" kern="1200">
          <a:solidFill>
            <a:srgbClr val="000000"/>
          </a:solidFill>
          <a:latin typeface="Calibri" pitchFamily="32"/>
          <a:ea typeface="Lucida Sans Unicode"/>
          <a:cs typeface="Lucida Sans Unicode"/>
        </a:defRPr>
      </a:lvl7pPr>
      <a:lvl8pPr marL="3530600" indent="-215900" algn="l" rtl="0" eaLnBrk="0" fontAlgn="base" hangingPunct="0">
        <a:lnSpc>
          <a:spcPct val="87000"/>
        </a:lnSpc>
        <a:spcBef>
          <a:spcPct val="0"/>
        </a:spcBef>
        <a:spcAft>
          <a:spcPts val="288"/>
        </a:spcAft>
        <a:buSzPct val="75000"/>
        <a:buFont typeface="StarSymbol"/>
        <a:buChar char="–"/>
        <a:defRPr lang="ru-RU" sz="2000" kern="1200">
          <a:solidFill>
            <a:srgbClr val="000000"/>
          </a:solidFill>
          <a:latin typeface="Calibri" pitchFamily="32"/>
          <a:ea typeface="Lucida Sans Unicode"/>
          <a:cs typeface="Lucida Sans Unicode"/>
        </a:defRPr>
      </a:lvl8pPr>
      <a:lvl9pPr marL="3987800" indent="-215900" algn="l" rtl="0" eaLnBrk="0" fontAlgn="base" hangingPunct="0">
        <a:lnSpc>
          <a:spcPct val="87000"/>
        </a:lnSpc>
        <a:spcBef>
          <a:spcPct val="0"/>
        </a:spcBef>
        <a:spcAft>
          <a:spcPts val="288"/>
        </a:spcAft>
        <a:buSzPct val="75000"/>
        <a:buFont typeface="StarSymbol"/>
        <a:buChar char="–"/>
        <a:defRPr lang="ru-RU" sz="2000" kern="1200">
          <a:solidFill>
            <a:srgbClr val="000000"/>
          </a:solidFill>
          <a:latin typeface="Calibri" pitchFamily="32"/>
          <a:ea typeface="Lucida Sans Unicode"/>
          <a:cs typeface="Lucida Sans Unicode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e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17.png"/><Relationship Id="rId4" Type="http://schemas.openxmlformats.org/officeDocument/2006/relationships/image" Target="../media/image3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31800" y="6732588"/>
            <a:ext cx="3524250" cy="2492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400" b="1" kern="0" dirty="0">
                <a:solidFill>
                  <a:srgbClr val="000000"/>
                </a:solidFill>
                <a:latin typeface="Century Gothic" pitchFamily="34"/>
                <a:ea typeface="Lucida Sans Unicode" pitchFamily="1"/>
                <a:cs typeface="Lucida Sans Unicode" pitchFamily="34"/>
              </a:rPr>
              <a:t>http://www.akademkniga.ru</a:t>
            </a:r>
          </a:p>
        </p:txBody>
      </p:sp>
      <p:sp>
        <p:nvSpPr>
          <p:cNvPr id="2052" name="Rectangle 3"/>
          <p:cNvSpPr>
            <a:spLocks noChangeArrowheads="1"/>
          </p:cNvSpPr>
          <p:nvPr/>
        </p:nvSpPr>
        <p:spPr bwMode="auto">
          <a:xfrm>
            <a:off x="3060700" y="0"/>
            <a:ext cx="6659563" cy="68564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Ctr="1"/>
          <a:lstStyle/>
          <a:p>
            <a:pPr algn="ctr"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ru-RU" sz="2400" b="1" i="1" dirty="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400" b="1" i="1" dirty="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Издательский комплекс «Наука»</a:t>
            </a:r>
          </a:p>
          <a:p>
            <a:pPr algn="ctr"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400" b="1" i="1" dirty="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Издательство</a:t>
            </a:r>
          </a:p>
          <a:p>
            <a:pPr algn="ctr"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400" b="1" i="1" dirty="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«Академкнига/Учебник»</a:t>
            </a:r>
          </a:p>
          <a:p>
            <a:pPr algn="ctr">
              <a:spcAft>
                <a:spcPts val="0"/>
              </a:spcAft>
              <a:defRPr/>
            </a:pPr>
            <a:endParaRPr lang="ru-RU" sz="4400" b="1" kern="50" dirty="0">
              <a:solidFill>
                <a:srgbClr val="C00000"/>
              </a:solidFill>
              <a:latin typeface="Times New Roman"/>
              <a:ea typeface="Lucida Sans Unicode"/>
              <a:cs typeface="Times New Roman"/>
            </a:endParaRPr>
          </a:p>
          <a:p>
            <a:pPr algn="ctr">
              <a:spcAft>
                <a:spcPts val="0"/>
              </a:spcAft>
              <a:defRPr/>
            </a:pPr>
            <a:r>
              <a:rPr lang="ru-RU" sz="4000" b="1" kern="50" dirty="0">
                <a:solidFill>
                  <a:srgbClr val="C00000"/>
                </a:solidFill>
                <a:latin typeface="Times New Roman"/>
                <a:ea typeface="Lucida Sans Unicode"/>
                <a:cs typeface="Times New Roman"/>
              </a:rPr>
              <a:t>Направления </a:t>
            </a:r>
            <a:r>
              <a:rPr lang="ru-RU" sz="4000" b="1" kern="50" dirty="0" smtClean="0">
                <a:solidFill>
                  <a:srgbClr val="C00000"/>
                </a:solidFill>
                <a:latin typeface="Times New Roman"/>
                <a:ea typeface="Lucida Sans Unicode"/>
                <a:cs typeface="Times New Roman"/>
              </a:rPr>
              <a:t>внутренней системы оценки качества образования </a:t>
            </a:r>
          </a:p>
          <a:p>
            <a:pPr algn="ctr">
              <a:spcAft>
                <a:spcPts val="0"/>
              </a:spcAft>
              <a:defRPr/>
            </a:pPr>
            <a:r>
              <a:rPr lang="ru-RU" sz="4000" b="1" kern="50" dirty="0" smtClean="0">
                <a:solidFill>
                  <a:srgbClr val="C00000"/>
                </a:solidFill>
                <a:latin typeface="Times New Roman"/>
                <a:ea typeface="Lucida Sans Unicode"/>
                <a:cs typeface="Times New Roman"/>
              </a:rPr>
              <a:t>(ВСОКО) </a:t>
            </a:r>
            <a:endParaRPr lang="ru-RU" sz="4000" kern="50" dirty="0">
              <a:latin typeface="Times New Roman"/>
              <a:ea typeface="Lucida Sans Unicode"/>
              <a:cs typeface="Tahoma"/>
            </a:endParaRPr>
          </a:p>
          <a:p>
            <a:pPr algn="ctr">
              <a:spcAft>
                <a:spcPts val="0"/>
              </a:spcAft>
              <a:defRPr/>
            </a:pPr>
            <a:r>
              <a:rPr lang="ru-RU" sz="4000" b="1" i="1" kern="50" dirty="0">
                <a:solidFill>
                  <a:srgbClr val="002060"/>
                </a:solidFill>
                <a:latin typeface="Times New Roman"/>
                <a:ea typeface="Lucida Sans Unicode"/>
                <a:cs typeface="Times New Roman"/>
              </a:rPr>
              <a:t>и механизмы их реализации</a:t>
            </a:r>
            <a:endParaRPr lang="ru-RU" sz="4000" kern="50" dirty="0">
              <a:latin typeface="Times New Roman"/>
              <a:ea typeface="Lucida Sans Unicode"/>
              <a:cs typeface="Tahoma"/>
            </a:endParaRPr>
          </a:p>
          <a:p>
            <a:pPr algn="r"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ru-RU" sz="2400" b="1" i="1" dirty="0">
              <a:solidFill>
                <a:srgbClr val="C00000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r"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Lucida Sans Unicode" pitchFamily="34" charset="0"/>
              </a:rPr>
              <a:t>Соломатин Александр Михайлович,</a:t>
            </a:r>
          </a:p>
          <a:p>
            <a:pPr algn="r"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Lucida Sans Unicode" pitchFamily="34" charset="0"/>
              </a:rPr>
              <a:t>к. </a:t>
            </a:r>
            <a:r>
              <a:rPr lang="ru-RU" sz="1600" b="1" i="1" dirty="0" err="1">
                <a:solidFill>
                  <a:srgbClr val="C00000"/>
                </a:solidFill>
                <a:latin typeface="Times New Roman" pitchFamily="18" charset="0"/>
                <a:cs typeface="Lucida Sans Unicode" pitchFamily="34" charset="0"/>
              </a:rPr>
              <a:t>пед</a:t>
            </a:r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Lucida Sans Unicode" pitchFamily="34" charset="0"/>
              </a:rPr>
              <a:t>. наук, доцент, </a:t>
            </a:r>
          </a:p>
          <a:p>
            <a:pPr algn="r"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Lucida Sans Unicode" pitchFamily="34" charset="0"/>
              </a:rPr>
              <a:t>Почетный работник образования РФ </a:t>
            </a:r>
          </a:p>
          <a:p>
            <a:pPr algn="ctr"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ru-RU" dirty="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2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1454150" cy="10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Полилиния 5"/>
          <p:cNvSpPr>
            <a:spLocks noChangeArrowheads="1"/>
          </p:cNvSpPr>
          <p:nvPr/>
        </p:nvSpPr>
        <p:spPr bwMode="auto">
          <a:xfrm>
            <a:off x="566738" y="2771775"/>
            <a:ext cx="2482850" cy="162877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2147483647 w 21600"/>
              <a:gd name="T9" fmla="*/ 0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0 w 21600"/>
              <a:gd name="T15" fmla="*/ 2147483647 h 21600"/>
              <a:gd name="T16" fmla="*/ 17694720 60000 65536"/>
              <a:gd name="T17" fmla="*/ 0 60000 65536"/>
              <a:gd name="T18" fmla="*/ 5898240 60000 65536"/>
              <a:gd name="T19" fmla="*/ 11796480 60000 65536"/>
              <a:gd name="T20" fmla="*/ 17694720 60000 65536"/>
              <a:gd name="T21" fmla="*/ 17694720 60000 65536"/>
              <a:gd name="T22" fmla="*/ 17694720 60000 65536"/>
              <a:gd name="T23" fmla="*/ 17694720 60000 65536"/>
              <a:gd name="T24" fmla="*/ 0 w 21600"/>
              <a:gd name="T25" fmla="*/ 0 h 21600"/>
              <a:gd name="T26" fmla="*/ 21600 w 21600"/>
              <a:gd name="T27" fmla="*/ 21600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just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>
                <a:solidFill>
                  <a:srgbClr val="000080"/>
                </a:solidFill>
                <a:latin typeface="Times New Roman" pitchFamily="18" charset="0"/>
                <a:cs typeface="Times New Roman" pitchFamily="18" charset="0"/>
              </a:rPr>
              <a:t>117997, г. Москва,</a:t>
            </a:r>
          </a:p>
          <a:p>
            <a:pPr algn="just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>
                <a:solidFill>
                  <a:srgbClr val="000080"/>
                </a:solidFill>
                <a:latin typeface="Times New Roman" pitchFamily="18" charset="0"/>
                <a:cs typeface="Times New Roman" pitchFamily="18" charset="0"/>
              </a:rPr>
              <a:t>ул. Бутлерова, 17б</a:t>
            </a:r>
          </a:p>
          <a:p>
            <a:pPr algn="just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>
                <a:solidFill>
                  <a:srgbClr val="00008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>
                <a:solidFill>
                  <a:srgbClr val="00008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>
                <a:solidFill>
                  <a:srgbClr val="000080"/>
                </a:solidFill>
                <a:latin typeface="Times New Roman" pitchFamily="18" charset="0"/>
                <a:cs typeface="Times New Roman" pitchFamily="18" charset="0"/>
              </a:rPr>
              <a:t>т/ф.: (495) 968-9229,</a:t>
            </a:r>
          </a:p>
          <a:p>
            <a:pPr algn="just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>
                <a:solidFill>
                  <a:srgbClr val="000080"/>
                </a:solidFill>
                <a:latin typeface="Times New Roman" pitchFamily="18" charset="0"/>
                <a:cs typeface="Times New Roman" pitchFamily="18" charset="0"/>
              </a:rPr>
              <a:t>        (495) 234-6358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Полилиния 1"/>
          <p:cNvSpPr>
            <a:spLocks noChangeArrowheads="1"/>
          </p:cNvSpPr>
          <p:nvPr/>
        </p:nvSpPr>
        <p:spPr bwMode="auto">
          <a:xfrm>
            <a:off x="438150" y="755650"/>
            <a:ext cx="9282113" cy="59039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indent="533400" algn="ctr">
              <a:spcAft>
                <a:spcPts val="0"/>
              </a:spcAft>
              <a:defRPr/>
            </a:pPr>
            <a:r>
              <a:rPr lang="ru-RU" sz="3200" b="1" kern="50" dirty="0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Направления </a:t>
            </a:r>
            <a:r>
              <a:rPr lang="ru-RU" sz="3200" b="1" kern="50" dirty="0" smtClean="0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ВСОКО </a:t>
            </a:r>
            <a:r>
              <a:rPr lang="ru-RU" sz="3200" b="1" kern="50" dirty="0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в условиях ФГОС</a:t>
            </a:r>
          </a:p>
          <a:p>
            <a:pPr indent="533400" algn="just">
              <a:spcAft>
                <a:spcPts val="0"/>
              </a:spcAft>
              <a:defRPr/>
            </a:pPr>
            <a:endParaRPr lang="ru-RU" sz="2400" kern="50" dirty="0">
              <a:latin typeface="Times New Roman"/>
              <a:ea typeface="Lucida Sans Unicode"/>
              <a:cs typeface="Tahoma"/>
            </a:endParaRPr>
          </a:p>
          <a:p>
            <a:pPr indent="533400" algn="just">
              <a:spcAft>
                <a:spcPts val="0"/>
              </a:spcAft>
              <a:defRPr/>
            </a:pPr>
            <a:r>
              <a:rPr lang="ru-RU" sz="3200" b="1" kern="50" dirty="0" smtClean="0">
                <a:solidFill>
                  <a:srgbClr val="7030A0"/>
                </a:solidFill>
                <a:latin typeface="Times New Roman"/>
                <a:ea typeface="Lucida Sans Unicode"/>
                <a:cs typeface="Tahoma"/>
              </a:rPr>
              <a:t>Оценка качества </a:t>
            </a:r>
            <a:r>
              <a:rPr lang="ru-RU" sz="3200" b="1" kern="50" dirty="0">
                <a:solidFill>
                  <a:srgbClr val="7030A0"/>
                </a:solidFill>
                <a:latin typeface="Times New Roman"/>
                <a:ea typeface="Lucida Sans Unicode"/>
                <a:cs typeface="Tahoma"/>
              </a:rPr>
              <a:t>результатов освоения </a:t>
            </a:r>
            <a:r>
              <a:rPr lang="ru-RU" sz="2400" kern="50" dirty="0">
                <a:latin typeface="Times New Roman"/>
                <a:ea typeface="Lucida Sans Unicode"/>
                <a:cs typeface="Tahoma"/>
              </a:rPr>
              <a:t>обучающимися основной образовательной программы соответствующей ступени обучения.</a:t>
            </a:r>
          </a:p>
          <a:p>
            <a:pPr indent="533400" algn="just">
              <a:spcAft>
                <a:spcPts val="0"/>
              </a:spcAft>
              <a:defRPr/>
            </a:pPr>
            <a:endParaRPr lang="ru-RU" sz="2400" kern="50" dirty="0">
              <a:latin typeface="Times New Roman"/>
              <a:ea typeface="Lucida Sans Unicode"/>
              <a:cs typeface="Tahoma"/>
            </a:endParaRPr>
          </a:p>
          <a:p>
            <a:pPr indent="533400" algn="just">
              <a:spcAft>
                <a:spcPts val="0"/>
              </a:spcAft>
              <a:defRPr/>
            </a:pPr>
            <a:r>
              <a:rPr lang="ru-RU" sz="3200" b="1" kern="50" dirty="0">
                <a:solidFill>
                  <a:srgbClr val="7030A0"/>
                </a:solidFill>
                <a:latin typeface="Times New Roman"/>
                <a:ea typeface="Lucida Sans Unicode"/>
                <a:cs typeface="Tahoma"/>
              </a:rPr>
              <a:t>Оценка качества </a:t>
            </a:r>
            <a:r>
              <a:rPr lang="ru-RU" sz="3200" b="1" kern="50" dirty="0" smtClean="0">
                <a:solidFill>
                  <a:srgbClr val="7030A0"/>
                </a:solidFill>
                <a:latin typeface="Times New Roman"/>
                <a:ea typeface="Lucida Sans Unicode"/>
                <a:cs typeface="Tahoma"/>
              </a:rPr>
              <a:t>соответствия </a:t>
            </a:r>
            <a:r>
              <a:rPr lang="ru-RU" sz="2400" kern="50" dirty="0">
                <a:latin typeface="Times New Roman"/>
                <a:ea typeface="Lucida Sans Unicode"/>
                <a:cs typeface="Tahoma"/>
              </a:rPr>
              <a:t>структуры и содержания основной образовательной программы (и вносимых в нее изменений) требованиям </a:t>
            </a:r>
            <a:r>
              <a:rPr lang="ru-RU" sz="2400" kern="50" dirty="0" smtClean="0">
                <a:latin typeface="Times New Roman"/>
                <a:ea typeface="Lucida Sans Unicode"/>
                <a:cs typeface="Tahoma"/>
              </a:rPr>
              <a:t>ФГОС.</a:t>
            </a:r>
            <a:endParaRPr lang="ru-RU" sz="2400" kern="50" dirty="0">
              <a:latin typeface="Times New Roman"/>
              <a:ea typeface="Lucida Sans Unicode"/>
              <a:cs typeface="Tahoma"/>
            </a:endParaRPr>
          </a:p>
          <a:p>
            <a:pPr indent="533400" algn="just">
              <a:spcAft>
                <a:spcPts val="0"/>
              </a:spcAft>
              <a:defRPr/>
            </a:pPr>
            <a:endParaRPr lang="ru-RU" sz="2400" kern="50" dirty="0">
              <a:latin typeface="Times New Roman"/>
              <a:ea typeface="Lucida Sans Unicode"/>
              <a:cs typeface="Tahoma"/>
            </a:endParaRPr>
          </a:p>
          <a:p>
            <a:pPr indent="533400" algn="just">
              <a:spcAft>
                <a:spcPts val="0"/>
              </a:spcAft>
              <a:defRPr/>
            </a:pPr>
            <a:r>
              <a:rPr lang="ru-RU" sz="3200" b="1" kern="50" dirty="0">
                <a:solidFill>
                  <a:srgbClr val="7030A0"/>
                </a:solidFill>
                <a:latin typeface="Times New Roman"/>
                <a:ea typeface="Lucida Sans Unicode"/>
                <a:cs typeface="Tahoma"/>
              </a:rPr>
              <a:t>Оценка качества</a:t>
            </a:r>
            <a:r>
              <a:rPr lang="ru-RU" sz="3200" b="1" kern="50" dirty="0" smtClean="0">
                <a:solidFill>
                  <a:srgbClr val="7030A0"/>
                </a:solidFill>
                <a:latin typeface="Times New Roman"/>
                <a:ea typeface="Lucida Sans Unicode"/>
                <a:cs typeface="Tahoma"/>
              </a:rPr>
              <a:t> </a:t>
            </a:r>
            <a:r>
              <a:rPr lang="ru-RU" sz="3200" b="1" kern="50" dirty="0">
                <a:solidFill>
                  <a:srgbClr val="7030A0"/>
                </a:solidFill>
                <a:latin typeface="Times New Roman"/>
                <a:ea typeface="Lucida Sans Unicode"/>
                <a:cs typeface="Tahoma"/>
              </a:rPr>
              <a:t>условий</a:t>
            </a:r>
            <a:r>
              <a:rPr lang="ru-RU" sz="3200" kern="50" dirty="0">
                <a:solidFill>
                  <a:srgbClr val="7030A0"/>
                </a:solidFill>
                <a:latin typeface="Times New Roman"/>
                <a:ea typeface="Lucida Sans Unicode"/>
                <a:cs typeface="Tahoma"/>
              </a:rPr>
              <a:t> </a:t>
            </a:r>
            <a:r>
              <a:rPr lang="ru-RU" sz="2400" kern="50" dirty="0">
                <a:latin typeface="Times New Roman"/>
                <a:ea typeface="Lucida Sans Unicode"/>
                <a:cs typeface="Tahoma"/>
              </a:rPr>
              <a:t>реализации основной образовательной программы (кадровых, материально-технических, психолого-педагогических, информационно-методических и других).</a:t>
            </a:r>
          </a:p>
          <a:p>
            <a:pPr indent="533400" algn="just">
              <a:spcAft>
                <a:spcPts val="0"/>
              </a:spcAft>
              <a:defRPr/>
            </a:pPr>
            <a:endParaRPr lang="ru-RU" sz="2000" kern="50" dirty="0">
              <a:latin typeface="Times New Roman"/>
              <a:ea typeface="Lucida Sans Unicode"/>
              <a:cs typeface="Tahoma"/>
            </a:endParaRPr>
          </a:p>
          <a:p>
            <a:pPr indent="533400" algn="just">
              <a:spcAft>
                <a:spcPts val="0"/>
              </a:spcAft>
              <a:defRPr/>
            </a:pPr>
            <a:endParaRPr lang="ru-RU" sz="2000" kern="50" dirty="0">
              <a:latin typeface="Times New Roman"/>
              <a:ea typeface="Lucida Sans Unicode"/>
              <a:cs typeface="Tahoma"/>
            </a:endParaRPr>
          </a:p>
          <a:p>
            <a:pPr indent="533400" algn="just">
              <a:spcAft>
                <a:spcPts val="0"/>
              </a:spcAft>
              <a:defRPr/>
            </a:pPr>
            <a:r>
              <a:rPr lang="ru-RU" sz="2000" kern="50" dirty="0">
                <a:latin typeface="Times New Roman"/>
                <a:ea typeface="Lucida Sans Unicode"/>
                <a:cs typeface="Tahoma"/>
              </a:rPr>
              <a:t> </a:t>
            </a:r>
          </a:p>
        </p:txBody>
      </p:sp>
      <p:pic>
        <p:nvPicPr>
          <p:cNvPr id="11267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9001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Полилиния 1"/>
          <p:cNvSpPr>
            <a:spLocks noChangeArrowheads="1"/>
          </p:cNvSpPr>
          <p:nvPr/>
        </p:nvSpPr>
        <p:spPr bwMode="auto">
          <a:xfrm>
            <a:off x="1079500" y="360363"/>
            <a:ext cx="8640763" cy="56340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400" i="1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</a:p>
        </p:txBody>
      </p:sp>
      <p:pic>
        <p:nvPicPr>
          <p:cNvPr id="12291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9001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Прямоугольник 7"/>
          <p:cNvSpPr>
            <a:spLocks noChangeArrowheads="1"/>
          </p:cNvSpPr>
          <p:nvPr/>
        </p:nvSpPr>
        <p:spPr bwMode="auto">
          <a:xfrm>
            <a:off x="1223963" y="466725"/>
            <a:ext cx="8353425" cy="17541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533400" algn="ctr">
              <a:spcAft>
                <a:spcPts val="0"/>
              </a:spcAft>
              <a:defRPr/>
            </a:pPr>
            <a:r>
              <a:rPr lang="ru-RU" sz="3200" b="1" i="1" kern="50" dirty="0">
                <a:solidFill>
                  <a:srgbClr val="7030A0"/>
                </a:solidFill>
                <a:latin typeface="Times New Roman"/>
                <a:ea typeface="Lucida Sans Unicode"/>
                <a:cs typeface="Tahoma"/>
              </a:rPr>
              <a:t>Первое направление</a:t>
            </a:r>
          </a:p>
          <a:p>
            <a:pPr indent="533400" algn="ctr">
              <a:spcAft>
                <a:spcPts val="0"/>
              </a:spcAft>
              <a:defRPr/>
            </a:pPr>
            <a:r>
              <a:rPr lang="ru-RU" sz="3200" b="1" kern="50" dirty="0" smtClean="0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Оценка </a:t>
            </a:r>
            <a:r>
              <a:rPr lang="ru-RU" sz="3200" b="1" kern="50" dirty="0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качества  результатов освоения обучающимися ООП</a:t>
            </a:r>
          </a:p>
          <a:p>
            <a:pPr indent="533400" algn="ctr">
              <a:spcAft>
                <a:spcPts val="0"/>
              </a:spcAft>
              <a:defRPr/>
            </a:pPr>
            <a:endParaRPr lang="ru-RU" sz="1200" b="1" kern="50" dirty="0">
              <a:solidFill>
                <a:srgbClr val="C00000"/>
              </a:solidFill>
              <a:latin typeface="Times New Roman"/>
              <a:ea typeface="Lucida Sans Unicode"/>
              <a:cs typeface="Tahoma"/>
            </a:endParaRPr>
          </a:p>
        </p:txBody>
      </p:sp>
      <p:sp>
        <p:nvSpPr>
          <p:cNvPr id="12293" name="Прямоугольник 4"/>
          <p:cNvSpPr>
            <a:spLocks noChangeArrowheads="1"/>
          </p:cNvSpPr>
          <p:nvPr/>
        </p:nvSpPr>
        <p:spPr bwMode="auto">
          <a:xfrm>
            <a:off x="431800" y="2627313"/>
            <a:ext cx="9145588" cy="4400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533400" algn="ctr"/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t>На каждой ступени обучения выделяется три группы планируемых результатов:</a:t>
            </a:r>
          </a:p>
          <a:p>
            <a:pPr indent="533400" algn="ctr"/>
            <a:endParaRPr lang="ru-RU" sz="2000" b="1" dirty="0">
              <a:solidFill>
                <a:srgbClr val="C00000"/>
              </a:solidFill>
              <a:latin typeface="Times New Roman" pitchFamily="18" charset="0"/>
              <a:ea typeface="Lucida Sans Unicode" pitchFamily="34" charset="0"/>
              <a:cs typeface="Tahoma" pitchFamily="34" charset="0"/>
            </a:endParaRPr>
          </a:p>
          <a:p>
            <a:pPr indent="533400" algn="just"/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t>Личностные 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t>результаты.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t>В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t>рамках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t>ВСОКО могут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t>изучаться процедуры разработки портфолио учащихся, подготовки индивидуальных характеристик, проведения диагностических процедур.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ea typeface="Lucida Sans Unicode" pitchFamily="34" charset="0"/>
              <a:cs typeface="Tahoma" pitchFamily="34" charset="0"/>
            </a:endParaRPr>
          </a:p>
          <a:p>
            <a:pPr indent="533400" algn="just"/>
            <a:endParaRPr lang="ru-RU" sz="2000" b="1" dirty="0">
              <a:solidFill>
                <a:srgbClr val="C00000"/>
              </a:solidFill>
              <a:latin typeface="Times New Roman" pitchFamily="18" charset="0"/>
              <a:ea typeface="Lucida Sans Unicode" pitchFamily="34" charset="0"/>
              <a:cs typeface="Tahoma" pitchFamily="34" charset="0"/>
            </a:endParaRPr>
          </a:p>
          <a:p>
            <a:pPr indent="533400" algn="just"/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t>Метапредметные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t>результаты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t>(диагностические задачи, направленные на оценку уровня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t>сформированности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t> УУД; типовые задачи формирования УУД;  комплексные задания на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t>межпредметной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t> основе).</a:t>
            </a:r>
          </a:p>
          <a:p>
            <a:pPr indent="533400" algn="just"/>
            <a:endParaRPr lang="ru-RU" sz="2000" dirty="0">
              <a:solidFill>
                <a:srgbClr val="000000"/>
              </a:solidFill>
              <a:latin typeface="Times New Roman" pitchFamily="18" charset="0"/>
              <a:ea typeface="Lucida Sans Unicode" pitchFamily="34" charset="0"/>
              <a:cs typeface="Tahoma" pitchFamily="34" charset="0"/>
            </a:endParaRPr>
          </a:p>
          <a:p>
            <a:pPr indent="533400" algn="just"/>
            <a:endParaRPr lang="ru-RU" sz="2000" b="1" dirty="0">
              <a:solidFill>
                <a:srgbClr val="000000"/>
              </a:solidFill>
              <a:latin typeface="Times New Roman" pitchFamily="18" charset="0"/>
              <a:ea typeface="Lucida Sans Unicode" pitchFamily="34" charset="0"/>
              <a:cs typeface="Tahoma" pitchFamily="34" charset="0"/>
            </a:endParaRPr>
          </a:p>
          <a:p>
            <a:pPr indent="533400" algn="just"/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t>Предметные 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t>результаты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(текущее и промежуточное оценивание,  выполнение итоговых проверочных работ, итоговая аттестация обучающихся).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486031" y="324643"/>
            <a:ext cx="9433049" cy="65515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pPr algn="ctr">
              <a:spcAft>
                <a:spcPts val="0"/>
              </a:spcAft>
              <a:defRPr/>
            </a:pPr>
            <a:endParaRPr lang="ru-RU" sz="3200" b="1" dirty="0">
              <a:solidFill>
                <a:srgbClr val="7030A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spcAft>
                <a:spcPts val="0"/>
              </a:spcAft>
              <a:defRPr/>
            </a:pP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Сущность изменений системы оценивания обучающихся</a:t>
            </a:r>
          </a:p>
          <a:p>
            <a:pPr algn="ctr">
              <a:spcAft>
                <a:spcPts val="0"/>
              </a:spcAft>
              <a:defRPr/>
            </a:pPr>
            <a:endParaRPr lang="ru-RU" sz="3200" b="1" dirty="0">
              <a:solidFill>
                <a:srgbClr val="7030A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spcAft>
                <a:spcPts val="0"/>
              </a:spcAft>
              <a:defRPr/>
            </a:pP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Смещение акцента </a:t>
            </a:r>
          </a:p>
          <a:p>
            <a:pPr algn="ctr">
              <a:spcAft>
                <a:spcPts val="0"/>
              </a:spcAft>
              <a:defRPr/>
            </a:pP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с предметных знаний, умений и навыков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</a:p>
          <a:p>
            <a:pPr algn="ctr">
              <a:spcAft>
                <a:spcPts val="0"/>
              </a:spcAft>
              <a:defRPr/>
            </a:pP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как основной цели обучения </a:t>
            </a:r>
          </a:p>
          <a:p>
            <a:pPr algn="ctr">
              <a:spcAft>
                <a:spcPts val="0"/>
              </a:spcAft>
              <a:defRPr/>
            </a:pP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на формирование универсальных учебных действий, </a:t>
            </a:r>
          </a:p>
          <a:p>
            <a:pPr algn="ctr">
              <a:spcAft>
                <a:spcPts val="0"/>
              </a:spcAft>
              <a:defRPr/>
            </a:pP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умения учиться, </a:t>
            </a:r>
          </a:p>
          <a:p>
            <a:pPr algn="ctr">
              <a:spcAft>
                <a:spcPts val="0"/>
              </a:spcAft>
              <a:defRPr/>
            </a:pP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на развитие самостоятельности</a:t>
            </a:r>
          </a:p>
          <a:p>
            <a:pPr algn="r">
              <a:spcAft>
                <a:spcPts val="0"/>
              </a:spcAft>
              <a:defRPr/>
            </a:pP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r">
              <a:spcAft>
                <a:spcPts val="0"/>
              </a:spcAft>
              <a:defRPr/>
            </a:pP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(Из Примерной ООП ООО)</a:t>
            </a:r>
          </a:p>
          <a:p>
            <a:pPr algn="ctr">
              <a:spcAft>
                <a:spcPts val="0"/>
              </a:spcAft>
              <a:defRPr/>
            </a:pPr>
            <a:endParaRPr lang="ru-RU" sz="3200" b="1" dirty="0">
              <a:solidFill>
                <a:srgbClr val="7030A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486031" y="107429"/>
            <a:ext cx="9433049" cy="72008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pPr algn="ctr">
              <a:spcAft>
                <a:spcPts val="0"/>
              </a:spcAft>
              <a:defRPr/>
            </a:pP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spcAft>
                <a:spcPts val="0"/>
              </a:spcAft>
              <a:defRPr/>
            </a:pP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Понятия (термины)</a:t>
            </a:r>
          </a:p>
          <a:p>
            <a:pPr algn="ctr">
              <a:spcAft>
                <a:spcPts val="0"/>
              </a:spcAft>
              <a:defRPr/>
            </a:pP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</a:p>
          <a:p>
            <a:pPr>
              <a:spcAft>
                <a:spcPts val="0"/>
              </a:spcAft>
              <a:defRPr/>
            </a:pP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Контроль – </a:t>
            </a:r>
            <a:r>
              <a:rPr lang="ru-RU" sz="3200" b="1" dirty="0">
                <a:latin typeface="Times New Roman" pitchFamily="18" charset="0"/>
                <a:ea typeface="Calibri"/>
                <a:cs typeface="Times New Roman" pitchFamily="18" charset="0"/>
              </a:rPr>
              <a:t>изучение, наблюдение с целью проверки (установление соответствия результатов существующим нормам)</a:t>
            </a:r>
          </a:p>
          <a:p>
            <a:pPr>
              <a:spcAft>
                <a:spcPts val="0"/>
              </a:spcAft>
              <a:defRPr/>
            </a:pPr>
            <a:endParaRPr lang="ru-RU" sz="3200" b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spcAft>
                <a:spcPts val="0"/>
              </a:spcAft>
              <a:defRPr/>
            </a:pP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Оценка – </a:t>
            </a:r>
            <a:r>
              <a:rPr lang="ru-RU" sz="3200" b="1" dirty="0">
                <a:latin typeface="Times New Roman" pitchFamily="18" charset="0"/>
                <a:ea typeface="Calibri"/>
                <a:cs typeface="Times New Roman" pitchFamily="18" charset="0"/>
              </a:rPr>
              <a:t>мнение, суждение, высказанное по результатам контроля (качественная характеристика) </a:t>
            </a:r>
          </a:p>
          <a:p>
            <a:pPr>
              <a:spcAft>
                <a:spcPts val="0"/>
              </a:spcAft>
              <a:defRPr/>
            </a:pP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defRPr/>
            </a:pP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Отметка -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результат процесса оценивания, количественное выражение</a:t>
            </a:r>
          </a:p>
          <a:p>
            <a:pPr>
              <a:defRPr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достижений учащихся в цифрах или баллах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327000" y="252636"/>
            <a:ext cx="9433049" cy="65515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pPr algn="ctr">
              <a:spcAft>
                <a:spcPts val="0"/>
              </a:spcAft>
              <a:defRPr/>
            </a:pP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Виды  контроля результатов обучения</a:t>
            </a:r>
          </a:p>
          <a:p>
            <a:pPr algn="ctr">
              <a:spcAft>
                <a:spcPts val="0"/>
              </a:spcAft>
              <a:defRPr/>
            </a:pP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spcAft>
                <a:spcPts val="0"/>
              </a:spcAft>
              <a:defRPr/>
            </a:pP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spcAft>
                <a:spcPts val="0"/>
              </a:spcAft>
              <a:defRPr/>
            </a:pP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</a:p>
          <a:p>
            <a:pPr algn="ctr">
              <a:spcAft>
                <a:spcPts val="0"/>
              </a:spcAft>
              <a:defRPr/>
            </a:pPr>
            <a:endParaRPr lang="ru-RU" sz="2000" b="1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2" name="Блок-схема: процесс 1"/>
          <p:cNvSpPr/>
          <p:nvPr/>
        </p:nvSpPr>
        <p:spPr>
          <a:xfrm>
            <a:off x="525916" y="899517"/>
            <a:ext cx="5018452" cy="1512168"/>
          </a:xfrm>
          <a:prstGeom prst="flowChart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Текущий контроль </a:t>
            </a:r>
            <a:r>
              <a:rPr lang="ru-RU" b="1" dirty="0">
                <a:latin typeface="Times New Roman" pitchFamily="18" charset="0"/>
                <a:ea typeface="Calibri"/>
                <a:cs typeface="Times New Roman" pitchFamily="18" charset="0"/>
              </a:rPr>
              <a:t>- наиболее оперативная, динамичная и гибкая проверка результатов обучения</a:t>
            </a:r>
          </a:p>
          <a:p>
            <a:pPr algn="ctr">
              <a:defRPr/>
            </a:pPr>
            <a:endParaRPr lang="ru-RU" dirty="0"/>
          </a:p>
        </p:txBody>
      </p:sp>
      <p:sp>
        <p:nvSpPr>
          <p:cNvPr id="4" name="Блок-схема: процесс 3"/>
          <p:cNvSpPr/>
          <p:nvPr/>
        </p:nvSpPr>
        <p:spPr>
          <a:xfrm>
            <a:off x="504172" y="2592300"/>
            <a:ext cx="5040196" cy="1872208"/>
          </a:xfrm>
          <a:prstGeom prst="flowChart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Тематический контроль </a:t>
            </a:r>
            <a:r>
              <a:rPr lang="ru-RU" b="1" dirty="0">
                <a:latin typeface="Times New Roman" pitchFamily="18" charset="0"/>
                <a:ea typeface="Calibri"/>
                <a:cs typeface="Times New Roman" pitchFamily="18" charset="0"/>
              </a:rPr>
              <a:t>заключается в проверке усвоения программного материала по каждой крупной теме курса, а оценка фиксирует результат</a:t>
            </a:r>
          </a:p>
        </p:txBody>
      </p:sp>
      <p:sp>
        <p:nvSpPr>
          <p:cNvPr id="5" name="Блок-схема: процесс 4"/>
          <p:cNvSpPr/>
          <p:nvPr/>
        </p:nvSpPr>
        <p:spPr>
          <a:xfrm>
            <a:off x="546772" y="4859957"/>
            <a:ext cx="4997596" cy="1872208"/>
          </a:xfrm>
          <a:prstGeom prst="flowChart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Итоговый контроль </a:t>
            </a:r>
            <a:r>
              <a:rPr lang="ru-RU" b="1" dirty="0">
                <a:latin typeface="Times New Roman" pitchFamily="18" charset="0"/>
                <a:ea typeface="Calibri"/>
                <a:cs typeface="Times New Roman" pitchFamily="18" charset="0"/>
              </a:rPr>
              <a:t>проводится как оценка результатов обучения за четверть, полугодие, год. итоговые контрольные работы проводятся четыре раза в год: за I, II, III учебные четверти и в конце года. </a:t>
            </a:r>
          </a:p>
          <a:p>
            <a:pPr algn="ctr">
              <a:defRPr/>
            </a:pPr>
            <a:endParaRPr lang="ru-RU" dirty="0"/>
          </a:p>
        </p:txBody>
      </p:sp>
      <p:sp>
        <p:nvSpPr>
          <p:cNvPr id="6" name="Блок-схема: процесс 5"/>
          <p:cNvSpPr/>
          <p:nvPr/>
        </p:nvSpPr>
        <p:spPr>
          <a:xfrm>
            <a:off x="6480472" y="1655601"/>
            <a:ext cx="3168352" cy="4428492"/>
          </a:xfrm>
          <a:prstGeom prst="flowChart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Новизна контроля и оценки в условиях ФГОС 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заключается в мониторинге личностных результатов, оценке предметных и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метапредметных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 результатов</a:t>
            </a:r>
          </a:p>
          <a:p>
            <a:pPr algn="ctr">
              <a:defRPr/>
            </a:pP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 использовании всех трех видов контроля</a:t>
            </a:r>
            <a:endParaRPr lang="ru-RU" dirty="0"/>
          </a:p>
        </p:txBody>
      </p:sp>
      <p:sp>
        <p:nvSpPr>
          <p:cNvPr id="3" name="Правая фигурная скобка 2"/>
          <p:cNvSpPr/>
          <p:nvPr/>
        </p:nvSpPr>
        <p:spPr>
          <a:xfrm>
            <a:off x="5868988" y="900113"/>
            <a:ext cx="358775" cy="5832475"/>
          </a:xfrm>
          <a:prstGeom prst="rightBrac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/>
          <p:cNvSpPr>
            <a:spLocks noChangeArrowheads="1"/>
          </p:cNvSpPr>
          <p:nvPr/>
        </p:nvSpPr>
        <p:spPr bwMode="auto">
          <a:xfrm>
            <a:off x="254000" y="279400"/>
            <a:ext cx="9610725" cy="66405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ct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endParaRPr lang="ru-RU" sz="3200" b="1">
              <a:solidFill>
                <a:srgbClr val="C00000"/>
              </a:solidFill>
              <a:latin typeface="Times New Roman" pitchFamily="18" charset="0"/>
            </a:endParaRPr>
          </a:p>
          <a:p>
            <a:pPr algn="ct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ru-RU" sz="3200" b="1">
                <a:solidFill>
                  <a:srgbClr val="C00000"/>
                </a:solidFill>
                <a:latin typeface="Times New Roman" pitchFamily="18" charset="0"/>
              </a:rPr>
              <a:t>Письмо Федеральной службы по надзору в сфере образования и науки от 16 июля 2012 г. N 05-2680</a:t>
            </a:r>
          </a:p>
          <a:p>
            <a:pPr algn="ct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endParaRPr lang="ru-RU" sz="3200" b="1">
              <a:solidFill>
                <a:srgbClr val="C00000"/>
              </a:solidFill>
              <a:latin typeface="Times New Roman" pitchFamily="18" charset="0"/>
            </a:endParaRPr>
          </a:p>
          <a:p>
            <a:pPr algn="ct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ru-RU" sz="320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5.8. Проведение контрольных работ, тестирования, собеседования, письменного или устного опроса рекомендуется начинать с 3-го класса. </a:t>
            </a:r>
          </a:p>
          <a:p>
            <a:pPr algn="ct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endParaRPr lang="ru-RU" sz="320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ru-RU" sz="320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Проведение указанных мероприятий в отношении 1-2-х классов не рекомендуется.</a:t>
            </a:r>
          </a:p>
          <a:p>
            <a:pPr algn="ct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endParaRPr lang="ru-RU" sz="3200" b="1">
              <a:solidFill>
                <a:srgbClr val="C00000"/>
              </a:solidFill>
              <a:latin typeface="Times New Roman" pitchFamily="18" charset="0"/>
            </a:endParaRPr>
          </a:p>
          <a:p>
            <a:pPr algn="ct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endParaRPr lang="ru-RU" sz="3200" b="1">
              <a:solidFill>
                <a:srgbClr val="C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Полилиния 1"/>
          <p:cNvSpPr>
            <a:spLocks noChangeArrowheads="1"/>
          </p:cNvSpPr>
          <p:nvPr/>
        </p:nvSpPr>
        <p:spPr bwMode="auto">
          <a:xfrm>
            <a:off x="1079500" y="360363"/>
            <a:ext cx="8640763" cy="56340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400" i="1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</a:p>
        </p:txBody>
      </p:sp>
      <p:pic>
        <p:nvPicPr>
          <p:cNvPr id="17411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9001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Прямоугольник 7"/>
          <p:cNvSpPr>
            <a:spLocks noChangeArrowheads="1"/>
          </p:cNvSpPr>
          <p:nvPr/>
        </p:nvSpPr>
        <p:spPr bwMode="auto">
          <a:xfrm>
            <a:off x="1223963" y="466725"/>
            <a:ext cx="8353425" cy="7699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533400" algn="ctr">
              <a:spcAft>
                <a:spcPts val="0"/>
              </a:spcAft>
              <a:defRPr/>
            </a:pPr>
            <a:r>
              <a:rPr lang="ru-RU" sz="3200" b="1" kern="50" dirty="0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Перспективная начальная школа</a:t>
            </a:r>
          </a:p>
          <a:p>
            <a:pPr indent="533400" algn="ctr">
              <a:spcAft>
                <a:spcPts val="0"/>
              </a:spcAft>
              <a:defRPr/>
            </a:pPr>
            <a:endParaRPr lang="ru-RU" sz="1200" b="1" kern="50" dirty="0">
              <a:solidFill>
                <a:srgbClr val="C00000"/>
              </a:solidFill>
              <a:latin typeface="Times New Roman"/>
              <a:ea typeface="Lucida Sans Unicode"/>
              <a:cs typeface="Tahoma"/>
            </a:endParaRPr>
          </a:p>
        </p:txBody>
      </p:sp>
      <p:sp>
        <p:nvSpPr>
          <p:cNvPr id="7173" name="Прямоугольник 4"/>
          <p:cNvSpPr>
            <a:spLocks noChangeArrowheads="1"/>
          </p:cNvSpPr>
          <p:nvPr/>
        </p:nvSpPr>
        <p:spPr bwMode="auto">
          <a:xfrm>
            <a:off x="431800" y="1908175"/>
            <a:ext cx="9145588" cy="5262563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>
            <a:spAutoFit/>
          </a:bodyPr>
          <a:lstStyle/>
          <a:p>
            <a:pPr indent="533400" algn="just">
              <a:spcAft>
                <a:spcPts val="0"/>
              </a:spcAft>
              <a:defRPr/>
            </a:pPr>
            <a:r>
              <a:rPr lang="ru-RU" sz="2400" kern="50" dirty="0">
                <a:solidFill>
                  <a:srgbClr val="000000"/>
                </a:solidFill>
                <a:latin typeface="Times New Roman"/>
                <a:ea typeface="NewtonC-BoldItalic"/>
                <a:cs typeface="Times New Roman"/>
              </a:rPr>
              <a:t>1. Представлены </a:t>
            </a:r>
            <a:r>
              <a:rPr lang="ru-RU" sz="2400" b="1" kern="50" dirty="0">
                <a:solidFill>
                  <a:srgbClr val="7030A0"/>
                </a:solidFill>
                <a:latin typeface="Times New Roman"/>
                <a:ea typeface="NewtonC-BoldItalic"/>
                <a:cs typeface="Times New Roman"/>
              </a:rPr>
              <a:t>требования к уровню подготовки </a:t>
            </a:r>
            <a:r>
              <a:rPr lang="ru-RU" sz="2400" kern="50" dirty="0">
                <a:solidFill>
                  <a:srgbClr val="000000"/>
                </a:solidFill>
                <a:latin typeface="Times New Roman"/>
                <a:ea typeface="NewtonC-BoldItalic"/>
                <a:cs typeface="Times New Roman"/>
              </a:rPr>
              <a:t>к концу каждого года обучения: «Обучаемый научится» и «Обучаемый получит возможность научиться».</a:t>
            </a:r>
            <a:endParaRPr lang="ru-RU" sz="2400" kern="50" dirty="0">
              <a:latin typeface="Times New Roman"/>
              <a:ea typeface="Lucida Sans Unicode"/>
              <a:cs typeface="Tahoma"/>
            </a:endParaRPr>
          </a:p>
          <a:p>
            <a:pPr indent="533400" algn="just">
              <a:spcAft>
                <a:spcPts val="0"/>
              </a:spcAft>
              <a:defRPr/>
            </a:pPr>
            <a:r>
              <a:rPr lang="ru-RU" sz="2400" kern="50" dirty="0">
                <a:solidFill>
                  <a:srgbClr val="000000"/>
                </a:solidFill>
                <a:latin typeface="Times New Roman"/>
                <a:ea typeface="NewtonC-BoldItalic"/>
                <a:cs typeface="Times New Roman"/>
              </a:rPr>
              <a:t>2. </a:t>
            </a:r>
            <a:r>
              <a:rPr lang="ru-RU" sz="2400" b="1" kern="50" dirty="0">
                <a:solidFill>
                  <a:srgbClr val="7030A0"/>
                </a:solidFill>
                <a:latin typeface="Times New Roman"/>
                <a:ea typeface="NewtonC-BoldItalic"/>
                <a:cs typeface="Times New Roman"/>
              </a:rPr>
              <a:t>Типовые задачи </a:t>
            </a:r>
            <a:r>
              <a:rPr lang="ru-RU" sz="2400" kern="50" dirty="0">
                <a:solidFill>
                  <a:srgbClr val="000000"/>
                </a:solidFill>
                <a:latin typeface="Times New Roman"/>
                <a:ea typeface="NewtonC-BoldItalic"/>
                <a:cs typeface="Times New Roman"/>
              </a:rPr>
              <a:t>дают возможность оценки УУД, включая задания повышенной сложности. </a:t>
            </a:r>
            <a:endParaRPr lang="ru-RU" sz="2400" kern="50" dirty="0">
              <a:latin typeface="Times New Roman"/>
              <a:ea typeface="Lucida Sans Unicode"/>
              <a:cs typeface="Tahoma"/>
            </a:endParaRPr>
          </a:p>
          <a:p>
            <a:pPr indent="533400" algn="just">
              <a:spcAft>
                <a:spcPts val="0"/>
              </a:spcAft>
              <a:defRPr/>
            </a:pPr>
            <a:r>
              <a:rPr lang="ru-RU" sz="2400" kern="50" dirty="0">
                <a:solidFill>
                  <a:srgbClr val="000000"/>
                </a:solidFill>
                <a:latin typeface="Times New Roman"/>
                <a:ea typeface="NewtonC-BoldItalic"/>
                <a:cs typeface="Times New Roman"/>
              </a:rPr>
              <a:t>3. </a:t>
            </a:r>
            <a:r>
              <a:rPr lang="ru-RU" sz="2400" b="1" kern="50" dirty="0">
                <a:solidFill>
                  <a:srgbClr val="7030A0"/>
                </a:solidFill>
                <a:latin typeface="Times New Roman"/>
                <a:ea typeface="NewtonC-BoldItalic"/>
                <a:cs typeface="Times New Roman"/>
              </a:rPr>
              <a:t>Сборники самостоятельных и контрольных работ </a:t>
            </a:r>
            <a:r>
              <a:rPr lang="ru-RU" sz="2400" kern="50" dirty="0">
                <a:solidFill>
                  <a:srgbClr val="000000"/>
                </a:solidFill>
                <a:latin typeface="Times New Roman"/>
                <a:ea typeface="NewtonC-BoldItalic"/>
                <a:cs typeface="Times New Roman"/>
              </a:rPr>
              <a:t>по каждому учебному предмету и классу. </a:t>
            </a:r>
            <a:endParaRPr lang="ru-RU" sz="2400" kern="50" dirty="0">
              <a:latin typeface="Times New Roman"/>
              <a:ea typeface="Lucida Sans Unicode"/>
              <a:cs typeface="Tahoma"/>
            </a:endParaRPr>
          </a:p>
          <a:p>
            <a:pPr indent="533400" algn="just">
              <a:spcAft>
                <a:spcPts val="0"/>
              </a:spcAft>
              <a:defRPr/>
            </a:pPr>
            <a:r>
              <a:rPr lang="ru-RU" sz="2400" kern="50" dirty="0">
                <a:solidFill>
                  <a:srgbClr val="000000"/>
                </a:solidFill>
                <a:latin typeface="Times New Roman"/>
                <a:ea typeface="NewtonC-BoldItalic"/>
                <a:cs typeface="Times New Roman"/>
              </a:rPr>
              <a:t>4. </a:t>
            </a:r>
            <a:r>
              <a:rPr lang="ru-RU" sz="2400" b="1" kern="50" dirty="0">
                <a:solidFill>
                  <a:srgbClr val="7030A0"/>
                </a:solidFill>
                <a:latin typeface="Times New Roman"/>
                <a:ea typeface="NewtonC-BoldItalic"/>
                <a:cs typeface="Times New Roman"/>
              </a:rPr>
              <a:t>Итоговые комплексные работы </a:t>
            </a:r>
            <a:r>
              <a:rPr lang="ru-RU" sz="2400" kern="50" dirty="0">
                <a:solidFill>
                  <a:srgbClr val="000000"/>
                </a:solidFill>
                <a:latin typeface="Times New Roman"/>
                <a:ea typeface="NewtonC-BoldItalic"/>
                <a:cs typeface="Times New Roman"/>
              </a:rPr>
              <a:t>(предварительные и контрольные) позволяют выявить базовый или повышенный уровень </a:t>
            </a:r>
            <a:r>
              <a:rPr lang="ru-RU" sz="2400" kern="50" dirty="0" err="1">
                <a:solidFill>
                  <a:srgbClr val="000000"/>
                </a:solidFill>
                <a:latin typeface="Times New Roman"/>
                <a:ea typeface="NewtonC-BoldItalic"/>
                <a:cs typeface="Times New Roman"/>
              </a:rPr>
              <a:t>сформированности</a:t>
            </a:r>
            <a:r>
              <a:rPr lang="ru-RU" sz="2400" kern="50" dirty="0">
                <a:solidFill>
                  <a:srgbClr val="000000"/>
                </a:solidFill>
                <a:latin typeface="Times New Roman"/>
                <a:ea typeface="NewtonC-BoldItalic"/>
                <a:cs typeface="Times New Roman"/>
              </a:rPr>
              <a:t> УУД.</a:t>
            </a:r>
            <a:endParaRPr lang="ru-RU" sz="2400" kern="50" dirty="0">
              <a:latin typeface="Times New Roman"/>
              <a:ea typeface="Lucida Sans Unicode"/>
              <a:cs typeface="Tahoma"/>
            </a:endParaRPr>
          </a:p>
          <a:p>
            <a:pPr indent="533400" algn="just">
              <a:spcAft>
                <a:spcPts val="0"/>
              </a:spcAft>
              <a:defRPr/>
            </a:pPr>
            <a:r>
              <a:rPr lang="ru-RU" sz="2400" kern="50" dirty="0">
                <a:solidFill>
                  <a:srgbClr val="000000"/>
                </a:solidFill>
                <a:latin typeface="Times New Roman"/>
                <a:ea typeface="NewtonC-BoldItalic"/>
                <a:cs typeface="Times New Roman"/>
              </a:rPr>
              <a:t>5. Дополнительно по отдельным предметам </a:t>
            </a:r>
            <a:r>
              <a:rPr lang="ru-RU" sz="2400" b="1" kern="50" dirty="0">
                <a:solidFill>
                  <a:srgbClr val="7030A0"/>
                </a:solidFill>
                <a:latin typeface="Times New Roman"/>
                <a:ea typeface="NewtonC-BoldItalic"/>
                <a:cs typeface="Times New Roman"/>
              </a:rPr>
              <a:t>разработаны диктанты,  интегрированные задания, </a:t>
            </a:r>
            <a:r>
              <a:rPr lang="ru-RU" sz="2400" b="1" kern="50" dirty="0">
                <a:solidFill>
                  <a:srgbClr val="7030A0"/>
                </a:solidFill>
                <a:latin typeface="Times New Roman"/>
                <a:ea typeface="Lucida Sans Unicode"/>
                <a:cs typeface="Tahoma"/>
              </a:rPr>
              <a:t>контрольно-тестовые упражнения, </a:t>
            </a:r>
            <a:r>
              <a:rPr lang="ru-RU" sz="2400" b="1" kern="50" dirty="0">
                <a:solidFill>
                  <a:srgbClr val="7030A0"/>
                </a:solidFill>
                <a:latin typeface="Times New Roman"/>
                <a:ea typeface="NewtonC-BoldItalic"/>
                <a:cs typeface="Times New Roman"/>
              </a:rPr>
              <a:t>диагностические компьютерные программы </a:t>
            </a:r>
            <a:r>
              <a:rPr lang="ru-RU" sz="2400" kern="50" dirty="0">
                <a:latin typeface="Times New Roman"/>
                <a:ea typeface="Lucida Sans Unicode"/>
                <a:cs typeface="Tahoma"/>
              </a:rPr>
              <a:t>и другие.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Полилиния 1"/>
          <p:cNvSpPr>
            <a:spLocks noChangeArrowheads="1"/>
          </p:cNvSpPr>
          <p:nvPr/>
        </p:nvSpPr>
        <p:spPr bwMode="auto">
          <a:xfrm>
            <a:off x="215900" y="334963"/>
            <a:ext cx="9791700" cy="123944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800" b="1" dirty="0">
                <a:solidFill>
                  <a:srgbClr val="B80047"/>
                </a:solidFill>
                <a:latin typeface="Times New Roman" pitchFamily="18" charset="0"/>
              </a:rPr>
              <a:t> </a:t>
            </a:r>
            <a:r>
              <a:rPr lang="ru-RU" sz="3200" b="1" dirty="0">
                <a:solidFill>
                  <a:srgbClr val="B80047"/>
                </a:solidFill>
                <a:latin typeface="Times New Roman" pitchFamily="18" charset="0"/>
              </a:rPr>
              <a:t>Методическое сопровождение </a:t>
            </a:r>
            <a:r>
              <a:rPr lang="ru-RU" sz="3200" b="1" dirty="0" smtClean="0">
                <a:solidFill>
                  <a:srgbClr val="B80047"/>
                </a:solidFill>
                <a:latin typeface="Times New Roman" pitchFamily="18" charset="0"/>
              </a:rPr>
              <a:t>системы оценки качества </a:t>
            </a:r>
            <a:endParaRPr lang="ru-RU" sz="3200" b="1" dirty="0">
              <a:solidFill>
                <a:srgbClr val="B80047"/>
              </a:solidFill>
              <a:latin typeface="Times New Roman" pitchFamily="18" charset="0"/>
            </a:endParaRPr>
          </a:p>
        </p:txBody>
      </p:sp>
      <p:sp>
        <p:nvSpPr>
          <p:cNvPr id="18435" name="TextBox 3"/>
          <p:cNvSpPr txBox="1">
            <a:spLocks noChangeArrowheads="1"/>
          </p:cNvSpPr>
          <p:nvPr/>
        </p:nvSpPr>
        <p:spPr bwMode="auto">
          <a:xfrm>
            <a:off x="471488" y="4572000"/>
            <a:ext cx="9359900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ru-RU" sz="3200" b="1" i="1">
                <a:solidFill>
                  <a:srgbClr val="280099"/>
                </a:solidFill>
                <a:latin typeface="Times New Roman" pitchFamily="18" charset="0"/>
              </a:rPr>
              <a:t>Формы сопровождения:</a:t>
            </a:r>
          </a:p>
          <a:p>
            <a:pPr algn="ctr" eaLnBrk="1" hangingPunct="1"/>
            <a:endParaRPr lang="ru-RU" sz="1400" b="1" i="1">
              <a:solidFill>
                <a:srgbClr val="280099"/>
              </a:solidFill>
              <a:latin typeface="Times New Roman" pitchFamily="18" charset="0"/>
            </a:endParaRPr>
          </a:p>
          <a:p>
            <a:pPr algn="ctr" eaLnBrk="1" hangingPunct="1"/>
            <a:r>
              <a:rPr lang="ru-RU" sz="2400" b="1">
                <a:solidFill>
                  <a:srgbClr val="C00000"/>
                </a:solidFill>
                <a:latin typeface="Times New Roman" pitchFamily="18" charset="0"/>
                <a:cs typeface="Lucida Sans Unicode" pitchFamily="34" charset="0"/>
              </a:rPr>
              <a:t>информационные семинары</a:t>
            </a:r>
          </a:p>
          <a:p>
            <a:pPr algn="ctr" eaLnBrk="1" hangingPunct="1"/>
            <a:r>
              <a:rPr lang="ru-RU" sz="2400" b="1">
                <a:solidFill>
                  <a:srgbClr val="C00000"/>
                </a:solidFill>
                <a:latin typeface="Times New Roman" pitchFamily="18" charset="0"/>
                <a:cs typeface="Lucida Sans Unicode" pitchFamily="34" charset="0"/>
              </a:rPr>
              <a:t> курсы повышения квалификации</a:t>
            </a:r>
          </a:p>
          <a:p>
            <a:pPr algn="ctr" eaLnBrk="1" hangingPunct="1"/>
            <a:r>
              <a:rPr lang="ru-RU" sz="2400" b="1">
                <a:solidFill>
                  <a:srgbClr val="C00000"/>
                </a:solidFill>
                <a:latin typeface="Times New Roman" pitchFamily="18" charset="0"/>
                <a:cs typeface="Lucida Sans Unicode" pitchFamily="34" charset="0"/>
              </a:rPr>
              <a:t>научно-практические конференций</a:t>
            </a:r>
          </a:p>
          <a:p>
            <a:pPr algn="ctr" eaLnBrk="1" hangingPunct="1"/>
            <a:r>
              <a:rPr lang="ru-RU" sz="2400" b="1">
                <a:solidFill>
                  <a:srgbClr val="C00000"/>
                </a:solidFill>
                <a:latin typeface="Times New Roman" pitchFamily="18" charset="0"/>
                <a:cs typeface="Lucida Sans Unicode" pitchFamily="34" charset="0"/>
              </a:rPr>
              <a:t>проектные группы</a:t>
            </a:r>
          </a:p>
          <a:p>
            <a:pPr algn="ctr" eaLnBrk="1" hangingPunct="1"/>
            <a:r>
              <a:rPr lang="ru-RU" sz="2400" b="1">
                <a:solidFill>
                  <a:srgbClr val="C00000"/>
                </a:solidFill>
                <a:latin typeface="Times New Roman" pitchFamily="18" charset="0"/>
                <a:cs typeface="Lucida Sans Unicode" pitchFamily="34" charset="0"/>
              </a:rPr>
              <a:t>сетевые сообщества</a:t>
            </a:r>
          </a:p>
          <a:p>
            <a:pPr algn="ctr" eaLnBrk="1" hangingPunct="1"/>
            <a:endParaRPr lang="ru-RU" sz="2400" b="1">
              <a:solidFill>
                <a:srgbClr val="C00000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 eaLnBrk="1" hangingPunct="1"/>
            <a:endParaRPr lang="ru-RU" sz="3600" b="1">
              <a:solidFill>
                <a:srgbClr val="280099"/>
              </a:solidFill>
              <a:latin typeface="Times New Roman" pitchFamily="18" charset="0"/>
            </a:endParaRPr>
          </a:p>
        </p:txBody>
      </p:sp>
      <p:pic>
        <p:nvPicPr>
          <p:cNvPr id="18436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835150"/>
            <a:ext cx="1376362" cy="212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7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3094" y="1574406"/>
            <a:ext cx="1376362" cy="212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8" name="Picture 9" descr="\\Mainsrv\in_work\05_Реклама\r033_12_Каталог к выставке_ПНШ_2012\old_stuff\_IN\buklet_block_old\Links\3kl_Metod_Matem.t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450" y="1851025"/>
            <a:ext cx="1493838" cy="210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Picture 10" descr="\\Mainsrv\in_work\05_Реклама\r033_12_Каталог к выставке_ПНШ_2012\old_stuff\_IN\buklet_block_old\Links\2kl_Metod_Rus.t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75" y="4357688"/>
            <a:ext cx="1249363" cy="180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Picture 11" descr="\\Mainsrv\in_work\05_Реклама\r033_12_Каталог к выставке_ПНШ_2012\old_stuff\_IN\buklet_block_old\Links\s110_cover_NEW-09__ok.t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109" y="1574406"/>
            <a:ext cx="1504950" cy="210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1" name="Picture 12" descr="\\Mainsrv\in_work\05_Реклама\r033_12_Каталог к выставке_ПНШ_2012\old_stuff\_IN\buklet_block_old\Links\s114_Cover_3_4_kl_2011.t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1975" y="1851025"/>
            <a:ext cx="1504950" cy="210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2" name="Picture 13" descr="\\Mainsrv\in_work\05_Реклама\r033_12_Каталог к выставке_ПНШ_2012\old_stuff\_IN\buklet_block_old\Links\MetodichkkKa.t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4866" y="2572861"/>
            <a:ext cx="1230312" cy="180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3" name="Picture 15" descr="\\Mainsrv\in_work\05_Реклама\r033_12_Каталог к выставке_ПНШ_2012\old_stuff\_IN\buklet_block_old\Links\RUS_MET4COMP.ti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9325" y="1851025"/>
            <a:ext cx="1438275" cy="210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4" name="Picture 16" descr="\\Mainsrv\in_work\05_Реклама\r033_12_Каталог к выставке_ПНШ_2012\old_stuff\_IN\buklet_block_old\Links\2kl_Metod_Matem.tif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3537" y="1574406"/>
            <a:ext cx="1169987" cy="180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5" name="Picture 17" descr="\\Mainsrv\in_work\05_Реклама\r033_12_Каталог к выставке_ПНШ_2012\old_stuff\_IN\buklet_block_old\Links\2kl_Metod_Lit.tif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7775" y="2484438"/>
            <a:ext cx="1169988" cy="180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6" name="Picture 18" descr="\\Mainsrv\in_work\05_Реклама\r033_12_Каталог к выставке_ПНШ_2012\old_stuff\_IN\buklet_block_old\Links\3kl_Metod_N_Mir.tif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7288" y="5895975"/>
            <a:ext cx="1106487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7" name="Picture 19" descr="\\Mainsrv\in_work\05_Реклама\r033_12_Каталог к выставке_ПНШ_2012\old_stuff\_IN\buklet_block_old\Links\2kl_Metod_Matem.tif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1138" y="4572000"/>
            <a:ext cx="1169987" cy="180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8" name="Picture 20" descr="\\Mainsrv\in_work\05_Реклама\r033_12_Каталог к выставке_ПНШ_2012\old_stuff\_IN\buklet_block_old\Links\1ANALIZ_COVER.tif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863" y="5360988"/>
            <a:ext cx="1141412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/>
          <p:cNvSpPr>
            <a:spLocks noChangeArrowheads="1"/>
          </p:cNvSpPr>
          <p:nvPr/>
        </p:nvSpPr>
        <p:spPr bwMode="auto">
          <a:xfrm>
            <a:off x="254000" y="279400"/>
            <a:ext cx="9610725" cy="66405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ct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endParaRPr lang="ru-RU" sz="3200" b="1">
              <a:solidFill>
                <a:srgbClr val="C00000"/>
              </a:solidFill>
              <a:latin typeface="Times New Roman" pitchFamily="18" charset="0"/>
            </a:endParaRPr>
          </a:p>
          <a:p>
            <a:pPr algn="ct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endParaRPr lang="ru-RU" sz="3200" b="1">
              <a:solidFill>
                <a:srgbClr val="C00000"/>
              </a:solidFill>
              <a:latin typeface="Times New Roman" pitchFamily="18" charset="0"/>
            </a:endParaRPr>
          </a:p>
          <a:p>
            <a:pPr algn="ct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endParaRPr lang="ru-RU" sz="3200" b="1">
              <a:solidFill>
                <a:srgbClr val="C00000"/>
              </a:solidFill>
              <a:latin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503238" y="611188"/>
          <a:ext cx="9217025" cy="6121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19200"/>
                <a:gridCol w="5997825"/>
              </a:tblGrid>
              <a:tr h="5101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Ведущие аспекты анализа урока</a:t>
                      </a:r>
                      <a:endParaRPr lang="ru-RU" sz="1400" kern="50" dirty="0">
                        <a:effectLst/>
                        <a:latin typeface="Times New Roman" pitchFamily="18" charset="0"/>
                        <a:ea typeface="Lucida Sans Unicode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ker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Содержание наблюдения</a:t>
                      </a:r>
                      <a:endParaRPr lang="ru-RU" sz="1400" kern="5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kern="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kern="50">
                        <a:effectLst/>
                        <a:latin typeface="Times New Roman" pitchFamily="18" charset="0"/>
                        <a:ea typeface="Lucida Sans Unicode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7651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Дидактическая задача урока (краткий оценочный анализ)</a:t>
                      </a:r>
                      <a:endParaRPr lang="ru-RU" sz="1400" kern="50" dirty="0">
                        <a:effectLst/>
                        <a:latin typeface="Times New Roman" pitchFamily="18" charset="0"/>
                        <a:ea typeface="Lucida Sans Unicode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Соответствие дидактической задачи урока отобранному содержанию.</a:t>
                      </a:r>
                      <a:endParaRPr lang="ru-RU" sz="1400" kern="5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Результативность решения дидактической задачи урока</a:t>
                      </a:r>
                      <a:endParaRPr lang="ru-RU" sz="1400" kern="50">
                        <a:effectLst/>
                        <a:latin typeface="Times New Roman" pitchFamily="18" charset="0"/>
                        <a:ea typeface="Lucida Sans Unicode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101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Содержание урока в соответствии с требованиями ФГОС</a:t>
                      </a:r>
                      <a:endParaRPr lang="ru-RU" sz="1400" kern="50">
                        <a:effectLst/>
                        <a:latin typeface="Times New Roman" pitchFamily="18" charset="0"/>
                        <a:ea typeface="Lucida Sans Unicode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Соответствие основного содержания урока содержанию и заданиям учебника</a:t>
                      </a:r>
                      <a:endParaRPr lang="ru-RU" sz="1400" kern="50">
                        <a:effectLst/>
                        <a:latin typeface="Times New Roman" pitchFamily="18" charset="0"/>
                        <a:ea typeface="Lucida Sans Unicode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101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Методы и приемы обучения в соответствии с требованиями ФГОС</a:t>
                      </a:r>
                      <a:endParaRPr lang="ru-RU" sz="1400" kern="50">
                        <a:effectLst/>
                        <a:latin typeface="Times New Roman" pitchFamily="18" charset="0"/>
                        <a:ea typeface="Lucida Sans Unicode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Соответствие приемов обучения и учения (методов обучения) решению основной образовательной цели учебного занятия</a:t>
                      </a:r>
                      <a:endParaRPr lang="ru-RU" sz="1400" kern="50">
                        <a:effectLst/>
                        <a:latin typeface="Times New Roman" pitchFamily="18" charset="0"/>
                        <a:ea typeface="Lucida Sans Unicode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7651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Формы и средства обучения в соответствии с требованиями ФГОС</a:t>
                      </a:r>
                      <a:endParaRPr lang="ru-RU" sz="1400" kern="50">
                        <a:effectLst/>
                        <a:latin typeface="Times New Roman" pitchFamily="18" charset="0"/>
                        <a:ea typeface="Lucida Sans Unicode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Соответствие форм обучения реализации цели урока.</a:t>
                      </a:r>
                      <a:endParaRPr lang="ru-RU" sz="1400" kern="5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Целесообразность использования компонентов, дополняющих конкретный учебно-методический комплект (УМК)</a:t>
                      </a:r>
                      <a:endParaRPr lang="ru-RU" sz="1400" kern="50">
                        <a:effectLst/>
                        <a:latin typeface="Times New Roman" pitchFamily="18" charset="0"/>
                        <a:ea typeface="Lucida Sans Unicode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550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Результативность урока</a:t>
                      </a:r>
                      <a:endParaRPr lang="ru-RU" sz="1400" kern="50">
                        <a:effectLst/>
                        <a:latin typeface="Times New Roman" pitchFamily="18" charset="0"/>
                        <a:ea typeface="Lucida Sans Unicode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Ответная реакция детей на задания базового и повышенного уровней</a:t>
                      </a:r>
                      <a:endParaRPr lang="ru-RU" sz="1400" kern="50">
                        <a:effectLst/>
                        <a:latin typeface="Times New Roman" pitchFamily="18" charset="0"/>
                        <a:ea typeface="Lucida Sans Unicode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101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Практическая направленность урока</a:t>
                      </a:r>
                      <a:endParaRPr lang="ru-RU" sz="1400" kern="50">
                        <a:effectLst/>
                        <a:latin typeface="Times New Roman" pitchFamily="18" charset="0"/>
                        <a:ea typeface="Lucida Sans Unicode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Практическая направленность заданий, предлагаемых обучающимся</a:t>
                      </a:r>
                      <a:endParaRPr lang="ru-RU" sz="1400" kern="50">
                        <a:effectLst/>
                        <a:latin typeface="Times New Roman" pitchFamily="18" charset="0"/>
                        <a:ea typeface="Lucida Sans Unicode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2752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Самостоятельная работа школьников как форма организации учебной деятельности</a:t>
                      </a:r>
                      <a:endParaRPr lang="ru-RU" sz="1400" kern="50">
                        <a:effectLst/>
                        <a:latin typeface="Times New Roman" pitchFamily="18" charset="0"/>
                        <a:ea typeface="Lucida Sans Unicode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Уровень самостоятельности школьников при решении дидактической задачи урока.</a:t>
                      </a:r>
                      <a:endParaRPr lang="ru-RU" sz="1400" kern="5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Характер самостоятельной учебной деятельности (репродуктивный, творческий). </a:t>
                      </a:r>
                      <a:endParaRPr lang="ru-RU" sz="1400" kern="5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Взаимопомощь</a:t>
                      </a:r>
                      <a:endParaRPr lang="ru-RU" sz="1400" kern="50">
                        <a:effectLst/>
                        <a:latin typeface="Times New Roman" pitchFamily="18" charset="0"/>
                        <a:ea typeface="Lucida Sans Unicode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550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Структура урока</a:t>
                      </a:r>
                      <a:endParaRPr lang="ru-RU" sz="1400" kern="50">
                        <a:effectLst/>
                        <a:latin typeface="Times New Roman" pitchFamily="18" charset="0"/>
                        <a:ea typeface="Lucida Sans Unicode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Соответствие структуры урока основной задаче</a:t>
                      </a:r>
                      <a:endParaRPr lang="ru-RU" sz="1400" kern="50">
                        <a:effectLst/>
                        <a:latin typeface="Times New Roman" pitchFamily="18" charset="0"/>
                        <a:ea typeface="Lucida Sans Unicode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7651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Гигиенические требования</a:t>
                      </a:r>
                      <a:endParaRPr lang="ru-RU" sz="1400" kern="50" dirty="0">
                        <a:effectLst/>
                        <a:latin typeface="Times New Roman" pitchFamily="18" charset="0"/>
                        <a:ea typeface="Lucida Sans Unicode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Температурный режим, проветривание класса, освещенность, соответствие классной мебели росту детей, чередование видов деятельности, динамические паузы</a:t>
                      </a:r>
                      <a:endParaRPr lang="ru-RU" sz="1400" kern="50" dirty="0">
                        <a:effectLst/>
                        <a:latin typeface="Times New Roman" pitchFamily="18" charset="0"/>
                        <a:ea typeface="Lucida Sans Unicode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9494" name="Rectangle 4"/>
          <p:cNvSpPr>
            <a:spLocks noChangeArrowheads="1"/>
          </p:cNvSpPr>
          <p:nvPr/>
        </p:nvSpPr>
        <p:spPr bwMode="auto">
          <a:xfrm>
            <a:off x="936625" y="-136525"/>
            <a:ext cx="8783638" cy="83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indent="533400" algn="ctr" eaLnBrk="0" hangingPunct="0"/>
            <a:r>
              <a:rPr lang="ru-RU" sz="2400" b="1">
                <a:solidFill>
                  <a:srgbClr val="C00000"/>
                </a:solidFill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Формы посещения уроков (</a:t>
            </a:r>
            <a:r>
              <a:rPr lang="ru-RU" sz="2400">
                <a:solidFill>
                  <a:srgbClr val="C00000"/>
                </a:solidFill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Р.Г. Чуракова)</a:t>
            </a:r>
          </a:p>
          <a:p>
            <a:pPr indent="533400" algn="ctr" eaLnBrk="0" hangingPunct="0"/>
            <a:endParaRPr lang="ru-RU" sz="2400">
              <a:solidFill>
                <a:srgbClr val="C00000"/>
              </a:solidFill>
              <a:latin typeface="Times New Roman" pitchFamily="18" charset="0"/>
              <a:ea typeface="Lucida Sans Unicode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431800" y="755500"/>
            <a:ext cx="8568952" cy="64087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pPr algn="ctr">
              <a:spcAft>
                <a:spcPts val="0"/>
              </a:spcAft>
              <a:defRPr/>
            </a:pP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Личностные результаты выпускников</a:t>
            </a:r>
          </a:p>
          <a:p>
            <a:pPr algn="ctr">
              <a:spcAft>
                <a:spcPts val="0"/>
              </a:spcAft>
              <a:defRPr/>
            </a:pP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не подлежат итоговой оценке</a:t>
            </a:r>
          </a:p>
          <a:p>
            <a:pPr algn="ctr">
              <a:spcAft>
                <a:spcPts val="0"/>
              </a:spcAft>
              <a:defRPr/>
            </a:pP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соответствии с требованиями ФГОС</a:t>
            </a:r>
          </a:p>
          <a:p>
            <a:pPr algn="just">
              <a:spcAft>
                <a:spcPts val="0"/>
              </a:spcAft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Личностные УУД –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основа формирования и изучения личностных результатов </a:t>
            </a:r>
          </a:p>
          <a:p>
            <a:pPr algn="just">
              <a:defRPr/>
            </a:pP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урочной и внеурочной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деятельности:</a:t>
            </a:r>
          </a:p>
          <a:p>
            <a:pPr marL="342900" indent="-342900" algn="just">
              <a:buFontTx/>
              <a:buChar char="-"/>
              <a:defRPr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Tx/>
              <a:buChar char="-"/>
              <a:defRPr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r">
              <a:buFontTx/>
              <a:buChar char="-"/>
              <a:defRPr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r">
              <a:buFontTx/>
              <a:buChar char="-"/>
              <a:defRPr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Самоопределение</a:t>
            </a:r>
          </a:p>
          <a:p>
            <a:pPr>
              <a:defRPr/>
            </a:pPr>
            <a:r>
              <a:rPr lang="ru-RU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Смыслообразование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defRPr/>
            </a:pP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Нравственно-этическая </a:t>
            </a:r>
          </a:p>
          <a:p>
            <a:pPr>
              <a:defRPr/>
            </a:pP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ориентация</a:t>
            </a:r>
          </a:p>
          <a:p>
            <a:pPr>
              <a:defRPr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0"/>
              </a:spcAft>
              <a:defRPr/>
            </a:pP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spcAft>
                <a:spcPts val="0"/>
              </a:spcAft>
              <a:defRPr/>
            </a:pPr>
            <a:endParaRPr lang="ru-RU" sz="28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3" name="Овальная выноска 2"/>
          <p:cNvSpPr/>
          <p:nvPr/>
        </p:nvSpPr>
        <p:spPr>
          <a:xfrm>
            <a:off x="4392613" y="6227763"/>
            <a:ext cx="1963737" cy="792162"/>
          </a:xfrm>
          <a:prstGeom prst="wedgeEllipseCallout">
            <a:avLst>
              <a:gd name="adj1" fmla="val 54122"/>
              <a:gd name="adj2" fmla="val -6138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Материалы - </a:t>
            </a:r>
          </a:p>
          <a:p>
            <a:pPr algn="ctr"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в печати</a:t>
            </a:r>
          </a:p>
        </p:txBody>
      </p:sp>
      <p:sp>
        <p:nvSpPr>
          <p:cNvPr id="5" name="Овальная выноска 4"/>
          <p:cNvSpPr/>
          <p:nvPr/>
        </p:nvSpPr>
        <p:spPr>
          <a:xfrm>
            <a:off x="409575" y="3671888"/>
            <a:ext cx="2828925" cy="900112"/>
          </a:xfrm>
          <a:prstGeom prst="wedgeEllipseCallout">
            <a:avLst>
              <a:gd name="adj1" fmla="val -24181"/>
              <a:gd name="adj2" fmla="val -8213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Программа формирования УУД</a:t>
            </a:r>
          </a:p>
        </p:txBody>
      </p:sp>
      <p:sp>
        <p:nvSpPr>
          <p:cNvPr id="6" name="Овальная выноска 5"/>
          <p:cNvSpPr/>
          <p:nvPr/>
        </p:nvSpPr>
        <p:spPr>
          <a:xfrm>
            <a:off x="3467100" y="3671888"/>
            <a:ext cx="2646363" cy="900112"/>
          </a:xfrm>
          <a:prstGeom prst="wedgeEllipseCallout">
            <a:avLst>
              <a:gd name="adj1" fmla="val -37631"/>
              <a:gd name="adj2" fmla="val -86029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Программы внеурочной деятельности</a:t>
            </a:r>
          </a:p>
        </p:txBody>
      </p:sp>
      <p:pic>
        <p:nvPicPr>
          <p:cNvPr id="20486" name="Рисунок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59" t="26253" r="35553" b="33868"/>
          <a:stretch>
            <a:fillRect/>
          </a:stretch>
        </p:blipFill>
        <p:spPr bwMode="auto">
          <a:xfrm>
            <a:off x="6769100" y="3348038"/>
            <a:ext cx="2016125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Полилиния 1"/>
          <p:cNvSpPr>
            <a:spLocks noChangeArrowheads="1"/>
          </p:cNvSpPr>
          <p:nvPr/>
        </p:nvSpPr>
        <p:spPr bwMode="auto">
          <a:xfrm>
            <a:off x="1079500" y="360363"/>
            <a:ext cx="8640763" cy="56340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400" i="1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</a:p>
        </p:txBody>
      </p:sp>
      <p:pic>
        <p:nvPicPr>
          <p:cNvPr id="3075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9001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Прямоугольник 7"/>
          <p:cNvSpPr>
            <a:spLocks noChangeArrowheads="1"/>
          </p:cNvSpPr>
          <p:nvPr/>
        </p:nvSpPr>
        <p:spPr bwMode="auto">
          <a:xfrm>
            <a:off x="1439863" y="466725"/>
            <a:ext cx="6840537" cy="584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Aft>
                <a:spcPts val="0"/>
              </a:spcAft>
              <a:defRPr/>
            </a:pPr>
            <a:r>
              <a:rPr lang="ru-RU" sz="3200" b="1" kern="50" dirty="0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Вопросы для обсуждения</a:t>
            </a:r>
          </a:p>
        </p:txBody>
      </p:sp>
      <p:sp>
        <p:nvSpPr>
          <p:cNvPr id="7173" name="Прямоугольник 4"/>
          <p:cNvSpPr>
            <a:spLocks noChangeArrowheads="1"/>
          </p:cNvSpPr>
          <p:nvPr/>
        </p:nvSpPr>
        <p:spPr bwMode="auto">
          <a:xfrm>
            <a:off x="422275" y="1331913"/>
            <a:ext cx="9432925" cy="452431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>
            <a:spAutoFit/>
          </a:bodyPr>
          <a:lstStyle/>
          <a:p>
            <a:pPr marL="457200" indent="-457200" algn="just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b="1" kern="5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Lucida Sans Unicode"/>
                <a:cs typeface="Tahoma"/>
              </a:rPr>
              <a:t>В чем заключаются особенности </a:t>
            </a:r>
            <a:r>
              <a:rPr lang="ru-RU" sz="2400" b="1" kern="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Lucida Sans Unicode"/>
                <a:cs typeface="Tahoma"/>
              </a:rPr>
              <a:t>внутришкольного</a:t>
            </a:r>
            <a:r>
              <a:rPr lang="ru-RU" sz="2400" b="1" kern="5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Lucida Sans Unicode"/>
                <a:cs typeface="Tahoma"/>
              </a:rPr>
              <a:t> </a:t>
            </a:r>
            <a:r>
              <a:rPr lang="ru-RU" sz="2400" b="1" kern="5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Lucida Sans Unicode"/>
                <a:cs typeface="Tahoma"/>
              </a:rPr>
              <a:t>контроля (ВСОКО) </a:t>
            </a:r>
            <a:r>
              <a:rPr lang="ru-RU" sz="2400" b="1" kern="5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Lucida Sans Unicode"/>
                <a:cs typeface="Tahoma"/>
              </a:rPr>
              <a:t>в условиях </a:t>
            </a:r>
            <a:r>
              <a:rPr lang="ru-RU" sz="2400" b="1" kern="5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Lucida Sans Unicode"/>
                <a:cs typeface="Tahoma"/>
              </a:rPr>
              <a:t>ФГОС и чем они отличаются от ВШК?</a:t>
            </a:r>
            <a:endParaRPr lang="ru-RU" sz="2400" b="1" kern="50" dirty="0">
              <a:solidFill>
                <a:schemeClr val="tx2">
                  <a:lumMod val="60000"/>
                  <a:lumOff val="40000"/>
                </a:schemeClr>
              </a:solidFill>
              <a:latin typeface="Times New Roman"/>
              <a:ea typeface="Lucida Sans Unicode"/>
              <a:cs typeface="Tahoma"/>
            </a:endParaRPr>
          </a:p>
          <a:p>
            <a:pPr marL="457200" indent="-457200" algn="just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2400" b="1" kern="50" dirty="0">
              <a:solidFill>
                <a:schemeClr val="tx2">
                  <a:lumMod val="60000"/>
                  <a:lumOff val="40000"/>
                </a:schemeClr>
              </a:solidFill>
              <a:latin typeface="Times New Roman"/>
              <a:ea typeface="Lucida Sans Unicode"/>
              <a:cs typeface="Tahoma"/>
            </a:endParaRPr>
          </a:p>
          <a:p>
            <a:pPr marL="457200" indent="-457200" algn="just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b="1" kern="5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Lucida Sans Unicode"/>
                <a:cs typeface="Tahoma"/>
              </a:rPr>
              <a:t>Как контролировать результаты освоения обучающимися </a:t>
            </a:r>
            <a:r>
              <a:rPr lang="ru-RU" sz="2400" b="1" kern="50" dirty="0" smtClean="0">
                <a:solidFill>
                  <a:schemeClr val="accent3">
                    <a:lumMod val="50000"/>
                  </a:schemeClr>
                </a:solidFill>
                <a:latin typeface="Times New Roman"/>
                <a:ea typeface="Lucida Sans Unicode"/>
                <a:cs typeface="Tahoma"/>
              </a:rPr>
              <a:t>ООП?</a:t>
            </a:r>
            <a:endParaRPr lang="ru-RU" sz="2400" b="1" kern="50" dirty="0">
              <a:solidFill>
                <a:schemeClr val="accent3">
                  <a:lumMod val="50000"/>
                </a:schemeClr>
              </a:solidFill>
              <a:latin typeface="Times New Roman"/>
              <a:ea typeface="Lucida Sans Unicode"/>
              <a:cs typeface="Tahoma"/>
            </a:endParaRPr>
          </a:p>
          <a:p>
            <a:pPr marL="457200" indent="-457200" algn="just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2400" b="1" kern="50" dirty="0">
              <a:solidFill>
                <a:schemeClr val="accent3">
                  <a:lumMod val="50000"/>
                </a:schemeClr>
              </a:solidFill>
              <a:latin typeface="Times New Roman"/>
              <a:ea typeface="Lucida Sans Unicode"/>
              <a:cs typeface="Tahoma"/>
            </a:endParaRPr>
          </a:p>
          <a:p>
            <a:pPr marL="457200" indent="-457200" algn="just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b="1" kern="50" dirty="0">
                <a:solidFill>
                  <a:srgbClr val="FF0000"/>
                </a:solidFill>
                <a:latin typeface="Times New Roman"/>
                <a:ea typeface="Lucida Sans Unicode"/>
                <a:cs typeface="Tahoma"/>
              </a:rPr>
              <a:t>Каким может быть контроль </a:t>
            </a:r>
            <a:r>
              <a:rPr lang="ru-RU" sz="2400" b="1" kern="50" dirty="0" smtClean="0">
                <a:solidFill>
                  <a:srgbClr val="FF0000"/>
                </a:solidFill>
                <a:latin typeface="Times New Roman"/>
                <a:ea typeface="Lucida Sans Unicode"/>
                <a:cs typeface="Tahoma"/>
              </a:rPr>
              <a:t>ООП?</a:t>
            </a:r>
            <a:endParaRPr lang="ru-RU" sz="2400" b="1" kern="50" dirty="0">
              <a:solidFill>
                <a:srgbClr val="FF0000"/>
              </a:solidFill>
              <a:latin typeface="Times New Roman"/>
              <a:ea typeface="Lucida Sans Unicode"/>
              <a:cs typeface="Tahoma"/>
            </a:endParaRPr>
          </a:p>
          <a:p>
            <a:pPr marL="457200" indent="-457200" algn="just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2400" b="1" kern="50" dirty="0">
              <a:solidFill>
                <a:srgbClr val="FF0000"/>
              </a:solidFill>
              <a:latin typeface="Times New Roman"/>
              <a:ea typeface="Lucida Sans Unicode"/>
              <a:cs typeface="Tahoma"/>
            </a:endParaRPr>
          </a:p>
          <a:p>
            <a:pPr marL="457200" indent="-457200" algn="just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b="1" kern="50" dirty="0">
                <a:solidFill>
                  <a:srgbClr val="00B050"/>
                </a:solidFill>
                <a:latin typeface="Times New Roman"/>
                <a:ea typeface="Lucida Sans Unicode"/>
                <a:cs typeface="Tahoma"/>
              </a:rPr>
              <a:t>Как контролировать условия реализации </a:t>
            </a:r>
            <a:r>
              <a:rPr lang="ru-RU" sz="2400" b="1" kern="50" dirty="0" smtClean="0">
                <a:solidFill>
                  <a:srgbClr val="00B050"/>
                </a:solidFill>
                <a:latin typeface="Times New Roman"/>
                <a:ea typeface="Lucida Sans Unicode"/>
                <a:cs typeface="Tahoma"/>
              </a:rPr>
              <a:t>ООП?</a:t>
            </a:r>
            <a:endParaRPr lang="ru-RU" sz="2400" b="1" kern="50" dirty="0">
              <a:solidFill>
                <a:srgbClr val="00B050"/>
              </a:solidFill>
              <a:latin typeface="Times New Roman"/>
              <a:ea typeface="Lucida Sans Unicode"/>
              <a:cs typeface="Tahoma"/>
            </a:endParaRPr>
          </a:p>
          <a:p>
            <a:pPr algn="just">
              <a:spcAft>
                <a:spcPts val="0"/>
              </a:spcAft>
              <a:defRPr/>
            </a:pPr>
            <a:endParaRPr lang="ru-RU" sz="2400" b="1" kern="50" dirty="0">
              <a:solidFill>
                <a:srgbClr val="00B050"/>
              </a:solidFill>
              <a:latin typeface="Times New Roman"/>
              <a:ea typeface="Lucida Sans Unicode"/>
              <a:cs typeface="Tahoma"/>
            </a:endParaRPr>
          </a:p>
          <a:p>
            <a:pPr marL="457200" indent="-457200" algn="just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b="1" kern="50" dirty="0">
                <a:solidFill>
                  <a:srgbClr val="C00000"/>
                </a:solidFill>
                <a:latin typeface="Times New Roman"/>
                <a:ea typeface="Lucida Sans Unicode"/>
                <a:cs typeface="Times New Roman"/>
              </a:rPr>
              <a:t>Каким может быть Примерный ежемесячный план </a:t>
            </a:r>
            <a:r>
              <a:rPr lang="ru-RU" sz="2400" b="1" kern="50" dirty="0" smtClean="0">
                <a:solidFill>
                  <a:srgbClr val="C00000"/>
                </a:solidFill>
                <a:latin typeface="Times New Roman"/>
                <a:ea typeface="Lucida Sans Unicode"/>
                <a:cs typeface="Times New Roman"/>
              </a:rPr>
              <a:t>ВСОКО в условиях реализации ФГОС?</a:t>
            </a:r>
            <a:endParaRPr lang="ru-RU" sz="2400" b="1" kern="50" dirty="0">
              <a:solidFill>
                <a:srgbClr val="C00000"/>
              </a:solidFill>
              <a:latin typeface="Times New Roman"/>
              <a:ea typeface="Lucida Sans Unicode"/>
              <a:cs typeface="Tahoma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503807" y="324643"/>
            <a:ext cx="9433049" cy="69897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pPr algn="ctr">
              <a:defRPr/>
            </a:pP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Направления оценки </a:t>
            </a:r>
          </a:p>
          <a:p>
            <a:pPr algn="ctr">
              <a:defRPr/>
            </a:pP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личностных результатов:</a:t>
            </a:r>
          </a:p>
          <a:p>
            <a:pPr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Tx/>
              <a:buAutoNum type="arabicPeriod"/>
              <a:defRPr/>
            </a:pP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Характеристика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достижений и положительных качеств обучающегося - 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портфолио, дневнике достижений, дипломы, сертификаты</a:t>
            </a:r>
          </a:p>
          <a:p>
            <a:pPr marL="457200" indent="-457200">
              <a:buFontTx/>
              <a:buAutoNum type="arabicPeriod"/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Tx/>
              <a:buAutoNum type="arabicPeriod"/>
              <a:defRPr/>
            </a:pP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Построение индивидуального маршрута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 учетом достижений и психологических проблем развития ребенка – 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портфолио, в плане работы классного руководителя, психолога, социального педагога</a:t>
            </a:r>
          </a:p>
          <a:p>
            <a:pPr marL="457200" indent="-457200">
              <a:buFontTx/>
              <a:buAutoNum type="arabicPeriod"/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Tx/>
              <a:buAutoNum type="arabicPeriod"/>
              <a:defRPr/>
            </a:pP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Система рекомендаций </a:t>
            </a:r>
            <a:r>
              <a:rPr lang="ru-RU" sz="2400" dirty="0">
                <a:latin typeface="Times New Roman" pitchFamily="18" charset="0"/>
                <a:ea typeface="Calibri"/>
                <a:cs typeface="Times New Roman" pitchFamily="18" charset="0"/>
              </a:rPr>
              <a:t>методического характера (для управленцев, педагогов, методистов) – 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 ООП, программе воспитания и развития, во внеурочной деятельности.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503807" y="324643"/>
            <a:ext cx="9433049" cy="69897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pPr algn="ctr">
              <a:spcAft>
                <a:spcPts val="0"/>
              </a:spcAft>
              <a:defRPr/>
            </a:pP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Оценка </a:t>
            </a:r>
            <a:r>
              <a:rPr lang="ru-RU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результатов </a:t>
            </a:r>
          </a:p>
          <a:p>
            <a:pPr algn="ctr">
              <a:spcAft>
                <a:spcPts val="0"/>
              </a:spcAft>
              <a:defRPr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Оценка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результатов происходит на основе 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успешности выполнения 3 групп материалов: </a:t>
            </a:r>
          </a:p>
          <a:p>
            <a:pPr>
              <a:defRPr/>
            </a:pPr>
            <a:endParaRPr lang="ru-RU" sz="1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специально сконструированные</a:t>
            </a:r>
          </a:p>
          <a:p>
            <a:pPr>
              <a:defRPr/>
            </a:pP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диагностические задачи</a:t>
            </a:r>
          </a:p>
          <a:p>
            <a:pPr>
              <a:defRPr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задачи учебных предметов </a:t>
            </a:r>
          </a:p>
          <a:p>
            <a:pPr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(типовые задачи) </a:t>
            </a:r>
          </a:p>
          <a:p>
            <a:pPr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комплексные задания</a:t>
            </a:r>
          </a:p>
          <a:p>
            <a:pPr>
              <a:defRPr/>
            </a:pP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межпредметной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основе</a:t>
            </a:r>
          </a:p>
          <a:p>
            <a:pPr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defRPr/>
            </a:pPr>
            <a:endParaRPr lang="ru-RU" sz="2400" dirty="0"/>
          </a:p>
          <a:p>
            <a:pPr algn="just">
              <a:spcAft>
                <a:spcPts val="0"/>
              </a:spcAft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0"/>
              </a:spcAft>
              <a:defRPr/>
            </a:pP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spcAft>
                <a:spcPts val="0"/>
              </a:spcAft>
              <a:defRPr/>
            </a:pPr>
            <a:endParaRPr lang="ru-RU" sz="28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22531" name="Рисунок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0" t="35715" r="24091" b="34238"/>
          <a:stretch>
            <a:fillRect/>
          </a:stretch>
        </p:blipFill>
        <p:spPr bwMode="auto">
          <a:xfrm>
            <a:off x="5832475" y="2339975"/>
            <a:ext cx="4108450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Овальная выноска 6"/>
          <p:cNvSpPr/>
          <p:nvPr/>
        </p:nvSpPr>
        <p:spPr>
          <a:xfrm>
            <a:off x="4032250" y="4067175"/>
            <a:ext cx="1963738" cy="792163"/>
          </a:xfrm>
          <a:prstGeom prst="wedgeEllipseCallout">
            <a:avLst>
              <a:gd name="adj1" fmla="val 57742"/>
              <a:gd name="adj2" fmla="val -3701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Само- определение</a:t>
            </a:r>
          </a:p>
        </p:txBody>
      </p:sp>
      <p:sp>
        <p:nvSpPr>
          <p:cNvPr id="8" name="Овальная выноска 7"/>
          <p:cNvSpPr/>
          <p:nvPr/>
        </p:nvSpPr>
        <p:spPr>
          <a:xfrm>
            <a:off x="4010025" y="5435600"/>
            <a:ext cx="1963738" cy="792163"/>
          </a:xfrm>
          <a:prstGeom prst="wedgeEllipseCallout">
            <a:avLst>
              <a:gd name="adj1" fmla="val 54122"/>
              <a:gd name="adj2" fmla="val -6138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Смысло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образование</a:t>
            </a:r>
          </a:p>
        </p:txBody>
      </p:sp>
      <p:sp>
        <p:nvSpPr>
          <p:cNvPr id="9" name="Овальная выноска 8"/>
          <p:cNvSpPr/>
          <p:nvPr/>
        </p:nvSpPr>
        <p:spPr>
          <a:xfrm>
            <a:off x="1008063" y="5778500"/>
            <a:ext cx="2808287" cy="1096963"/>
          </a:xfrm>
          <a:prstGeom prst="wedgeEllipseCallout">
            <a:avLst>
              <a:gd name="adj1" fmla="val -37631"/>
              <a:gd name="adj2" fmla="val -86029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Серия «Итоговые комплексные работы на основе единого текста»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503807" y="457224"/>
            <a:ext cx="9433049" cy="69897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pPr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Оценка </a:t>
            </a:r>
            <a:r>
              <a:rPr lang="ru-RU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результатов </a:t>
            </a:r>
          </a:p>
          <a:p>
            <a:pPr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сборниках программ по учебным предметам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описаны «Ожидаемые результаты формирования УУД»</a:t>
            </a:r>
          </a:p>
          <a:p>
            <a:pPr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3807" y="3952081"/>
            <a:ext cx="1620838" cy="23923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27200" y="2700616"/>
            <a:ext cx="1582738" cy="2303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Рисунок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00" t="13428" r="38759" b="24649"/>
          <a:stretch>
            <a:fillRect/>
          </a:stretch>
        </p:blipFill>
        <p:spPr bwMode="auto">
          <a:xfrm>
            <a:off x="6480175" y="2963863"/>
            <a:ext cx="3302000" cy="394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Овальная выноска 6"/>
          <p:cNvSpPr/>
          <p:nvPr/>
        </p:nvSpPr>
        <p:spPr>
          <a:xfrm>
            <a:off x="3384550" y="3671888"/>
            <a:ext cx="3095625" cy="1152525"/>
          </a:xfrm>
          <a:prstGeom prst="wedgeEllipseCallout">
            <a:avLst>
              <a:gd name="adj1" fmla="val 54122"/>
              <a:gd name="adj2" fmla="val -6138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В области общих учебных действий обучающиеся научатся…</a:t>
            </a:r>
          </a:p>
        </p:txBody>
      </p:sp>
      <p:sp>
        <p:nvSpPr>
          <p:cNvPr id="8" name="Овальная выноска 7"/>
          <p:cNvSpPr/>
          <p:nvPr/>
        </p:nvSpPr>
        <p:spPr>
          <a:xfrm>
            <a:off x="3384550" y="5148263"/>
            <a:ext cx="3095625" cy="1357312"/>
          </a:xfrm>
          <a:prstGeom prst="wedgeEllipseCallout">
            <a:avLst>
              <a:gd name="adj1" fmla="val 54122"/>
              <a:gd name="adj2" fmla="val -6138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В области коммуникативных учебных действий обучающиеся научатся…</a:t>
            </a:r>
          </a:p>
          <a:p>
            <a:pPr algn="ctr">
              <a:defRPr/>
            </a:pP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000" y="5004078"/>
            <a:ext cx="1646238" cy="2182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503807" y="324643"/>
            <a:ext cx="9433049" cy="69897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pPr>
              <a:defRPr/>
            </a:pP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Оценка </a:t>
            </a:r>
            <a:r>
              <a:rPr lang="ru-RU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результатов </a:t>
            </a:r>
          </a:p>
          <a:p>
            <a:pPr algn="ctr">
              <a:spcAft>
                <a:spcPts val="0"/>
              </a:spcAft>
              <a:defRPr/>
            </a:pPr>
            <a:r>
              <a:rPr lang="ru-RU" sz="4000" b="1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F7964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Итоговые комплексные работы </a:t>
            </a:r>
          </a:p>
          <a:p>
            <a:pPr algn="ctr">
              <a:spcAft>
                <a:spcPts val="0"/>
              </a:spcAft>
              <a:defRPr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defRPr/>
            </a:pPr>
            <a:endParaRPr lang="ru-RU" sz="2400" dirty="0"/>
          </a:p>
          <a:p>
            <a:pPr algn="just">
              <a:spcAft>
                <a:spcPts val="0"/>
              </a:spcAft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0"/>
              </a:spcAft>
              <a:defRPr/>
            </a:pP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spcAft>
                <a:spcPts val="0"/>
              </a:spcAft>
              <a:defRPr/>
            </a:pPr>
            <a:endParaRPr lang="ru-RU" sz="28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9" name="Picture 4" descr="Безымянный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3238" y="1436688"/>
            <a:ext cx="2541587" cy="3606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 descr="Безымянный-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00450" y="1725613"/>
            <a:ext cx="2032000" cy="28971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 descr="Безымянный-1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67213" y="3317875"/>
            <a:ext cx="2528887" cy="36052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Безымянный-1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79500" y="3013075"/>
            <a:ext cx="2952750" cy="42148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" descr="Безымянный-1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553200" y="1919288"/>
            <a:ext cx="2225675" cy="3159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15"/>
          <p:cNvPicPr/>
          <p:nvPr/>
        </p:nvPicPr>
        <p:blipFill rotWithShape="1">
          <a:blip r:embed="rId8"/>
          <a:srcRect l="43926" t="18036" r="23048" b="20642"/>
          <a:stretch/>
        </p:blipFill>
        <p:spPr bwMode="auto">
          <a:xfrm>
            <a:off x="7666038" y="4140200"/>
            <a:ext cx="1962150" cy="28971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503807" y="324643"/>
            <a:ext cx="9433049" cy="69897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Оценка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результатов </a:t>
            </a:r>
          </a:p>
          <a:p>
            <a:pPr lvl="0" algn="ctr">
              <a:spcAft>
                <a:spcPts val="0"/>
              </a:spcAft>
            </a:pPr>
            <a:r>
              <a:rPr lang="ru-RU" sz="32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F7964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Итоговые комплексные работы </a:t>
            </a:r>
            <a:endParaRPr lang="ru-RU" sz="3200" b="1" dirty="0">
              <a:ln w="12700">
                <a:solidFill>
                  <a:srgbClr val="1F497D">
                    <a:satMod val="155000"/>
                  </a:srgbClr>
                </a:solidFill>
                <a:prstDash val="solid"/>
              </a:ln>
              <a:solidFill>
                <a:srgbClr val="F7964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Итоговые комплексные работы 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(предварительные и контрольные)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дополняют и обогащают 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диагностические тексты 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«Перспективной начальной школы». 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Их 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основное назначение - 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выявление уровня 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(базового или повышенного) </a:t>
            </a:r>
          </a:p>
          <a:p>
            <a:r>
              <a:rPr lang="ru-RU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сформированности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УУД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/>
          </a:p>
          <a:p>
            <a:pPr algn="just">
              <a:spcAft>
                <a:spcPts val="0"/>
              </a:spcAft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endParaRPr lang="ru-RU" sz="28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 rotWithShape="1">
          <a:blip r:embed="rId3"/>
          <a:srcRect l="26452" t="18437" r="44210" b="28056"/>
          <a:stretch/>
        </p:blipFill>
        <p:spPr bwMode="auto">
          <a:xfrm>
            <a:off x="5832400" y="1619597"/>
            <a:ext cx="3730352" cy="53903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Овальная выноска 3"/>
          <p:cNvSpPr/>
          <p:nvPr/>
        </p:nvSpPr>
        <p:spPr>
          <a:xfrm>
            <a:off x="503807" y="1259557"/>
            <a:ext cx="4946891" cy="1152128"/>
          </a:xfrm>
          <a:prstGeom prst="wedgeEllipseCallout">
            <a:avLst>
              <a:gd name="adj1" fmla="val 59293"/>
              <a:gd name="adj2" fmla="val 4812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Предварительная итоговая комплексная работа 1 и 2 варианты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(могут проводится при тематическом контроле)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ьная выноска 4"/>
          <p:cNvSpPr/>
          <p:nvPr/>
        </p:nvSpPr>
        <p:spPr>
          <a:xfrm>
            <a:off x="1422216" y="6082188"/>
            <a:ext cx="4010786" cy="927770"/>
          </a:xfrm>
          <a:prstGeom prst="wedgeEllipseCallout">
            <a:avLst>
              <a:gd name="adj1" fmla="val 57773"/>
              <a:gd name="adj2" fmla="val -53719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Измерительные материалы для итоговой оценки комплексной работы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ьная выноска 5"/>
          <p:cNvSpPr/>
          <p:nvPr/>
        </p:nvSpPr>
        <p:spPr>
          <a:xfrm>
            <a:off x="1422216" y="5147989"/>
            <a:ext cx="4010786" cy="792088"/>
          </a:xfrm>
          <a:prstGeom prst="wedgeEllipseCallout">
            <a:avLst>
              <a:gd name="adj1" fmla="val 59040"/>
              <a:gd name="adj2" fmla="val -48806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Итоговая комплексная работа.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3 вариант (для детей с трудностями в обучении)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629343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503807" y="324643"/>
            <a:ext cx="9433049" cy="712760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Оценка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результатов </a:t>
            </a:r>
          </a:p>
          <a:p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Критерии оценки итоговых комплексных работ 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Рекомендации:</a:t>
            </a:r>
          </a:p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Задания основной части: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 менее 60% выполнения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обучающийся справился с заданием базового уровня</a:t>
            </a: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Задания дополнительной части: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 менее 50%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выполнения –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обучающийся справился с заданием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овышенного уровня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классный журнал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могут выставляться результаты выполнения заданий по предметам: русскому языку, математике, окружающему миру.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Электронная обработка полученных данных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endParaRPr lang="ru-RU" sz="28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3" name="Скругленная прямоугольная выноска 2"/>
          <p:cNvSpPr/>
          <p:nvPr/>
        </p:nvSpPr>
        <p:spPr>
          <a:xfrm>
            <a:off x="8172660" y="1714801"/>
            <a:ext cx="1512168" cy="1632987"/>
          </a:xfrm>
          <a:prstGeom prst="wedgeRoundRectCallout">
            <a:avLst>
              <a:gd name="adj1" fmla="val -64505"/>
              <a:gd name="adj2" fmla="val -7040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Полученная информация – для учителя, родителей, в портфолио</a:t>
            </a:r>
            <a:endParaRPr lang="ru-RU" sz="1400" b="1" dirty="0"/>
          </a:p>
        </p:txBody>
      </p:sp>
      <p:pic>
        <p:nvPicPr>
          <p:cNvPr id="5" name="Picture 2" descr="C:\Documents and Settings\ednachmet\Рабочий стол\Итоговые работы 1 класс_12 CD12cm_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552" y="5087827"/>
            <a:ext cx="2364418" cy="2364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442989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503807" y="324643"/>
            <a:ext cx="9433049" cy="69897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Оценка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результатов </a:t>
            </a:r>
          </a:p>
          <a:p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Возможности поурочного планирования</a:t>
            </a:r>
          </a:p>
          <a:p>
            <a:pPr algn="ctr"/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ля контроля и оценки (русский язык)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/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</a:t>
            </a: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endParaRPr lang="ru-RU" sz="28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5" name="Овальная выноска 4"/>
          <p:cNvSpPr/>
          <p:nvPr/>
        </p:nvSpPr>
        <p:spPr>
          <a:xfrm>
            <a:off x="6408464" y="1990065"/>
            <a:ext cx="3456432" cy="937592"/>
          </a:xfrm>
          <a:prstGeom prst="wedgeEllipseCallout">
            <a:avLst>
              <a:gd name="adj1" fmla="val -51533"/>
              <a:gd name="adj2" fmla="val -4518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Имена (фамилии) детей, которые допускали ошибки при выполнении задания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3"/>
          <a:srcRect l="42163" t="16834" r="25133" b="24448"/>
          <a:stretch/>
        </p:blipFill>
        <p:spPr bwMode="auto">
          <a:xfrm>
            <a:off x="683858" y="2458861"/>
            <a:ext cx="1929369" cy="24731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4"/>
          <a:srcRect l="27735" t="24850" r="40683" b="21442"/>
          <a:stretch/>
        </p:blipFill>
        <p:spPr bwMode="auto">
          <a:xfrm>
            <a:off x="2664048" y="1907629"/>
            <a:ext cx="3642239" cy="45365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Овальная выноска 7"/>
          <p:cNvSpPr/>
          <p:nvPr/>
        </p:nvSpPr>
        <p:spPr>
          <a:xfrm>
            <a:off x="6411840" y="3238289"/>
            <a:ext cx="3456432" cy="937592"/>
          </a:xfrm>
          <a:prstGeom prst="wedgeEllipseCallout">
            <a:avLst>
              <a:gd name="adj1" fmla="val -49768"/>
              <a:gd name="adj2" fmla="val -47352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Имена (фамилии) детей, которые правильно выполнили задание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ьная выноска 8"/>
          <p:cNvSpPr/>
          <p:nvPr/>
        </p:nvSpPr>
        <p:spPr>
          <a:xfrm>
            <a:off x="6397464" y="4571925"/>
            <a:ext cx="3456432" cy="937592"/>
          </a:xfrm>
          <a:prstGeom prst="wedgeEllipseCallout">
            <a:avLst>
              <a:gd name="adj1" fmla="val -49475"/>
              <a:gd name="adj2" fmla="val -43018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Имена (фамилии) детей, которым была оказана индивидуальная помощь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ьная выноска 9"/>
          <p:cNvSpPr/>
          <p:nvPr/>
        </p:nvSpPr>
        <p:spPr>
          <a:xfrm>
            <a:off x="6408464" y="5868069"/>
            <a:ext cx="3456432" cy="945735"/>
          </a:xfrm>
          <a:prstGeom prst="wedgeEllipseCallout">
            <a:avLst>
              <a:gd name="adj1" fmla="val -50663"/>
              <a:gd name="adj2" fmla="val -52966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Наблюдения, которые нужно учесть при подготовке к следующим урокам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92630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503807" y="324643"/>
            <a:ext cx="9433049" cy="69897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Оценка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результатов </a:t>
            </a:r>
          </a:p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Возможности поурочного планирования</a:t>
            </a:r>
          </a:p>
          <a:p>
            <a:pPr algn="ctr"/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ля контроля и 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оценки 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(математика) 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/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</a:t>
            </a: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endParaRPr lang="ru-RU" sz="28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816" y="2123653"/>
            <a:ext cx="2755862" cy="3960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/>
          <p:nvPr/>
        </p:nvPicPr>
        <p:blipFill rotWithShape="1">
          <a:blip r:embed="rId4"/>
          <a:srcRect l="27554" t="21866" r="41331" b="20470"/>
          <a:stretch/>
        </p:blipFill>
        <p:spPr bwMode="auto">
          <a:xfrm>
            <a:off x="3528144" y="1763613"/>
            <a:ext cx="3600400" cy="51845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Овальная выноска 4"/>
          <p:cNvSpPr/>
          <p:nvPr/>
        </p:nvSpPr>
        <p:spPr>
          <a:xfrm>
            <a:off x="6891584" y="6044267"/>
            <a:ext cx="3024336" cy="937592"/>
          </a:xfrm>
          <a:prstGeom prst="wedgeEllipseCallout">
            <a:avLst>
              <a:gd name="adj1" fmla="val -54178"/>
              <a:gd name="adj2" fmla="val -7552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Имена (фамилии) детей, которых мы планируем спросить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ьная выноска 9"/>
          <p:cNvSpPr/>
          <p:nvPr/>
        </p:nvSpPr>
        <p:spPr>
          <a:xfrm>
            <a:off x="6912520" y="3995861"/>
            <a:ext cx="3024336" cy="937592"/>
          </a:xfrm>
          <a:prstGeom prst="wedgeEllipseCallout">
            <a:avLst>
              <a:gd name="adj1" fmla="val -54178"/>
              <a:gd name="adj2" fmla="val -7552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Имена (фамилии) детей, не понимающих значений знаков-помощников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ьная выноска 10"/>
          <p:cNvSpPr/>
          <p:nvPr/>
        </p:nvSpPr>
        <p:spPr>
          <a:xfrm>
            <a:off x="6912520" y="2627709"/>
            <a:ext cx="3024336" cy="937592"/>
          </a:xfrm>
          <a:prstGeom prst="wedgeEllipseCallout">
            <a:avLst>
              <a:gd name="adj1" fmla="val -54178"/>
              <a:gd name="adj2" fmla="val -7552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Имена (фамилии) детей, которым пришлось помогать индивидуально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28683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503807" y="352776"/>
            <a:ext cx="9433049" cy="69897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Оценка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результатов 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2400" dirty="0"/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/>
          </a:p>
          <a:p>
            <a:pPr algn="just">
              <a:spcAft>
                <a:spcPts val="0"/>
              </a:spcAft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3200" dirty="0"/>
              <a:t> </a:t>
            </a:r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1097684" y="971525"/>
            <a:ext cx="8623148" cy="576064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Вступительные задания в научные клубы школьников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ea typeface="Calibri"/>
              <a:cs typeface="Times New Roman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856" y="1763613"/>
            <a:ext cx="5688632" cy="2765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8595" y="4715941"/>
            <a:ext cx="6201709" cy="2626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/>
          <p:cNvPicPr/>
          <p:nvPr/>
        </p:nvPicPr>
        <p:blipFill rotWithShape="1">
          <a:blip r:embed="rId5"/>
          <a:srcRect l="33987" t="32265" r="47096" b="32465"/>
          <a:stretch/>
        </p:blipFill>
        <p:spPr bwMode="auto">
          <a:xfrm>
            <a:off x="1367904" y="5003973"/>
            <a:ext cx="1368152" cy="18634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Прямоугольная выноска 10"/>
          <p:cNvSpPr/>
          <p:nvPr/>
        </p:nvSpPr>
        <p:spPr>
          <a:xfrm>
            <a:off x="6456376" y="2051645"/>
            <a:ext cx="3240360" cy="898202"/>
          </a:xfrm>
          <a:prstGeom prst="wedgeRectCallout">
            <a:avLst>
              <a:gd name="adj1" fmla="val -37396"/>
              <a:gd name="adj2" fmla="val 6744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Нарисуй свою улицу, свой дом, свою школу…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6480472" y="3606308"/>
            <a:ext cx="3240360" cy="898202"/>
          </a:xfrm>
          <a:prstGeom prst="wedgeRectCallout">
            <a:avLst>
              <a:gd name="adj1" fmla="val -37396"/>
              <a:gd name="adj2" fmla="val 6744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Точно назови…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Выясни и напиши…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947591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503807" y="324643"/>
            <a:ext cx="9433049" cy="69897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pPr algn="ctr">
              <a:defRPr/>
            </a:pP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Оценка предметных результатов </a:t>
            </a:r>
          </a:p>
          <a:p>
            <a:pPr>
              <a:defRPr/>
            </a:pP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представляет собой оценку достижения обучающимся планируемых результатов 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отдельным предметам учебного плана</a:t>
            </a:r>
          </a:p>
          <a:p>
            <a:pPr algn="ctr">
              <a:defRPr/>
            </a:pP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Оценивается:</a:t>
            </a:r>
          </a:p>
          <a:p>
            <a:pPr algn="ctr">
              <a:defRPr/>
            </a:pP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Arial" pitchFamily="34" charset="0"/>
              <a:buChar char="•"/>
              <a:defRPr/>
            </a:pP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система основополагающих элементов научного знания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которая выражается через учебный материал различных курсов </a:t>
            </a:r>
            <a:r>
              <a:rPr lang="ru-RU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(знания)</a:t>
            </a:r>
          </a:p>
          <a:p>
            <a:pPr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342900" indent="-342900" algn="just">
              <a:buFont typeface="Arial" pitchFamily="34" charset="0"/>
              <a:buChar char="•"/>
              <a:defRPr/>
            </a:pP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система формируемых действий с учебным материалом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которые направлены на применение знаний </a:t>
            </a:r>
            <a:r>
              <a:rPr lang="ru-RU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(предметные умения)</a:t>
            </a:r>
          </a:p>
          <a:p>
            <a:pPr algn="ctr">
              <a:defRPr/>
            </a:pP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Ученик научится…</a:t>
            </a:r>
          </a:p>
          <a:p>
            <a:pPr algn="ctr">
              <a:defRPr/>
            </a:pP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Ученик получит возможность научиться…</a:t>
            </a:r>
          </a:p>
          <a:p>
            <a:pPr algn="ctr">
              <a:defRPr/>
            </a:pP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Ведется в ходе текущего, промежуточного оценивания и при выполнении итоговых проверочных работ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Полилиния 1"/>
          <p:cNvSpPr>
            <a:spLocks noChangeArrowheads="1"/>
          </p:cNvSpPr>
          <p:nvPr/>
        </p:nvSpPr>
        <p:spPr bwMode="auto">
          <a:xfrm>
            <a:off x="1079500" y="360363"/>
            <a:ext cx="8640763" cy="56340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400" i="1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</a:p>
        </p:txBody>
      </p:sp>
      <p:pic>
        <p:nvPicPr>
          <p:cNvPr id="4099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9001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Прямоугольник 7"/>
          <p:cNvSpPr>
            <a:spLocks noChangeArrowheads="1"/>
          </p:cNvSpPr>
          <p:nvPr/>
        </p:nvSpPr>
        <p:spPr bwMode="auto">
          <a:xfrm>
            <a:off x="1439863" y="466725"/>
            <a:ext cx="6840537" cy="584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Aft>
                <a:spcPts val="0"/>
              </a:spcAft>
              <a:defRPr/>
            </a:pPr>
            <a:r>
              <a:rPr lang="ru-RU" sz="3200" b="1" kern="50" dirty="0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Федеральные документы</a:t>
            </a:r>
          </a:p>
        </p:txBody>
      </p:sp>
      <p:sp>
        <p:nvSpPr>
          <p:cNvPr id="7173" name="Прямоугольник 4"/>
          <p:cNvSpPr>
            <a:spLocks noChangeArrowheads="1"/>
          </p:cNvSpPr>
          <p:nvPr/>
        </p:nvSpPr>
        <p:spPr bwMode="auto">
          <a:xfrm>
            <a:off x="422275" y="1331913"/>
            <a:ext cx="9432925" cy="74168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>
            <a:spAutoFit/>
          </a:bodyPr>
          <a:lstStyle/>
          <a:p>
            <a:pPr indent="533400" algn="just">
              <a:spcAft>
                <a:spcPts val="0"/>
              </a:spcAft>
              <a:defRPr/>
            </a:pPr>
            <a:r>
              <a:rPr lang="ru-RU" sz="2400" b="1" kern="50" dirty="0">
                <a:latin typeface="Times New Roman"/>
                <a:ea typeface="Lucida Sans Unicode"/>
                <a:cs typeface="Tahoma"/>
              </a:rPr>
              <a:t>ФЦПРО на 2011/15 годы</a:t>
            </a:r>
            <a:endParaRPr lang="ru-RU" sz="2000" kern="50" dirty="0">
              <a:latin typeface="Times New Roman"/>
              <a:ea typeface="Lucida Sans Unicode"/>
              <a:cs typeface="Tahoma"/>
            </a:endParaRPr>
          </a:p>
          <a:p>
            <a:pPr indent="533400" algn="just">
              <a:spcAft>
                <a:spcPts val="0"/>
              </a:spcAft>
              <a:defRPr/>
            </a:pPr>
            <a:r>
              <a:rPr lang="ru-RU" sz="2400" b="1" kern="50" dirty="0">
                <a:latin typeface="Times New Roman"/>
                <a:ea typeface="Lucida Sans Unicode"/>
                <a:cs typeface="Tahoma"/>
              </a:rPr>
              <a:t>- </a:t>
            </a:r>
            <a:r>
              <a:rPr lang="ru-RU" sz="2400" kern="50" dirty="0">
                <a:latin typeface="Times New Roman"/>
                <a:ea typeface="Lucida Sans Unicode"/>
                <a:cs typeface="Tahoma"/>
              </a:rPr>
              <a:t>увеличение количества ОУ, открыто </a:t>
            </a:r>
            <a:r>
              <a:rPr lang="ru-RU" sz="2400" b="1" kern="50" dirty="0">
                <a:solidFill>
                  <a:srgbClr val="7030A0"/>
                </a:solidFill>
                <a:latin typeface="Times New Roman"/>
                <a:ea typeface="Lucida Sans Unicode"/>
                <a:cs typeface="Tahoma"/>
              </a:rPr>
              <a:t>предоставляющих достоверную публичную информацию </a:t>
            </a:r>
            <a:r>
              <a:rPr lang="ru-RU" sz="2400" kern="50" dirty="0">
                <a:latin typeface="Times New Roman"/>
                <a:ea typeface="Lucida Sans Unicode"/>
                <a:cs typeface="Tahoma"/>
              </a:rPr>
              <a:t>о своей деятельности; </a:t>
            </a:r>
            <a:endParaRPr lang="ru-RU" sz="2000" kern="50" dirty="0">
              <a:latin typeface="Times New Roman"/>
              <a:ea typeface="Lucida Sans Unicode"/>
              <a:cs typeface="Tahoma"/>
            </a:endParaRPr>
          </a:p>
          <a:p>
            <a:pPr marL="342900" indent="-342900" algn="just">
              <a:spcAft>
                <a:spcPts val="0"/>
              </a:spcAft>
              <a:buFontTx/>
              <a:buChar char="-"/>
              <a:defRPr/>
            </a:pPr>
            <a:r>
              <a:rPr lang="ru-RU" sz="2400" kern="50" dirty="0">
                <a:latin typeface="Times New Roman"/>
                <a:ea typeface="Lucida Sans Unicode"/>
                <a:cs typeface="Tahoma"/>
              </a:rPr>
              <a:t>расширение возможности </a:t>
            </a:r>
            <a:r>
              <a:rPr lang="ru-RU" sz="2400" b="1" kern="50" dirty="0">
                <a:solidFill>
                  <a:srgbClr val="7030A0"/>
                </a:solidFill>
                <a:latin typeface="Times New Roman"/>
                <a:ea typeface="Lucida Sans Unicode"/>
                <a:cs typeface="Tahoma"/>
              </a:rPr>
              <a:t>объективной оценки качества образования.</a:t>
            </a:r>
          </a:p>
          <a:p>
            <a:pPr marL="342900" indent="-342900" algn="just">
              <a:spcAft>
                <a:spcPts val="0"/>
              </a:spcAft>
              <a:buFontTx/>
              <a:buChar char="-"/>
              <a:defRPr/>
            </a:pPr>
            <a:endParaRPr lang="ru-RU" sz="2400" b="1" kern="50" dirty="0">
              <a:solidFill>
                <a:srgbClr val="7030A0"/>
              </a:solidFill>
              <a:latin typeface="Times New Roman"/>
              <a:ea typeface="Lucida Sans Unicode"/>
              <a:cs typeface="Tahoma"/>
            </a:endParaRPr>
          </a:p>
          <a:p>
            <a:pPr indent="533400" algn="just">
              <a:spcAft>
                <a:spcPts val="0"/>
              </a:spcAft>
              <a:defRPr/>
            </a:pPr>
            <a:r>
              <a:rPr lang="ru-RU" sz="2400" b="1" kern="50" dirty="0">
                <a:latin typeface="Times New Roman"/>
                <a:ea typeface="Lucida Sans Unicode"/>
                <a:cs typeface="Tahoma"/>
              </a:rPr>
              <a:t>Госпрограмма РФ «Развитие образования» на 2013/20 годы</a:t>
            </a:r>
            <a:endParaRPr lang="ru-RU" sz="2000" kern="50" dirty="0">
              <a:latin typeface="Times New Roman"/>
              <a:ea typeface="Lucida Sans Unicode"/>
              <a:cs typeface="Tahoma"/>
            </a:endParaRPr>
          </a:p>
          <a:p>
            <a:pPr indent="533400" algn="just">
              <a:spcAft>
                <a:spcPts val="0"/>
              </a:spcAft>
              <a:defRPr/>
            </a:pPr>
            <a:r>
              <a:rPr lang="ru-RU" sz="2400" kern="50" dirty="0">
                <a:latin typeface="Times New Roman"/>
                <a:ea typeface="Lucida Sans Unicode"/>
                <a:cs typeface="Tahoma"/>
              </a:rPr>
              <a:t>- </a:t>
            </a:r>
            <a:r>
              <a:rPr lang="ru-RU" sz="2400" b="1" kern="50" dirty="0">
                <a:solidFill>
                  <a:srgbClr val="7030A0"/>
                </a:solidFill>
                <a:latin typeface="Times New Roman"/>
                <a:ea typeface="Lucida Sans Unicode"/>
                <a:cs typeface="Tahoma"/>
              </a:rPr>
              <a:t>надежность и технологичность </a:t>
            </a:r>
            <a:r>
              <a:rPr lang="ru-RU" sz="2400" kern="50" dirty="0">
                <a:latin typeface="Times New Roman"/>
                <a:ea typeface="Lucida Sans Unicode"/>
                <a:cs typeface="Tahoma"/>
              </a:rPr>
              <a:t>процедур оценки качества образовательных результатов;</a:t>
            </a:r>
            <a:endParaRPr lang="ru-RU" sz="2000" kern="50" dirty="0">
              <a:latin typeface="Times New Roman"/>
              <a:ea typeface="Lucida Sans Unicode"/>
              <a:cs typeface="Tahoma"/>
            </a:endParaRPr>
          </a:p>
          <a:p>
            <a:pPr indent="533400" algn="just">
              <a:spcAft>
                <a:spcPts val="0"/>
              </a:spcAft>
              <a:defRPr/>
            </a:pPr>
            <a:r>
              <a:rPr lang="ru-RU" sz="2400" kern="50" dirty="0">
                <a:latin typeface="Times New Roman"/>
                <a:ea typeface="Lucida Sans Unicode"/>
                <a:cs typeface="Tahoma"/>
              </a:rPr>
              <a:t>- формирование </a:t>
            </a:r>
            <a:r>
              <a:rPr lang="ru-RU" sz="2400" b="1" kern="50" dirty="0">
                <a:solidFill>
                  <a:srgbClr val="7030A0"/>
                </a:solidFill>
                <a:latin typeface="Times New Roman"/>
                <a:ea typeface="Lucida Sans Unicode"/>
                <a:cs typeface="Tahoma"/>
              </a:rPr>
              <a:t>культуры оценки </a:t>
            </a:r>
            <a:r>
              <a:rPr lang="ru-RU" sz="2400" kern="50" dirty="0">
                <a:latin typeface="Times New Roman"/>
                <a:ea typeface="Lucida Sans Unicode"/>
                <a:cs typeface="Tahoma"/>
              </a:rPr>
              <a:t>качества образования на уровне регионов;</a:t>
            </a:r>
            <a:endParaRPr lang="ru-RU" sz="2000" kern="50" dirty="0">
              <a:latin typeface="Times New Roman"/>
              <a:ea typeface="Lucida Sans Unicode"/>
              <a:cs typeface="Tahoma"/>
            </a:endParaRPr>
          </a:p>
          <a:p>
            <a:pPr indent="533400" algn="just">
              <a:spcAft>
                <a:spcPts val="0"/>
              </a:spcAft>
              <a:defRPr/>
            </a:pPr>
            <a:r>
              <a:rPr lang="ru-RU" sz="2400" kern="50" dirty="0">
                <a:latin typeface="Times New Roman"/>
                <a:ea typeface="Lucida Sans Unicode"/>
                <a:cs typeface="Tahoma"/>
              </a:rPr>
              <a:t>- создание </a:t>
            </a:r>
            <a:r>
              <a:rPr lang="ru-RU" sz="2400" b="1" kern="50" dirty="0">
                <a:solidFill>
                  <a:srgbClr val="7030A0"/>
                </a:solidFill>
                <a:latin typeface="Times New Roman"/>
                <a:ea typeface="Lucida Sans Unicode"/>
                <a:cs typeface="Tahoma"/>
              </a:rPr>
              <a:t>системы анализа информации </a:t>
            </a:r>
            <a:r>
              <a:rPr lang="ru-RU" sz="2400" kern="50" dirty="0">
                <a:latin typeface="Times New Roman"/>
                <a:ea typeface="Lucida Sans Unicode"/>
                <a:cs typeface="Tahoma"/>
              </a:rPr>
              <a:t>об индивидуальных образовательных достижениях.</a:t>
            </a:r>
            <a:endParaRPr lang="ru-RU" sz="2000" kern="50" dirty="0">
              <a:latin typeface="Times New Roman"/>
              <a:ea typeface="Lucida Sans Unicode"/>
              <a:cs typeface="Tahoma"/>
            </a:endParaRPr>
          </a:p>
          <a:p>
            <a:pPr marL="342900" indent="-342900" algn="just">
              <a:spcAft>
                <a:spcPts val="0"/>
              </a:spcAft>
              <a:buFontTx/>
              <a:buChar char="-"/>
              <a:defRPr/>
            </a:pPr>
            <a:endParaRPr lang="ru-RU" sz="2400" b="1" kern="50" dirty="0">
              <a:solidFill>
                <a:srgbClr val="7030A0"/>
              </a:solidFill>
              <a:latin typeface="Times New Roman"/>
              <a:ea typeface="Lucida Sans Unicode"/>
              <a:cs typeface="Tahoma"/>
            </a:endParaRPr>
          </a:p>
          <a:p>
            <a:pPr marL="342900" indent="-342900" algn="just">
              <a:spcAft>
                <a:spcPts val="0"/>
              </a:spcAft>
              <a:buFontTx/>
              <a:buChar char="-"/>
              <a:defRPr/>
            </a:pPr>
            <a:endParaRPr lang="ru-RU" sz="2400" b="1" kern="50" dirty="0">
              <a:solidFill>
                <a:srgbClr val="7030A0"/>
              </a:solidFill>
              <a:latin typeface="Times New Roman"/>
              <a:ea typeface="Lucida Sans Unicode"/>
              <a:cs typeface="Tahoma"/>
            </a:endParaRPr>
          </a:p>
          <a:p>
            <a:pPr marL="342900" indent="-342900" algn="just">
              <a:spcAft>
                <a:spcPts val="0"/>
              </a:spcAft>
              <a:buFontTx/>
              <a:buChar char="-"/>
              <a:defRPr/>
            </a:pPr>
            <a:endParaRPr lang="ru-RU" sz="2400" b="1" kern="50" dirty="0">
              <a:solidFill>
                <a:srgbClr val="7030A0"/>
              </a:solidFill>
              <a:latin typeface="Times New Roman"/>
              <a:ea typeface="Lucida Sans Unicode"/>
              <a:cs typeface="Tahoma"/>
            </a:endParaRPr>
          </a:p>
          <a:p>
            <a:pPr marL="342900" indent="-342900" algn="just">
              <a:spcAft>
                <a:spcPts val="0"/>
              </a:spcAft>
              <a:buFontTx/>
              <a:buChar char="-"/>
              <a:defRPr/>
            </a:pPr>
            <a:endParaRPr lang="ru-RU" sz="2400" b="1" kern="50" dirty="0">
              <a:solidFill>
                <a:srgbClr val="7030A0"/>
              </a:solidFill>
              <a:latin typeface="Times New Roman"/>
              <a:ea typeface="Lucida Sans Unicode"/>
              <a:cs typeface="Tahoma"/>
            </a:endParaRPr>
          </a:p>
          <a:p>
            <a:pPr marL="342900" indent="-342900" algn="just">
              <a:spcAft>
                <a:spcPts val="0"/>
              </a:spcAft>
              <a:buFontTx/>
              <a:buChar char="-"/>
              <a:defRPr/>
            </a:pPr>
            <a:endParaRPr lang="ru-RU" sz="2400" b="1" kern="50" dirty="0">
              <a:solidFill>
                <a:srgbClr val="7030A0"/>
              </a:solidFill>
              <a:latin typeface="Times New Roman"/>
              <a:ea typeface="Lucida Sans Unicode"/>
              <a:cs typeface="Tahoma"/>
            </a:endParaRPr>
          </a:p>
          <a:p>
            <a:pPr marL="342900" indent="-342900" algn="just">
              <a:spcAft>
                <a:spcPts val="0"/>
              </a:spcAft>
              <a:buFontTx/>
              <a:buChar char="-"/>
              <a:defRPr/>
            </a:pPr>
            <a:endParaRPr lang="ru-RU" sz="2400" b="1" kern="50" dirty="0">
              <a:solidFill>
                <a:srgbClr val="7030A0"/>
              </a:solidFill>
              <a:latin typeface="Times New Roman"/>
              <a:ea typeface="Lucida Sans Unicode"/>
              <a:cs typeface="Tahoma"/>
            </a:endParaRPr>
          </a:p>
          <a:p>
            <a:pPr marL="342900" indent="-342900" algn="just">
              <a:spcAft>
                <a:spcPts val="0"/>
              </a:spcAft>
              <a:buFontTx/>
              <a:buChar char="-"/>
              <a:defRPr/>
            </a:pPr>
            <a:endParaRPr lang="ru-RU" sz="2000" b="1" kern="50" dirty="0">
              <a:solidFill>
                <a:srgbClr val="7030A0"/>
              </a:solidFill>
              <a:latin typeface="Times New Roman"/>
              <a:ea typeface="Lucida Sans Unicode"/>
              <a:cs typeface="Tahoma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471416" y="360480"/>
            <a:ext cx="9433049" cy="69897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Оценка 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предметных результатов 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сборниках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 по учебным предметам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описаны требования к уровню подготовки к концу каждого года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обучения 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процессе самостоятельной, парной, групповой и коллективной работы.</a:t>
            </a:r>
            <a:endParaRPr lang="ru-RU" sz="28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808" y="4496932"/>
            <a:ext cx="1953080" cy="2741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166" y="2725731"/>
            <a:ext cx="3361650" cy="4526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вальная выноска 5"/>
          <p:cNvSpPr/>
          <p:nvPr/>
        </p:nvSpPr>
        <p:spPr>
          <a:xfrm>
            <a:off x="3528144" y="4939814"/>
            <a:ext cx="2687022" cy="927770"/>
          </a:xfrm>
          <a:prstGeom prst="wedgeEllipseCallout">
            <a:avLst>
              <a:gd name="adj1" fmla="val 54122"/>
              <a:gd name="adj2" fmla="val -6138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Обучающиеся научатся…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ьная выноска 6"/>
          <p:cNvSpPr/>
          <p:nvPr/>
        </p:nvSpPr>
        <p:spPr>
          <a:xfrm>
            <a:off x="3384128" y="2915741"/>
            <a:ext cx="2394000" cy="1012177"/>
          </a:xfrm>
          <a:prstGeom prst="wedgeEllipseCallout">
            <a:avLst>
              <a:gd name="adj1" fmla="val 69120"/>
              <a:gd name="adj2" fmla="val 54056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Обучающиеся получат возможность научиться…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904" y="3275781"/>
            <a:ext cx="1933542" cy="28146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000" y="3336503"/>
            <a:ext cx="1643186" cy="2182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556515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490055" y="324643"/>
            <a:ext cx="9433049" cy="69897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pPr algn="ctr">
              <a:defRPr/>
            </a:pP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Оценка предметных результатов </a:t>
            </a:r>
          </a:p>
          <a:p>
            <a:pPr algn="just">
              <a:spcAft>
                <a:spcPts val="0"/>
              </a:spcAft>
              <a:defRPr/>
            </a:pPr>
            <a:r>
              <a:rPr lang="ru-RU" sz="2400" dirty="0">
                <a:latin typeface="Times New Roman"/>
                <a:ea typeface="Calibri"/>
              </a:rPr>
              <a:t>Содержание всех учебников ПНШ сконструировано с учетом возможности оценки учебных достижений и </a:t>
            </a:r>
            <a:r>
              <a:rPr lang="ru-RU" sz="2400" b="1" dirty="0">
                <a:solidFill>
                  <a:srgbClr val="FF0000"/>
                </a:solidFill>
                <a:latin typeface="Times New Roman"/>
                <a:ea typeface="Calibri"/>
              </a:rPr>
              <a:t>включает:</a:t>
            </a:r>
          </a:p>
          <a:p>
            <a:pPr marL="342900" indent="-342900" algn="just">
              <a:spcAft>
                <a:spcPts val="0"/>
              </a:spcAft>
              <a:buFontTx/>
              <a:buChar char="-"/>
              <a:defRPr/>
            </a:pP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  <a:ea typeface="Calibri"/>
              </a:rPr>
              <a:t>задания на контроль и оценку процесса и результата деятельности</a:t>
            </a:r>
          </a:p>
          <a:p>
            <a:pPr marL="342900" indent="-342900" algn="just">
              <a:spcAft>
                <a:spcPts val="0"/>
              </a:spcAft>
              <a:buFontTx/>
              <a:buChar char="-"/>
              <a:defRPr/>
            </a:pP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  <a:ea typeface="Calibri"/>
              </a:rPr>
              <a:t>задания повышенной сложности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0"/>
              </a:spcAft>
              <a:defRPr/>
            </a:pP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spcAft>
                <a:spcPts val="0"/>
              </a:spcAft>
              <a:defRPr/>
            </a:pPr>
            <a:endParaRPr lang="ru-RU" sz="28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 rotWithShape="1">
          <a:blip r:embed="rId3"/>
          <a:srcRect l="23566" t="17434" r="44851" b="25251"/>
          <a:stretch/>
        </p:blipFill>
        <p:spPr bwMode="auto">
          <a:xfrm>
            <a:off x="6953250" y="2051050"/>
            <a:ext cx="2970213" cy="3857625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Овальная выноска 4"/>
          <p:cNvSpPr/>
          <p:nvPr/>
        </p:nvSpPr>
        <p:spPr>
          <a:xfrm>
            <a:off x="4589463" y="2771775"/>
            <a:ext cx="2471737" cy="684213"/>
          </a:xfrm>
          <a:prstGeom prst="wedgeEllipseCallout">
            <a:avLst>
              <a:gd name="adj1" fmla="val 49962"/>
              <a:gd name="adj2" fmla="val -59189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Задание повышенной сложности</a:t>
            </a:r>
          </a:p>
        </p:txBody>
      </p:sp>
      <p:pic>
        <p:nvPicPr>
          <p:cNvPr id="27653" name="Рисунок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08" t="28458" r="43086" b="39679"/>
          <a:stretch>
            <a:fillRect/>
          </a:stretch>
        </p:blipFill>
        <p:spPr bwMode="auto">
          <a:xfrm>
            <a:off x="4176713" y="4348163"/>
            <a:ext cx="2447925" cy="289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Овальная выноска 7"/>
          <p:cNvSpPr/>
          <p:nvPr/>
        </p:nvSpPr>
        <p:spPr>
          <a:xfrm>
            <a:off x="7100888" y="6264275"/>
            <a:ext cx="2687637" cy="684213"/>
          </a:xfrm>
          <a:prstGeom prst="wedgeEllipseCallout">
            <a:avLst>
              <a:gd name="adj1" fmla="val -80109"/>
              <a:gd name="adj2" fmla="val -105231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Выполни задание на отдельном листе</a:t>
            </a:r>
          </a:p>
        </p:txBody>
      </p:sp>
      <p:pic>
        <p:nvPicPr>
          <p:cNvPr id="27655" name="Рисунок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74" t="16434" r="30263" b="39679"/>
          <a:stretch>
            <a:fillRect/>
          </a:stretch>
        </p:blipFill>
        <p:spPr bwMode="auto">
          <a:xfrm>
            <a:off x="1295400" y="2627313"/>
            <a:ext cx="3313113" cy="214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Овальная выноска 11"/>
          <p:cNvSpPr/>
          <p:nvPr/>
        </p:nvSpPr>
        <p:spPr>
          <a:xfrm>
            <a:off x="547688" y="4878388"/>
            <a:ext cx="2405062" cy="1385887"/>
          </a:xfrm>
          <a:prstGeom prst="wedgeEllipseCallout">
            <a:avLst>
              <a:gd name="adj1" fmla="val 39342"/>
              <a:gd name="adj2" fmla="val -131701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Проверь правильность выполнения задания</a:t>
            </a:r>
          </a:p>
        </p:txBody>
      </p:sp>
      <p:pic>
        <p:nvPicPr>
          <p:cNvPr id="27657" name="Рисунок 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27" t="21083" r="22910" b="25339"/>
          <a:stretch>
            <a:fillRect/>
          </a:stretch>
        </p:blipFill>
        <p:spPr bwMode="auto">
          <a:xfrm>
            <a:off x="2665413" y="4943475"/>
            <a:ext cx="1296987" cy="170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503807" y="324643"/>
            <a:ext cx="9433049" cy="69897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pPr algn="ctr">
              <a:defRPr/>
            </a:pP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Тетради для контрольных и проверочных работ (математика)</a:t>
            </a:r>
          </a:p>
          <a:p>
            <a:pPr>
              <a:defRPr/>
            </a:pP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defRPr/>
            </a:pPr>
            <a:endParaRPr lang="ru-RU" sz="2400" dirty="0"/>
          </a:p>
          <a:p>
            <a:pPr algn="just">
              <a:spcAft>
                <a:spcPts val="0"/>
              </a:spcAft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                      </a:t>
            </a:r>
          </a:p>
          <a:p>
            <a:pPr algn="just">
              <a:spcAft>
                <a:spcPts val="0"/>
              </a:spcAft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algn="just">
              <a:spcAft>
                <a:spcPts val="0"/>
              </a:spcAft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                      </a:t>
            </a:r>
          </a:p>
          <a:p>
            <a:pPr algn="just">
              <a:spcAft>
                <a:spcPts val="0"/>
              </a:spcAft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                                              </a:t>
            </a:r>
          </a:p>
          <a:p>
            <a:pPr algn="ctr">
              <a:spcAft>
                <a:spcPts val="0"/>
              </a:spcAft>
              <a:defRPr/>
            </a:pP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spcAft>
                <a:spcPts val="0"/>
              </a:spcAft>
              <a:defRPr/>
            </a:pPr>
            <a:endParaRPr lang="ru-RU" sz="28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8" name="Рисунок 7"/>
          <p:cNvPicPr/>
          <p:nvPr/>
        </p:nvPicPr>
        <p:blipFill rotWithShape="1">
          <a:blip r:embed="rId3"/>
          <a:srcRect l="31422" t="24648" r="44370" b="30261"/>
          <a:stretch/>
        </p:blipFill>
        <p:spPr bwMode="auto">
          <a:xfrm>
            <a:off x="1284288" y="4427538"/>
            <a:ext cx="2171700" cy="2886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/>
          <p:cNvPicPr/>
          <p:nvPr/>
        </p:nvPicPr>
        <p:blipFill rotWithShape="1">
          <a:blip r:embed="rId4"/>
          <a:srcRect l="30941" t="21644" r="44851" b="33266"/>
          <a:stretch/>
        </p:blipFill>
        <p:spPr bwMode="auto">
          <a:xfrm>
            <a:off x="4103688" y="4427538"/>
            <a:ext cx="2112962" cy="2886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/>
          <p:cNvPicPr/>
          <p:nvPr/>
        </p:nvPicPr>
        <p:blipFill rotWithShape="1">
          <a:blip r:embed="rId5"/>
          <a:srcRect l="28376" t="23648" r="40683" b="25651"/>
          <a:stretch/>
        </p:blipFill>
        <p:spPr bwMode="auto">
          <a:xfrm>
            <a:off x="7161213" y="4448175"/>
            <a:ext cx="2014537" cy="28654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/>
          <p:cNvPicPr/>
          <p:nvPr/>
        </p:nvPicPr>
        <p:blipFill rotWithShape="1">
          <a:blip r:embed="rId6"/>
          <a:srcRect l="28216" t="27656" r="40843" b="21242"/>
          <a:stretch/>
        </p:blipFill>
        <p:spPr bwMode="auto">
          <a:xfrm>
            <a:off x="4103688" y="1547813"/>
            <a:ext cx="2112962" cy="2736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8679" name="Рисунок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31" t="22646" r="23529" b="25250"/>
          <a:stretch>
            <a:fillRect/>
          </a:stretch>
        </p:blipFill>
        <p:spPr bwMode="auto">
          <a:xfrm>
            <a:off x="1284288" y="1041400"/>
            <a:ext cx="2171700" cy="289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0" name="Рисунок 1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28" t="22845" r="23209" b="26051"/>
          <a:stretch>
            <a:fillRect/>
          </a:stretch>
        </p:blipFill>
        <p:spPr bwMode="auto">
          <a:xfrm>
            <a:off x="7056438" y="1041400"/>
            <a:ext cx="2119312" cy="277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503807" y="324643"/>
            <a:ext cx="9433049" cy="676756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/>
          <a:p>
            <a:pPr algn="ctr">
              <a:spcAft>
                <a:spcPts val="0"/>
              </a:spcAft>
              <a:defRPr/>
            </a:pP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Положение о системе оценок, форм, методов и порядке аттестации обучающихся </a:t>
            </a:r>
          </a:p>
          <a:p>
            <a:pPr>
              <a:spcAft>
                <a:spcPts val="0"/>
              </a:spcAft>
              <a:defRPr/>
            </a:pPr>
            <a:endParaRPr lang="ru-RU" sz="28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spcAft>
                <a:spcPts val="0"/>
              </a:spcAft>
              <a:defRPr/>
            </a:pP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Структура документа:</a:t>
            </a:r>
          </a:p>
          <a:p>
            <a:pPr algn="ctr">
              <a:spcAft>
                <a:spcPts val="0"/>
              </a:spcAft>
              <a:defRPr/>
            </a:pP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285750" indent="-285750">
              <a:spcAft>
                <a:spcPts val="0"/>
              </a:spcAft>
              <a:buFontTx/>
              <a:buChar char="-"/>
              <a:defRPr/>
            </a:pPr>
            <a:r>
              <a:rPr lang="ru-RU" sz="2000" b="1" dirty="0">
                <a:latin typeface="Times New Roman" pitchFamily="18" charset="0"/>
                <a:ea typeface="Calibri"/>
                <a:cs typeface="Times New Roman" pitchFamily="18" charset="0"/>
              </a:rPr>
              <a:t>раздел, 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включающий цели и задачи, нормативную базу, </a:t>
            </a:r>
            <a:r>
              <a:rPr lang="ru-RU" sz="2000" b="1" dirty="0">
                <a:latin typeface="Times New Roman" pitchFamily="18" charset="0"/>
                <a:ea typeface="Calibri"/>
                <a:cs typeface="Times New Roman" pitchFamily="18" charset="0"/>
              </a:rPr>
              <a:t>порядок утверждения, принципы, виды и функции контроля и оценки</a:t>
            </a:r>
          </a:p>
          <a:p>
            <a:pPr marL="285750" indent="-285750">
              <a:spcAft>
                <a:spcPts val="0"/>
              </a:spcAft>
              <a:buFontTx/>
              <a:buChar char="-"/>
              <a:defRPr/>
            </a:pPr>
            <a:endParaRPr lang="ru-RU" sz="2000" b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285750" indent="-285750">
              <a:spcAft>
                <a:spcPts val="0"/>
              </a:spcAft>
              <a:buFontTx/>
              <a:buChar char="-"/>
              <a:defRPr/>
            </a:pP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механизмы контроля и оценки планируемых результатов </a:t>
            </a:r>
            <a:r>
              <a:rPr lang="ru-RU" sz="2000" b="1" dirty="0">
                <a:latin typeface="Times New Roman" pitchFamily="18" charset="0"/>
                <a:ea typeface="Calibri"/>
                <a:cs typeface="Times New Roman" pitchFamily="18" charset="0"/>
              </a:rPr>
              <a:t>(особенностей персонифицированной итоговой оценки, оценки личностных, предметных и </a:t>
            </a:r>
            <a:r>
              <a:rPr lang="ru-RU" sz="2000" b="1" dirty="0" err="1">
                <a:latin typeface="Times New Roman" pitchFamily="18" charset="0"/>
                <a:ea typeface="Calibri"/>
                <a:cs typeface="Times New Roman" pitchFamily="18" charset="0"/>
              </a:rPr>
              <a:t>метапредметных</a:t>
            </a:r>
            <a:r>
              <a:rPr lang="ru-RU" sz="2000" b="1" dirty="0">
                <a:latin typeface="Times New Roman" pitchFamily="18" charset="0"/>
                <a:ea typeface="Calibri"/>
                <a:cs typeface="Times New Roman" pitchFamily="18" charset="0"/>
              </a:rPr>
              <a:t> результатов, методов и форм контроля)</a:t>
            </a:r>
          </a:p>
          <a:p>
            <a:pPr marL="285750" indent="-285750">
              <a:spcAft>
                <a:spcPts val="0"/>
              </a:spcAft>
              <a:buFontTx/>
              <a:buChar char="-"/>
              <a:defRPr/>
            </a:pPr>
            <a:endParaRPr lang="ru-RU" sz="2000" b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285750" indent="-285750">
              <a:spcAft>
                <a:spcPts val="0"/>
              </a:spcAft>
              <a:buFontTx/>
              <a:buChar char="-"/>
              <a:defRPr/>
            </a:pP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порядок текущей, промежуточной и итоговой аттестации </a:t>
            </a:r>
            <a:r>
              <a:rPr lang="ru-RU" sz="2000" b="1" dirty="0">
                <a:latin typeface="Times New Roman" pitchFamily="18" charset="0"/>
                <a:ea typeface="Calibri"/>
                <a:cs typeface="Times New Roman" pitchFamily="18" charset="0"/>
              </a:rPr>
              <a:t>обучающихся (время проведения, решение о переводе обучающегося в следующий класс, содержание диагностических материалов, итоговых контрольных работ по предметам и интегрированной контрольной работы)</a:t>
            </a:r>
          </a:p>
          <a:p>
            <a:pPr marL="285750" indent="-285750">
              <a:spcAft>
                <a:spcPts val="0"/>
              </a:spcAft>
              <a:buFontTx/>
              <a:buChar char="-"/>
              <a:defRPr/>
            </a:pPr>
            <a:endParaRPr lang="ru-RU" sz="2000" b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ea typeface="Calibri"/>
                <a:cs typeface="Times New Roman" pitchFamily="18" charset="0"/>
              </a:rPr>
              <a:t>- 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оценочные шкалы </a:t>
            </a:r>
            <a:r>
              <a:rPr lang="ru-RU" sz="2000" b="1" dirty="0">
                <a:latin typeface="Times New Roman" pitchFamily="18" charset="0"/>
                <a:ea typeface="Calibri"/>
                <a:cs typeface="Times New Roman" pitchFamily="18" charset="0"/>
              </a:rPr>
              <a:t>(адаптация инструментария, разработанного на федеральном уровне, или создание собственного)</a:t>
            </a:r>
          </a:p>
          <a:p>
            <a:pPr>
              <a:spcAft>
                <a:spcPts val="0"/>
              </a:spcAft>
              <a:defRPr/>
            </a:pPr>
            <a:endParaRPr lang="ru-RU" sz="28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Полилиния 1"/>
          <p:cNvSpPr>
            <a:spLocks noChangeArrowheads="1"/>
          </p:cNvSpPr>
          <p:nvPr/>
        </p:nvSpPr>
        <p:spPr bwMode="auto">
          <a:xfrm>
            <a:off x="1079500" y="360363"/>
            <a:ext cx="8640763" cy="56340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400" i="1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</a:p>
        </p:txBody>
      </p:sp>
      <p:pic>
        <p:nvPicPr>
          <p:cNvPr id="29699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9001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Прямоугольник 7"/>
          <p:cNvSpPr>
            <a:spLocks noChangeArrowheads="1"/>
          </p:cNvSpPr>
          <p:nvPr/>
        </p:nvSpPr>
        <p:spPr bwMode="auto">
          <a:xfrm>
            <a:off x="1079500" y="466725"/>
            <a:ext cx="8497888" cy="20621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533400" algn="ctr">
              <a:spcAft>
                <a:spcPts val="0"/>
              </a:spcAft>
              <a:defRPr/>
            </a:pPr>
            <a:r>
              <a:rPr lang="ru-RU" sz="3200" b="1" i="1" kern="50" dirty="0">
                <a:solidFill>
                  <a:srgbClr val="7030A0"/>
                </a:solidFill>
                <a:latin typeface="Times New Roman"/>
                <a:ea typeface="Lucida Sans Unicode"/>
                <a:cs typeface="Tahoma"/>
              </a:rPr>
              <a:t>Второе направление</a:t>
            </a:r>
          </a:p>
          <a:p>
            <a:pPr indent="533400" algn="ctr">
              <a:spcAft>
                <a:spcPts val="0"/>
              </a:spcAft>
              <a:defRPr/>
            </a:pPr>
            <a:r>
              <a:rPr lang="ru-RU" sz="3200" b="1" kern="50" dirty="0" smtClean="0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Оценка </a:t>
            </a:r>
            <a:r>
              <a:rPr lang="ru-RU" sz="3200" b="1" kern="50" dirty="0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качества соответствия структуры и содержания ООП (и вносимых  изменений) требованиям ФГОС</a:t>
            </a:r>
            <a:endParaRPr lang="ru-RU" sz="3200" kern="50" dirty="0">
              <a:solidFill>
                <a:srgbClr val="C00000"/>
              </a:solidFill>
              <a:latin typeface="Times New Roman"/>
              <a:ea typeface="Lucida Sans Unicode"/>
              <a:cs typeface="Tahoma"/>
            </a:endParaRPr>
          </a:p>
        </p:txBody>
      </p:sp>
      <p:sp>
        <p:nvSpPr>
          <p:cNvPr id="7173" name="Прямоугольник 4"/>
          <p:cNvSpPr>
            <a:spLocks noChangeArrowheads="1"/>
          </p:cNvSpPr>
          <p:nvPr/>
        </p:nvSpPr>
        <p:spPr bwMode="auto">
          <a:xfrm>
            <a:off x="431800" y="2987675"/>
            <a:ext cx="9145588" cy="372427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>
            <a:spAutoFit/>
          </a:bodyPr>
          <a:lstStyle/>
          <a:p>
            <a:pPr indent="449580" algn="just">
              <a:spcAft>
                <a:spcPts val="0"/>
              </a:spcAft>
              <a:defRPr/>
            </a:pPr>
            <a:r>
              <a:rPr lang="ru-RU" sz="2400" kern="50" dirty="0">
                <a:solidFill>
                  <a:srgbClr val="000000"/>
                </a:solidFill>
                <a:latin typeface="Times New Roman"/>
                <a:ea typeface="NewtonC"/>
                <a:cs typeface="Times New Roman"/>
              </a:rPr>
              <a:t>Два направления </a:t>
            </a:r>
            <a:r>
              <a:rPr lang="ru-RU" sz="2400" kern="50" dirty="0" err="1">
                <a:solidFill>
                  <a:srgbClr val="000000"/>
                </a:solidFill>
                <a:latin typeface="Times New Roman"/>
                <a:ea typeface="NewtonC"/>
                <a:cs typeface="Times New Roman"/>
              </a:rPr>
              <a:t>внутришкольного</a:t>
            </a:r>
            <a:r>
              <a:rPr lang="ru-RU" sz="2400" kern="50" dirty="0">
                <a:solidFill>
                  <a:srgbClr val="000000"/>
                </a:solidFill>
                <a:latin typeface="Times New Roman"/>
                <a:ea typeface="NewtonC"/>
                <a:cs typeface="Times New Roman"/>
              </a:rPr>
              <a:t> контроля</a:t>
            </a:r>
            <a:endParaRPr lang="ru-RU" sz="2400" kern="50" dirty="0">
              <a:latin typeface="Times New Roman"/>
              <a:ea typeface="Lucida Sans Unicode"/>
              <a:cs typeface="Tahoma"/>
            </a:endParaRPr>
          </a:p>
          <a:p>
            <a:pPr marL="342900" indent="-342900" algn="just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b="1" kern="50" dirty="0">
                <a:solidFill>
                  <a:srgbClr val="00B0F0"/>
                </a:solidFill>
                <a:latin typeface="Times New Roman"/>
                <a:ea typeface="NewtonC"/>
                <a:cs typeface="Times New Roman"/>
              </a:rPr>
              <a:t>контроль процесса и результатов создания ООП </a:t>
            </a:r>
            <a:r>
              <a:rPr lang="ru-RU" sz="2400" kern="50" dirty="0">
                <a:solidFill>
                  <a:srgbClr val="000000"/>
                </a:solidFill>
                <a:latin typeface="Times New Roman"/>
                <a:ea typeface="NewtonC"/>
                <a:cs typeface="Times New Roman"/>
              </a:rPr>
              <a:t>(в ситуации поэтапного введения ФГОС это направление касается основной и  средней школы);</a:t>
            </a:r>
          </a:p>
          <a:p>
            <a:pPr marL="342900" indent="-342900" algn="just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2400" kern="50" dirty="0">
              <a:latin typeface="Times New Roman"/>
              <a:ea typeface="Lucida Sans Unicode"/>
              <a:cs typeface="Tahoma"/>
            </a:endParaRPr>
          </a:p>
          <a:p>
            <a:pPr marL="342900" indent="-342900" algn="just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b="1" kern="50" dirty="0">
                <a:solidFill>
                  <a:srgbClr val="00B0F0"/>
                </a:solidFill>
                <a:latin typeface="Times New Roman"/>
                <a:ea typeface="NewtonC"/>
                <a:cs typeface="Times New Roman"/>
              </a:rPr>
              <a:t>контроль результатов коррекции</a:t>
            </a:r>
            <a:r>
              <a:rPr lang="ru-RU" sz="2400" kern="50" dirty="0">
                <a:solidFill>
                  <a:srgbClr val="00B0F0"/>
                </a:solidFill>
                <a:latin typeface="Times New Roman"/>
                <a:ea typeface="NewtonC"/>
                <a:cs typeface="Times New Roman"/>
              </a:rPr>
              <a:t> </a:t>
            </a:r>
            <a:r>
              <a:rPr lang="ru-RU" sz="2400" kern="50" dirty="0">
                <a:solidFill>
                  <a:srgbClr val="000000"/>
                </a:solidFill>
                <a:latin typeface="Times New Roman"/>
                <a:ea typeface="NewtonC"/>
                <a:cs typeface="Times New Roman"/>
              </a:rPr>
              <a:t>действующей ООП (в реальной практике данное направление контроля связано с начальной школой, а также с основной и средней школой, начинающей пилотную апробацию ФГОС).</a:t>
            </a:r>
            <a:endParaRPr lang="ru-RU" sz="2400" kern="50" dirty="0">
              <a:latin typeface="Times New Roman"/>
              <a:ea typeface="Lucida Sans Unicode"/>
              <a:cs typeface="Tahoma"/>
            </a:endParaRPr>
          </a:p>
          <a:p>
            <a:pPr algn="ctr">
              <a:spcAft>
                <a:spcPts val="0"/>
              </a:spcAft>
              <a:defRPr/>
            </a:pPr>
            <a:r>
              <a:rPr lang="ru-RU" sz="2000" i="1" kern="50" dirty="0">
                <a:solidFill>
                  <a:srgbClr val="000000"/>
                </a:solidFill>
                <a:latin typeface="Times New Roman"/>
                <a:ea typeface="NewtonC"/>
                <a:cs typeface="Times New Roman"/>
              </a:rPr>
              <a:t> </a:t>
            </a:r>
            <a:endParaRPr lang="ru-RU" sz="2000" kern="50" dirty="0">
              <a:latin typeface="Times New Roman"/>
              <a:ea typeface="Lucida Sans Unicode"/>
              <a:cs typeface="Tahoma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Полилиния 1"/>
          <p:cNvSpPr>
            <a:spLocks noChangeArrowheads="1"/>
          </p:cNvSpPr>
          <p:nvPr/>
        </p:nvSpPr>
        <p:spPr bwMode="auto">
          <a:xfrm>
            <a:off x="173038" y="647700"/>
            <a:ext cx="9907587" cy="64452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2147483647 w 21600"/>
              <a:gd name="T9" fmla="*/ 0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0 w 21600"/>
              <a:gd name="T15" fmla="*/ 2147483647 h 21600"/>
              <a:gd name="T16" fmla="*/ 17694720 60000 65536"/>
              <a:gd name="T17" fmla="*/ 0 60000 65536"/>
              <a:gd name="T18" fmla="*/ 5898240 60000 65536"/>
              <a:gd name="T19" fmla="*/ 11796480 60000 65536"/>
              <a:gd name="T20" fmla="*/ 17694720 60000 65536"/>
              <a:gd name="T21" fmla="*/ 17694720 60000 65536"/>
              <a:gd name="T22" fmla="*/ 17694720 60000 65536"/>
              <a:gd name="T23" fmla="*/ 17694720 60000 65536"/>
              <a:gd name="T24" fmla="*/ 0 w 21600"/>
              <a:gd name="T25" fmla="*/ 0 h 21600"/>
              <a:gd name="T26" fmla="*/ 21600 w 21600"/>
              <a:gd name="T27" fmla="*/ 21600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600" b="1">
                <a:solidFill>
                  <a:srgbClr val="B80047"/>
                </a:solidFill>
                <a:latin typeface="Times New Roman" pitchFamily="18" charset="0"/>
                <a:cs typeface="Lucida Sans Unicode" pitchFamily="34" charset="0"/>
              </a:rPr>
              <a:t>Критерии оценки</a:t>
            </a:r>
          </a:p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600" b="1">
                <a:solidFill>
                  <a:srgbClr val="B80047"/>
                </a:solidFill>
                <a:latin typeface="Times New Roman" pitchFamily="18" charset="0"/>
                <a:cs typeface="Lucida Sans Unicode" pitchFamily="34" charset="0"/>
              </a:rPr>
              <a:t>основных образовательных программ</a:t>
            </a:r>
            <a:r>
              <a:rPr lang="ru-RU" sz="3600" b="1">
                <a:solidFill>
                  <a:srgbClr val="FF0000"/>
                </a:solidFill>
                <a:latin typeface="Times New Roman" pitchFamily="18" charset="0"/>
                <a:cs typeface="Lucida Sans Unicode" pitchFamily="34" charset="0"/>
              </a:rPr>
              <a:t>  </a:t>
            </a:r>
          </a:p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000" b="1">
              <a:solidFill>
                <a:srgbClr val="FF0000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just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1. Документ разработан в соотношении 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Lucida Sans Unicode" pitchFamily="34" charset="0"/>
              </a:rPr>
              <a:t>80/20</a:t>
            </a:r>
            <a:r>
              <a:rPr lang="ru-RU" sz="3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-  начальная школа ; 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Lucida Sans Unicode" pitchFamily="34" charset="0"/>
              </a:rPr>
              <a:t>70/30</a:t>
            </a:r>
            <a:r>
              <a:rPr lang="ru-RU" sz="3200" b="1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—</a:t>
            </a:r>
            <a:r>
              <a:rPr lang="ru-RU" sz="3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основная школа; 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Lucida Sans Unicode" pitchFamily="34" charset="0"/>
              </a:rPr>
              <a:t>2/3 и 1/3</a:t>
            </a:r>
            <a:r>
              <a:rPr lang="ru-RU" sz="3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- средняя школа.</a:t>
            </a:r>
          </a:p>
          <a:p>
            <a:pPr algn="just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just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2. Внутренняя структура и содержание разделов ООП  соответствуют 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Lucida Sans Unicode" pitchFamily="34" charset="0"/>
              </a:rPr>
              <a:t>требованиям ФГОС.</a:t>
            </a:r>
          </a:p>
          <a:p>
            <a:pPr algn="just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just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3. Действует 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Lucida Sans Unicode" pitchFamily="34" charset="0"/>
              </a:rPr>
              <a:t>механизм уточнения</a:t>
            </a:r>
            <a:r>
              <a:rPr lang="ru-RU" sz="3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(дополнения)</a:t>
            </a:r>
            <a:r>
              <a:rPr lang="ru-RU" sz="3200" b="1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  <a:r>
              <a:rPr lang="ru-RU" sz="3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ООП.</a:t>
            </a:r>
          </a:p>
          <a:p>
            <a:pPr algn="just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just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4. Основная образовательная программа является 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Lucida Sans Unicode" pitchFamily="34" charset="0"/>
              </a:rPr>
              <a:t>работающим документом</a:t>
            </a:r>
            <a:r>
              <a:rPr lang="ru-RU" sz="3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.</a:t>
            </a:r>
          </a:p>
          <a:p>
            <a:pPr algn="just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i="1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pic>
        <p:nvPicPr>
          <p:cNvPr id="3072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1588"/>
            <a:ext cx="9001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Полилиния 1"/>
          <p:cNvSpPr>
            <a:spLocks noChangeArrowheads="1"/>
          </p:cNvSpPr>
          <p:nvPr/>
        </p:nvSpPr>
        <p:spPr bwMode="auto">
          <a:xfrm>
            <a:off x="1079500" y="360363"/>
            <a:ext cx="8640763" cy="56340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400" i="1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</a:p>
        </p:txBody>
      </p:sp>
      <p:pic>
        <p:nvPicPr>
          <p:cNvPr id="31747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9001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Прямоугольник 7"/>
          <p:cNvSpPr>
            <a:spLocks noChangeArrowheads="1"/>
          </p:cNvSpPr>
          <p:nvPr/>
        </p:nvSpPr>
        <p:spPr bwMode="auto">
          <a:xfrm>
            <a:off x="1439863" y="466725"/>
            <a:ext cx="6840537" cy="15700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Aft>
                <a:spcPts val="0"/>
              </a:spcAft>
              <a:defRPr/>
            </a:pPr>
            <a:r>
              <a:rPr lang="ru-RU" sz="3200" b="1" kern="50" dirty="0" smtClean="0">
                <a:solidFill>
                  <a:srgbClr val="C00000"/>
                </a:solidFill>
                <a:latin typeface="Times New Roman"/>
                <a:ea typeface="NewtonC"/>
                <a:cs typeface="Times New Roman"/>
              </a:rPr>
              <a:t>Оценка </a:t>
            </a:r>
            <a:r>
              <a:rPr lang="ru-RU" sz="3200" b="1" kern="50" dirty="0">
                <a:solidFill>
                  <a:srgbClr val="C00000"/>
                </a:solidFill>
                <a:latin typeface="Times New Roman"/>
                <a:ea typeface="NewtonC"/>
                <a:cs typeface="Times New Roman"/>
              </a:rPr>
              <a:t>процесса и результатов создания ООП</a:t>
            </a:r>
            <a:endParaRPr lang="ru-RU" sz="3200" kern="50" dirty="0">
              <a:solidFill>
                <a:srgbClr val="C00000"/>
              </a:solidFill>
              <a:latin typeface="Times New Roman"/>
              <a:ea typeface="Lucida Sans Unicode"/>
              <a:cs typeface="Tahoma"/>
            </a:endParaRPr>
          </a:p>
          <a:p>
            <a:pPr algn="ctr">
              <a:spcAft>
                <a:spcPts val="0"/>
              </a:spcAft>
              <a:defRPr/>
            </a:pPr>
            <a:r>
              <a:rPr lang="ru-RU" sz="3200" b="1" kern="50" dirty="0">
                <a:solidFill>
                  <a:srgbClr val="C00000"/>
                </a:solidFill>
                <a:latin typeface="Times New Roman"/>
                <a:ea typeface="NewtonC"/>
                <a:cs typeface="Times New Roman"/>
              </a:rPr>
              <a:t>(в основной и  средней школе)</a:t>
            </a:r>
            <a:endParaRPr lang="ru-RU" sz="3200" kern="50" dirty="0">
              <a:solidFill>
                <a:srgbClr val="C00000"/>
              </a:solidFill>
              <a:latin typeface="Times New Roman"/>
              <a:ea typeface="Lucida Sans Unicode"/>
              <a:cs typeface="Tahoma"/>
            </a:endParaRPr>
          </a:p>
        </p:txBody>
      </p:sp>
      <p:sp>
        <p:nvSpPr>
          <p:cNvPr id="31749" name="Прямоугольник 4"/>
          <p:cNvSpPr>
            <a:spLocks noChangeArrowheads="1"/>
          </p:cNvSpPr>
          <p:nvPr/>
        </p:nvSpPr>
        <p:spPr bwMode="auto">
          <a:xfrm>
            <a:off x="431800" y="2627313"/>
            <a:ext cx="9145588" cy="37861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449263" algn="ctr"/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ea typeface="NewtonC"/>
                <a:cs typeface="Times New Roman" pitchFamily="18" charset="0"/>
              </a:rPr>
              <a:t>Четыре блока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NewtonC"/>
                <a:cs typeface="Times New Roman" pitchFamily="18" charset="0"/>
              </a:rPr>
              <a:t>ВСОКО: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ea typeface="Lucida Sans Unicode" pitchFamily="34" charset="0"/>
              <a:cs typeface="Tahoma" pitchFamily="34" charset="0"/>
            </a:endParaRPr>
          </a:p>
          <a:p>
            <a:pPr indent="449263" algn="just"/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NewtonC"/>
                <a:cs typeface="Times New Roman" pitchFamily="18" charset="0"/>
              </a:rPr>
              <a:t> </a:t>
            </a:r>
            <a:endParaRPr lang="ru-RU" sz="2000" dirty="0">
              <a:latin typeface="Times New Roman" pitchFamily="18" charset="0"/>
              <a:ea typeface="Lucida Sans Unicode" pitchFamily="34" charset="0"/>
              <a:cs typeface="Tahoma" pitchFamily="34" charset="0"/>
            </a:endParaRPr>
          </a:p>
          <a:p>
            <a:pPr indent="449263" algn="just">
              <a:buFont typeface="Wingdings" pitchFamily="2" charset="2"/>
              <a:buChar char="Ø"/>
            </a:pPr>
            <a:r>
              <a:rPr lang="ru-RU" sz="2000" dirty="0">
                <a:solidFill>
                  <a:srgbClr val="00B050"/>
                </a:solidFill>
                <a:latin typeface="Times New Roman" pitchFamily="18" charset="0"/>
                <a:ea typeface="NewtonC"/>
                <a:cs typeface="Times New Roman" pitchFamily="18" charset="0"/>
              </a:rPr>
              <a:t>Реализация </a:t>
            </a:r>
            <a:r>
              <a:rPr lang="ru-RU" sz="2000" b="1" i="1" dirty="0">
                <a:solidFill>
                  <a:srgbClr val="00B050"/>
                </a:solidFill>
                <a:latin typeface="Times New Roman" pitchFamily="18" charset="0"/>
                <a:ea typeface="NewtonC"/>
                <a:cs typeface="Times New Roman" pitchFamily="18" charset="0"/>
              </a:rPr>
              <a:t>общих подходов к разработке</a:t>
            </a:r>
            <a:r>
              <a:rPr lang="ru-RU" sz="2000" dirty="0">
                <a:solidFill>
                  <a:srgbClr val="00B050"/>
                </a:solidFill>
                <a:latin typeface="Times New Roman" pitchFamily="18" charset="0"/>
                <a:ea typeface="NewtonC"/>
                <a:cs typeface="Times New Roman" pitchFamily="18" charset="0"/>
              </a:rPr>
              <a:t> ООП</a:t>
            </a:r>
          </a:p>
          <a:p>
            <a:pPr indent="449263" algn="just">
              <a:buFont typeface="Wingdings" pitchFamily="2" charset="2"/>
              <a:buChar char="Ø"/>
            </a:pPr>
            <a:endParaRPr lang="ru-RU" sz="2000" dirty="0">
              <a:solidFill>
                <a:srgbClr val="00B050"/>
              </a:solidFill>
              <a:latin typeface="Times New Roman" pitchFamily="18" charset="0"/>
              <a:ea typeface="Lucida Sans Unicode" pitchFamily="34" charset="0"/>
              <a:cs typeface="Tahoma" pitchFamily="34" charset="0"/>
            </a:endParaRPr>
          </a:p>
          <a:p>
            <a:pPr indent="449263" algn="just">
              <a:buFont typeface="Wingdings" pitchFamily="2" charset="2"/>
              <a:buChar char="Ø"/>
            </a:pP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ea typeface="NewtonC"/>
                <a:cs typeface="Times New Roman" pitchFamily="18" charset="0"/>
              </a:rPr>
              <a:t>Успешность разработки </a:t>
            </a:r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ea typeface="NewtonC"/>
                <a:cs typeface="Times New Roman" pitchFamily="18" charset="0"/>
              </a:rPr>
              <a:t>ц</a:t>
            </a:r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елевого раздела</a:t>
            </a:r>
            <a:r>
              <a:rPr lang="ru-RU" sz="2000" i="1" dirty="0">
                <a:solidFill>
                  <a:srgbClr val="FF0000"/>
                </a:solidFill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программы</a:t>
            </a:r>
          </a:p>
          <a:p>
            <a:pPr indent="449263" algn="just">
              <a:buFont typeface="Wingdings" pitchFamily="2" charset="2"/>
              <a:buChar char="Ø"/>
            </a:pPr>
            <a:endParaRPr lang="ru-RU" sz="2000" dirty="0">
              <a:solidFill>
                <a:srgbClr val="FF0000"/>
              </a:solidFill>
              <a:latin typeface="Times New Roman" pitchFamily="18" charset="0"/>
              <a:ea typeface="Lucida Sans Unicode" pitchFamily="34" charset="0"/>
              <a:cs typeface="Tahoma" pitchFamily="34" charset="0"/>
            </a:endParaRPr>
          </a:p>
          <a:p>
            <a:pPr indent="449263" algn="just">
              <a:buFont typeface="Wingdings" pitchFamily="2" charset="2"/>
              <a:buChar char="Ø"/>
            </a:pP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Качество разработки </a:t>
            </a:r>
            <a:r>
              <a:rPr lang="ru-RU" sz="20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содержательного раздела</a:t>
            </a:r>
          </a:p>
          <a:p>
            <a:pPr indent="449263" algn="just"/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indent="449263" algn="just">
              <a:buFont typeface="Wingdings" pitchFamily="2" charset="2"/>
              <a:buChar char="Ø"/>
            </a:pPr>
            <a:r>
              <a:rPr lang="ru-RU" sz="2000" dirty="0">
                <a:solidFill>
                  <a:srgbClr val="E46C0A"/>
                </a:solidFill>
                <a:latin typeface="Times New Roman" pitchFamily="18" charset="0"/>
                <a:cs typeface="Times New Roman" pitchFamily="18" charset="0"/>
              </a:rPr>
              <a:t>Качество </a:t>
            </a:r>
            <a:r>
              <a:rPr lang="ru-RU" sz="2000" b="1" i="1" dirty="0">
                <a:solidFill>
                  <a:srgbClr val="E46C0A"/>
                </a:solidFill>
                <a:latin typeface="Times New Roman" pitchFamily="18" charset="0"/>
                <a:cs typeface="Times New Roman" pitchFamily="18" charset="0"/>
              </a:rPr>
              <a:t>организационного раздела</a:t>
            </a:r>
          </a:p>
          <a:p>
            <a:pPr indent="449263" algn="just">
              <a:buFont typeface="Wingdings" pitchFamily="2" charset="2"/>
              <a:buChar char="Ø"/>
            </a:pPr>
            <a:endParaRPr lang="ru-RU" sz="2000" b="1" i="1" dirty="0">
              <a:solidFill>
                <a:srgbClr val="E46C0A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49263" algn="ctr"/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49263" algn="just">
              <a:buFont typeface="Wingdings" pitchFamily="2" charset="2"/>
              <a:buChar char="Ø"/>
            </a:pPr>
            <a:endParaRPr lang="ru-RU" sz="2000" dirty="0">
              <a:solidFill>
                <a:srgbClr val="E46C0A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Полилиния 1"/>
          <p:cNvSpPr>
            <a:spLocks noChangeArrowheads="1"/>
          </p:cNvSpPr>
          <p:nvPr/>
        </p:nvSpPr>
        <p:spPr bwMode="auto">
          <a:xfrm>
            <a:off x="1079500" y="360363"/>
            <a:ext cx="8640763" cy="56340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400" i="1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</a:p>
        </p:txBody>
      </p:sp>
      <p:pic>
        <p:nvPicPr>
          <p:cNvPr id="32771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9001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Прямоугольник 7"/>
          <p:cNvSpPr>
            <a:spLocks noChangeArrowheads="1"/>
          </p:cNvSpPr>
          <p:nvPr/>
        </p:nvSpPr>
        <p:spPr bwMode="auto">
          <a:xfrm>
            <a:off x="1439863" y="466725"/>
            <a:ext cx="8280400" cy="10779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449580" algn="ctr">
              <a:spcAft>
                <a:spcPts val="0"/>
              </a:spcAft>
              <a:defRPr/>
            </a:pPr>
            <a:r>
              <a:rPr lang="ru-RU" sz="3200" b="1" kern="50" dirty="0" smtClean="0">
                <a:solidFill>
                  <a:srgbClr val="C00000"/>
                </a:solidFill>
                <a:latin typeface="Times New Roman"/>
                <a:ea typeface="NewtonC"/>
                <a:cs typeface="Times New Roman"/>
              </a:rPr>
              <a:t>Оценка результатов </a:t>
            </a:r>
            <a:r>
              <a:rPr lang="ru-RU" sz="3200" b="1" kern="50" dirty="0">
                <a:solidFill>
                  <a:srgbClr val="C00000"/>
                </a:solidFill>
                <a:latin typeface="Times New Roman"/>
                <a:ea typeface="NewtonC"/>
                <a:cs typeface="Times New Roman"/>
              </a:rPr>
              <a:t>коррекции действующей ООП</a:t>
            </a:r>
            <a:endParaRPr lang="ru-RU" sz="3200" kern="50" dirty="0">
              <a:solidFill>
                <a:srgbClr val="C00000"/>
              </a:solidFill>
              <a:latin typeface="Times New Roman"/>
              <a:ea typeface="Lucida Sans Unicode"/>
              <a:cs typeface="Tahoma"/>
            </a:endParaRPr>
          </a:p>
        </p:txBody>
      </p:sp>
      <p:sp>
        <p:nvSpPr>
          <p:cNvPr id="7173" name="Прямоугольник 4"/>
          <p:cNvSpPr>
            <a:spLocks noChangeArrowheads="1"/>
          </p:cNvSpPr>
          <p:nvPr/>
        </p:nvSpPr>
        <p:spPr bwMode="auto">
          <a:xfrm>
            <a:off x="431800" y="2627313"/>
            <a:ext cx="9145588" cy="246062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>
            <a:spAutoFit/>
          </a:bodyPr>
          <a:lstStyle/>
          <a:p>
            <a:pPr algn="ctr">
              <a:spcAft>
                <a:spcPts val="0"/>
              </a:spcAft>
              <a:defRPr/>
            </a:pPr>
            <a:endParaRPr lang="ru-RU" sz="1000" kern="50" dirty="0">
              <a:latin typeface="Times New Roman"/>
              <a:ea typeface="Lucida Sans Unicode"/>
              <a:cs typeface="Tahoma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31800" y="1768475"/>
          <a:ext cx="9288463" cy="4716463"/>
        </p:xfrm>
        <a:graphic>
          <a:graphicData uri="http://schemas.openxmlformats.org/drawingml/2006/table">
            <a:tbl>
              <a:tblPr/>
              <a:tblGrid>
                <a:gridCol w="1224135"/>
                <a:gridCol w="6736846"/>
                <a:gridCol w="1327482"/>
              </a:tblGrid>
              <a:tr h="6184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kern="50" dirty="0">
                          <a:effectLst/>
                          <a:latin typeface="Times New Roman"/>
                          <a:ea typeface="Lucida Sans Unicode"/>
                          <a:cs typeface="Times New Roman"/>
                        </a:rPr>
                        <a:t>Разделы  программы</a:t>
                      </a:r>
                      <a:endParaRPr lang="ru-RU" sz="1800" kern="50" dirty="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914" marR="34914" marT="34914" marB="3491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kern="50">
                          <a:effectLst/>
                          <a:latin typeface="Times New Roman"/>
                          <a:ea typeface="Lucida Sans Unicode"/>
                          <a:cs typeface="Times New Roman"/>
                        </a:rPr>
                        <a:t>Структурные элементы программы </a:t>
                      </a:r>
                      <a:endParaRPr lang="ru-RU" sz="1800" kern="5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kern="50">
                          <a:effectLst/>
                          <a:latin typeface="Times New Roman"/>
                          <a:ea typeface="Lucida Sans Unicode"/>
                          <a:cs typeface="Times New Roman"/>
                        </a:rPr>
                        <a:t>и обоснование их коррекции </a:t>
                      </a:r>
                      <a:endParaRPr lang="ru-RU" sz="1800" kern="5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914" marR="34914" marT="34914" marB="3491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kern="50" dirty="0">
                          <a:effectLst/>
                          <a:latin typeface="Times New Roman"/>
                          <a:ea typeface="Lucida Sans Unicode"/>
                          <a:cs typeface="Times New Roman"/>
                        </a:rPr>
                        <a:t>Сроки ВШК</a:t>
                      </a:r>
                      <a:endParaRPr lang="ru-RU" sz="1800" kern="50" dirty="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914" marR="34914" marT="34914" marB="3491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44152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i="1" kern="5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NewtonC"/>
                          <a:cs typeface="Times New Roman"/>
                        </a:rPr>
                        <a:t>Целевой раздел</a:t>
                      </a:r>
                      <a:endParaRPr lang="ru-RU" sz="1800" b="1" kern="5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914" marR="34914" marT="34914" marB="3491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92797">
                <a:tc rowSpan="4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800" kern="5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NewtonC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kern="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ewtonC"/>
                          <a:cs typeface="Times New Roman"/>
                        </a:rPr>
                        <a:t>Пояснительная </a:t>
                      </a:r>
                      <a:r>
                        <a:rPr lang="ru-RU" sz="1800" kern="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ewtonC"/>
                          <a:cs typeface="Times New Roman"/>
                        </a:rPr>
                        <a:t>записка</a:t>
                      </a:r>
                      <a:endParaRPr lang="ru-RU" sz="1800" kern="50" dirty="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914" marR="34914" marT="34914" marB="3491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i="1" kern="5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NewtonC"/>
                          <a:cs typeface="Times New Roman"/>
                        </a:rPr>
                        <a:t>Введение:</a:t>
                      </a:r>
                      <a:r>
                        <a:rPr lang="ru-RU" sz="1800" b="1" kern="5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NewtonC"/>
                          <a:cs typeface="Times New Roman"/>
                        </a:rPr>
                        <a:t> </a:t>
                      </a:r>
                      <a:r>
                        <a:rPr lang="ru-RU" sz="1800" kern="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ewtonC"/>
                          <a:cs typeface="Times New Roman"/>
                        </a:rPr>
                        <a:t>в случае изменения федеральных и региональных нормативных документов, вида образовательного учреждения </a:t>
                      </a:r>
                      <a:endParaRPr lang="ru-RU" sz="1800" kern="50" dirty="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914" marR="34914" marT="34914" marB="3491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kern="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ewtonC"/>
                          <a:cs typeface="Times New Roman"/>
                        </a:rPr>
                        <a:t>По мере поступления изменений</a:t>
                      </a:r>
                      <a:endParaRPr lang="ru-RU" sz="1800" kern="5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914" marR="34914" marT="34914" marB="3491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671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i="1" kern="5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NewtonC"/>
                          <a:cs typeface="Times New Roman"/>
                        </a:rPr>
                        <a:t>Цели и задачи, принципы и подходы</a:t>
                      </a:r>
                      <a:r>
                        <a:rPr lang="ru-RU" sz="1800" b="1" kern="5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NewtonC"/>
                          <a:cs typeface="Times New Roman"/>
                        </a:rPr>
                        <a:t> </a:t>
                      </a:r>
                      <a:r>
                        <a:rPr lang="ru-RU" sz="1800" kern="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ewtonC"/>
                          <a:cs typeface="Times New Roman"/>
                        </a:rPr>
                        <a:t>к формированию программы: при условии коррекции перечня используемых УМК (завершенных предметных линий),   утверждения новой программы развития школы,  системы образования региона,  муниципалитета</a:t>
                      </a:r>
                      <a:endParaRPr lang="ru-RU" sz="1800" kern="50" dirty="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914" marR="34914" marT="34914" marB="3491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kern="50" dirty="0">
                          <a:effectLst/>
                          <a:latin typeface="Times New Roman"/>
                          <a:ea typeface="Lucida Sans Unicode"/>
                          <a:cs typeface="Times New Roman"/>
                        </a:rPr>
                        <a:t>апрель - сентябрь</a:t>
                      </a:r>
                      <a:endParaRPr lang="ru-RU" sz="1800" kern="50" dirty="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914" marR="34914" marT="34914" marB="3491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927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i="1" kern="5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NewtonC"/>
                          <a:cs typeface="Times New Roman"/>
                        </a:rPr>
                        <a:t>Состав участников </a:t>
                      </a:r>
                      <a:r>
                        <a:rPr lang="ru-RU" sz="1800" kern="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ewtonC"/>
                          <a:cs typeface="Times New Roman"/>
                        </a:rPr>
                        <a:t>образовательного процесса:</a:t>
                      </a:r>
                      <a:endParaRPr lang="ru-RU" sz="1800" kern="50" dirty="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kern="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ewtonC"/>
                          <a:cs typeface="Times New Roman"/>
                        </a:rPr>
                        <a:t>- при изменении контингента обучающихся;</a:t>
                      </a:r>
                      <a:endParaRPr lang="ru-RU" sz="1800" kern="50" dirty="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kern="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ewtonC"/>
                          <a:cs typeface="Times New Roman"/>
                        </a:rPr>
                        <a:t>- в случае коррекции состава социальных партнеров </a:t>
                      </a:r>
                      <a:endParaRPr lang="ru-RU" sz="1800" kern="50" dirty="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914" marR="34914" marT="34914" marB="3491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kern="5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ewtonC"/>
                          <a:cs typeface="Times New Roman"/>
                        </a:rPr>
                        <a:t>сент</a:t>
                      </a:r>
                      <a:r>
                        <a:rPr lang="ru-RU" sz="1800" kern="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ewtonC"/>
                          <a:cs typeface="Times New Roman"/>
                        </a:rPr>
                        <a:t> </a:t>
                      </a:r>
                      <a:r>
                        <a:rPr lang="ru-RU" sz="1800" kern="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ewtonC"/>
                          <a:cs typeface="Times New Roman"/>
                        </a:rPr>
                        <a:t>- август</a:t>
                      </a:r>
                      <a:endParaRPr lang="ru-RU" sz="1800" kern="50" dirty="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kern="50" dirty="0">
                          <a:effectLst/>
                          <a:latin typeface="Times New Roman"/>
                          <a:ea typeface="Lucida Sans Unicode"/>
                          <a:cs typeface="Times New Roman"/>
                        </a:rPr>
                        <a:t>апрель - октябрь</a:t>
                      </a:r>
                      <a:endParaRPr lang="ru-RU" sz="1800" kern="50" dirty="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914" marR="34914" marT="34914" marB="3491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011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kern="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ewtonC"/>
                          <a:cs typeface="Times New Roman"/>
                        </a:rPr>
                        <a:t>Общие подходы к организации </a:t>
                      </a:r>
                      <a:r>
                        <a:rPr lang="ru-RU" sz="1800" b="1" i="1" kern="5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NewtonC"/>
                          <a:cs typeface="Times New Roman"/>
                        </a:rPr>
                        <a:t>внеурочной деятельности</a:t>
                      </a:r>
                      <a:r>
                        <a:rPr lang="ru-RU" sz="1800" b="1" kern="5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NewtonC"/>
                          <a:cs typeface="Times New Roman"/>
                        </a:rPr>
                        <a:t>: </a:t>
                      </a:r>
                      <a:r>
                        <a:rPr lang="ru-RU" sz="1800" kern="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ewtonC"/>
                          <a:cs typeface="Times New Roman"/>
                        </a:rPr>
                        <a:t>при условии изменения модели внеурочной деятельности</a:t>
                      </a:r>
                      <a:endParaRPr lang="ru-RU" sz="1800" kern="50" dirty="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914" marR="34914" marT="34914" marB="3491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kern="50" dirty="0">
                          <a:effectLst/>
                          <a:latin typeface="Times New Roman"/>
                          <a:ea typeface="Lucida Sans Unicode"/>
                          <a:cs typeface="Times New Roman"/>
                        </a:rPr>
                        <a:t>апрель - сентябрь</a:t>
                      </a:r>
                      <a:endParaRPr lang="ru-RU" sz="1800" kern="50" dirty="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34914" marR="34914" marT="34914" marB="3491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Полилиния 1"/>
          <p:cNvSpPr>
            <a:spLocks noChangeArrowheads="1"/>
          </p:cNvSpPr>
          <p:nvPr/>
        </p:nvSpPr>
        <p:spPr bwMode="auto">
          <a:xfrm>
            <a:off x="1079500" y="360363"/>
            <a:ext cx="8640763" cy="56340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400" i="1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</a:p>
        </p:txBody>
      </p:sp>
      <p:pic>
        <p:nvPicPr>
          <p:cNvPr id="33795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9001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Прямоугольник 7"/>
          <p:cNvSpPr>
            <a:spLocks noChangeArrowheads="1"/>
          </p:cNvSpPr>
          <p:nvPr/>
        </p:nvSpPr>
        <p:spPr bwMode="auto">
          <a:xfrm>
            <a:off x="1439863" y="466725"/>
            <a:ext cx="7129462" cy="10779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Aft>
                <a:spcPts val="0"/>
              </a:spcAft>
              <a:defRPr/>
            </a:pPr>
            <a:r>
              <a:rPr lang="ru-RU" sz="3200" b="1" i="1" kern="50" dirty="0">
                <a:solidFill>
                  <a:srgbClr val="7030A0"/>
                </a:solidFill>
                <a:latin typeface="Times New Roman"/>
                <a:ea typeface="Lucida Sans Unicode"/>
                <a:cs typeface="Tahoma"/>
              </a:rPr>
              <a:t>Третье направление</a:t>
            </a:r>
          </a:p>
          <a:p>
            <a:pPr algn="ctr">
              <a:spcAft>
                <a:spcPts val="0"/>
              </a:spcAft>
              <a:defRPr/>
            </a:pPr>
            <a:r>
              <a:rPr lang="ru-RU" sz="3200" b="1" kern="50" dirty="0" smtClean="0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Оценка </a:t>
            </a:r>
            <a:r>
              <a:rPr lang="ru-RU" sz="3200" b="1" kern="50" dirty="0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условий реализации ООП </a:t>
            </a:r>
            <a:endParaRPr lang="ru-RU" sz="3200" kern="50" dirty="0">
              <a:solidFill>
                <a:srgbClr val="C00000"/>
              </a:solidFill>
              <a:latin typeface="Times New Roman"/>
              <a:ea typeface="Lucida Sans Unicode"/>
              <a:cs typeface="Tahoma"/>
            </a:endParaRPr>
          </a:p>
        </p:txBody>
      </p:sp>
      <p:sp>
        <p:nvSpPr>
          <p:cNvPr id="33797" name="Прямоугольник 4"/>
          <p:cNvSpPr>
            <a:spLocks noChangeArrowheads="1"/>
          </p:cNvSpPr>
          <p:nvPr/>
        </p:nvSpPr>
        <p:spPr bwMode="auto">
          <a:xfrm>
            <a:off x="442913" y="2266950"/>
            <a:ext cx="9145587" cy="4498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Анализ имеющихся в учреждении условий и ресурсов реализации ООП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Установление степени соответствия условий требованиям ФГОС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Выявление проблемных зон и определение необходимых изменений в имеющихся условиях для приведения их в соответствие с требованиями ФГОС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>
                <a:solidFill>
                  <a:srgbClr val="E46C0A"/>
                </a:solidFill>
                <a:latin typeface="Times New Roman" pitchFamily="18" charset="0"/>
                <a:cs typeface="Times New Roman" pitchFamily="18" charset="0"/>
              </a:rPr>
              <a:t>Анализ эффективности реализации сетевого графика (дорожной карты)</a:t>
            </a:r>
          </a:p>
          <a:p>
            <a:pPr marL="342900" indent="-342900" algn="just"/>
            <a:endParaRPr lang="ru-RU" sz="200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/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Условия: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Кадровые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Психолого-педагогические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Материально-технические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Информационно-методические</a:t>
            </a:r>
          </a:p>
          <a:p>
            <a:pPr marL="342900" indent="-342900" algn="just"/>
            <a:endParaRPr lang="ru-RU" sz="2000" b="1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lnSpc>
                <a:spcPct val="150000"/>
              </a:lnSpc>
            </a:pPr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Полилиния 1"/>
          <p:cNvSpPr>
            <a:spLocks noChangeArrowheads="1"/>
          </p:cNvSpPr>
          <p:nvPr/>
        </p:nvSpPr>
        <p:spPr bwMode="auto">
          <a:xfrm>
            <a:off x="431800" y="1116013"/>
            <a:ext cx="9361488" cy="518318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ctr"/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Примерный ежемесячный план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ВСОКО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(при реализации ФГОС)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/>
            <a:endParaRPr lang="ru-RU" sz="2000" b="1" dirty="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/>
            <a:endParaRPr lang="ru-RU" sz="2000" b="1" dirty="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pic>
        <p:nvPicPr>
          <p:cNvPr id="34819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9001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Полилиния 1"/>
          <p:cNvSpPr>
            <a:spLocks noChangeArrowheads="1"/>
          </p:cNvSpPr>
          <p:nvPr/>
        </p:nvSpPr>
        <p:spPr bwMode="auto">
          <a:xfrm>
            <a:off x="1079500" y="360363"/>
            <a:ext cx="8640763" cy="56340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400" i="1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</a:p>
        </p:txBody>
      </p:sp>
      <p:pic>
        <p:nvPicPr>
          <p:cNvPr id="512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9001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Прямоугольник 7"/>
          <p:cNvSpPr>
            <a:spLocks noChangeArrowheads="1"/>
          </p:cNvSpPr>
          <p:nvPr/>
        </p:nvSpPr>
        <p:spPr bwMode="auto">
          <a:xfrm>
            <a:off x="1439863" y="466725"/>
            <a:ext cx="6840537" cy="584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Aft>
                <a:spcPts val="0"/>
              </a:spcAft>
              <a:defRPr/>
            </a:pPr>
            <a:r>
              <a:rPr lang="ru-RU" sz="3200" b="1" kern="50" dirty="0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Федеральные документы</a:t>
            </a:r>
          </a:p>
        </p:txBody>
      </p:sp>
      <p:sp>
        <p:nvSpPr>
          <p:cNvPr id="7173" name="Прямоугольник 4"/>
          <p:cNvSpPr>
            <a:spLocks noChangeArrowheads="1"/>
          </p:cNvSpPr>
          <p:nvPr/>
        </p:nvSpPr>
        <p:spPr bwMode="auto">
          <a:xfrm>
            <a:off x="422275" y="1331913"/>
            <a:ext cx="9432925" cy="594042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>
            <a:spAutoFit/>
          </a:bodyPr>
          <a:lstStyle/>
          <a:p>
            <a:pPr indent="450215" algn="just">
              <a:spcAft>
                <a:spcPts val="0"/>
              </a:spcAft>
              <a:defRPr/>
            </a:pPr>
            <a:endParaRPr lang="ru-RU" sz="2400" b="1" kern="50" dirty="0">
              <a:latin typeface="Times New Roman"/>
              <a:ea typeface="Times New Roman"/>
              <a:cs typeface="Tahoma"/>
            </a:endParaRPr>
          </a:p>
          <a:p>
            <a:pPr indent="450215" algn="just">
              <a:spcAft>
                <a:spcPts val="0"/>
              </a:spcAft>
              <a:defRPr/>
            </a:pPr>
            <a:r>
              <a:rPr lang="ru-RU" sz="2400" b="1" kern="50" dirty="0">
                <a:latin typeface="Times New Roman"/>
                <a:ea typeface="Times New Roman"/>
                <a:cs typeface="Tahoma"/>
              </a:rPr>
              <a:t>ФЗ от 29.12.12 № 273-ФЗ «Об образовании в РФ»: </a:t>
            </a:r>
          </a:p>
          <a:p>
            <a:pPr indent="450215" algn="just">
              <a:spcAft>
                <a:spcPts val="0"/>
              </a:spcAft>
              <a:defRPr/>
            </a:pPr>
            <a:r>
              <a:rPr lang="ru-RU" sz="2400" b="1" kern="50" dirty="0">
                <a:solidFill>
                  <a:srgbClr val="7030A0"/>
                </a:solidFill>
                <a:latin typeface="Times New Roman"/>
                <a:ea typeface="Lucida Sans Unicode"/>
                <a:cs typeface="Times New Roman"/>
              </a:rPr>
              <a:t>- «внутренняя система оценки качества образования» </a:t>
            </a:r>
            <a:r>
              <a:rPr lang="ru-RU" sz="2400" kern="50" dirty="0">
                <a:latin typeface="Times New Roman"/>
                <a:ea typeface="Lucida Sans Unicode"/>
                <a:cs typeface="Times New Roman"/>
              </a:rPr>
              <a:t>(ст. 28) разрабатывается и реализуется образовательной организацией.</a:t>
            </a:r>
          </a:p>
          <a:p>
            <a:pPr indent="450215" algn="just">
              <a:spcAft>
                <a:spcPts val="0"/>
              </a:spcAft>
              <a:defRPr/>
            </a:pPr>
            <a:endParaRPr lang="ru-RU" sz="2400" kern="50" dirty="0">
              <a:latin typeface="Times New Roman"/>
              <a:ea typeface="Lucida Sans Unicode"/>
              <a:cs typeface="Times New Roman"/>
            </a:endParaRPr>
          </a:p>
          <a:p>
            <a:pPr indent="540385" algn="just">
              <a:spcAft>
                <a:spcPts val="0"/>
              </a:spcAft>
              <a:defRPr/>
            </a:pPr>
            <a:endParaRPr lang="ru-RU" sz="2400" kern="50" dirty="0">
              <a:latin typeface="Times New Roman"/>
              <a:ea typeface="Lucida Sans Unicode"/>
              <a:cs typeface="Tahoma"/>
            </a:endParaRPr>
          </a:p>
          <a:p>
            <a:pPr indent="540385" algn="just">
              <a:spcAft>
                <a:spcPts val="0"/>
              </a:spcAft>
              <a:defRPr/>
            </a:pPr>
            <a:r>
              <a:rPr lang="ru-RU" sz="2400" kern="50" dirty="0">
                <a:latin typeface="Times New Roman"/>
                <a:ea typeface="Lucida Sans Unicode"/>
                <a:cs typeface="Tahoma"/>
              </a:rPr>
              <a:t>Письмо Федеральной службы по надзору в сфере образования и науки от 16 июня 2012 г. № 05-2680. </a:t>
            </a:r>
            <a:r>
              <a:rPr lang="ru-RU" sz="2400" b="1" kern="50" dirty="0">
                <a:latin typeface="Times New Roman"/>
                <a:ea typeface="Lucida Sans Unicode"/>
                <a:cs typeface="Tahoma"/>
              </a:rPr>
              <a:t>Типичные проблемы и трудности </a:t>
            </a:r>
            <a:r>
              <a:rPr lang="ru-RU" sz="2400" kern="50" dirty="0">
                <a:latin typeface="Times New Roman"/>
                <a:ea typeface="Lucida Sans Unicode"/>
                <a:cs typeface="Tahoma"/>
              </a:rPr>
              <a:t>(п. 7)</a:t>
            </a:r>
            <a:r>
              <a:rPr lang="ru-RU" sz="2400" b="1" kern="50" dirty="0">
                <a:latin typeface="Times New Roman"/>
                <a:ea typeface="Lucida Sans Unicode"/>
                <a:cs typeface="Tahoma"/>
              </a:rPr>
              <a:t>: </a:t>
            </a:r>
            <a:endParaRPr lang="ru-RU" sz="2000" kern="50" dirty="0">
              <a:latin typeface="Times New Roman"/>
              <a:ea typeface="Lucida Sans Unicode"/>
              <a:cs typeface="Tahoma"/>
            </a:endParaRPr>
          </a:p>
          <a:p>
            <a:pPr marL="342900" indent="-342900" algn="just">
              <a:spcAft>
                <a:spcPts val="0"/>
              </a:spcAft>
              <a:buFontTx/>
              <a:buChar char="-"/>
              <a:defRPr/>
            </a:pPr>
            <a:r>
              <a:rPr lang="ru-RU" sz="2400" b="1" kern="50" dirty="0">
                <a:solidFill>
                  <a:srgbClr val="7030A0"/>
                </a:solidFill>
                <a:latin typeface="Times New Roman"/>
                <a:ea typeface="Lucida Sans Unicode"/>
                <a:cs typeface="Tahoma"/>
              </a:rPr>
              <a:t>отсутствие в образовательном учреждении системы внутреннего мониторинга качества образования.</a:t>
            </a:r>
          </a:p>
          <a:p>
            <a:pPr algn="just">
              <a:spcAft>
                <a:spcPts val="0"/>
              </a:spcAft>
              <a:defRPr/>
            </a:pPr>
            <a:endParaRPr lang="ru-RU" sz="2400" b="1" kern="50" dirty="0">
              <a:solidFill>
                <a:srgbClr val="7030A0"/>
              </a:solidFill>
              <a:latin typeface="Times New Roman"/>
              <a:ea typeface="Lucida Sans Unicode"/>
              <a:cs typeface="Tahoma"/>
            </a:endParaRPr>
          </a:p>
          <a:p>
            <a:pPr algn="just">
              <a:spcAft>
                <a:spcPts val="0"/>
              </a:spcAft>
              <a:defRPr/>
            </a:pPr>
            <a:r>
              <a:rPr lang="ru-RU" sz="2400" b="1" kern="50" dirty="0">
                <a:solidFill>
                  <a:srgbClr val="C00000"/>
                </a:solidFill>
                <a:latin typeface="Times New Roman"/>
                <a:cs typeface="Tahoma"/>
              </a:rPr>
              <a:t>П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</a:rPr>
              <a:t>ри оценке ООП анализируется:  функционирование системы внутреннего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</a:rPr>
              <a:t>мониторинга (оценки)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</a:rPr>
              <a:t>качества образования в ОУ</a:t>
            </a:r>
            <a:endParaRPr lang="ru-RU" sz="2400" kern="50" dirty="0">
              <a:solidFill>
                <a:srgbClr val="C00000"/>
              </a:solidFill>
              <a:latin typeface="Times New Roman"/>
              <a:ea typeface="Lucida Sans Unicode"/>
              <a:cs typeface="Times New Roman"/>
            </a:endParaRPr>
          </a:p>
          <a:p>
            <a:pPr indent="450215" algn="just">
              <a:spcAft>
                <a:spcPts val="0"/>
              </a:spcAft>
              <a:defRPr/>
            </a:pPr>
            <a:endParaRPr lang="ru-RU" sz="2400" kern="50" dirty="0">
              <a:latin typeface="Times New Roman"/>
              <a:ea typeface="Lucida Sans Unicode"/>
              <a:cs typeface="Times New Roman"/>
            </a:endParaRPr>
          </a:p>
          <a:p>
            <a:pPr indent="450215" algn="just">
              <a:spcAft>
                <a:spcPts val="0"/>
              </a:spcAft>
              <a:defRPr/>
            </a:pPr>
            <a:endParaRPr lang="ru-RU" sz="2000" kern="50" dirty="0">
              <a:latin typeface="Times New Roman"/>
              <a:ea typeface="Lucida Sans Unicode"/>
              <a:cs typeface="Tahoma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Полилиния 1"/>
          <p:cNvSpPr>
            <a:spLocks noChangeArrowheads="1"/>
          </p:cNvSpPr>
          <p:nvPr/>
        </p:nvSpPr>
        <p:spPr bwMode="auto">
          <a:xfrm>
            <a:off x="431800" y="107950"/>
            <a:ext cx="9361488" cy="7056438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indent="539750" algn="ctr"/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Август</a:t>
            </a:r>
          </a:p>
          <a:p>
            <a:pPr indent="539750" algn="ctr"/>
            <a:endParaRPr lang="ru-RU" sz="3200" b="1" dirty="0">
              <a:solidFill>
                <a:srgbClr val="C00000"/>
              </a:solidFill>
              <a:latin typeface="Times New Roman" pitchFamily="18" charset="0"/>
              <a:ea typeface="Lucida Sans Unicode" pitchFamily="34" charset="0"/>
              <a:cs typeface="Times New Roman" pitchFamily="18" charset="0"/>
            </a:endParaRPr>
          </a:p>
          <a:p>
            <a:pPr indent="539750" algn="ctr"/>
            <a:r>
              <a:rPr lang="ru-RU" sz="2000" b="1" i="1" dirty="0"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Направление</a:t>
            </a:r>
            <a:r>
              <a:rPr lang="ru-RU" sz="2000" b="1" dirty="0"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«Оценка </a:t>
            </a:r>
            <a:r>
              <a:rPr lang="ru-RU" sz="2000" dirty="0"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результатов освоения обучающимися ООП»</a:t>
            </a:r>
          </a:p>
          <a:p>
            <a:pPr indent="539750"/>
            <a:r>
              <a:rPr lang="ru-RU" sz="2000" dirty="0"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 </a:t>
            </a:r>
          </a:p>
          <a:p>
            <a:pPr indent="539750"/>
            <a:r>
              <a:rPr lang="ru-RU" sz="2000" b="1" i="1" dirty="0">
                <a:solidFill>
                  <a:srgbClr val="7030A0"/>
                </a:solidFill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Анализ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 </a:t>
            </a:r>
            <a:r>
              <a:rPr lang="ru-RU" sz="2000" b="1" i="1" dirty="0">
                <a:solidFill>
                  <a:srgbClr val="7030A0"/>
                </a:solidFill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положения о системе оценок, форм и порядке промежуточной и итоговой аттестации обучающихся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.</a:t>
            </a:r>
          </a:p>
          <a:p>
            <a:pPr indent="539750"/>
            <a:r>
              <a:rPr lang="ru-RU" sz="2000" dirty="0"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Контроль – тематический. Проводит – зам. директора (в соответствии с должностными обязанностями) совместно с психологом, руководителями ШМО. Слушается – на совещании при зам. директора (согласно должностным инструкциям).</a:t>
            </a:r>
          </a:p>
          <a:p>
            <a:pPr indent="539750"/>
            <a:endParaRPr lang="ru-RU" sz="2000" dirty="0">
              <a:latin typeface="Times New Roman" pitchFamily="18" charset="0"/>
              <a:ea typeface="Lucida Sans Unicode" pitchFamily="34" charset="0"/>
              <a:cs typeface="Times New Roman" pitchFamily="18" charset="0"/>
            </a:endParaRPr>
          </a:p>
          <a:p>
            <a:pPr indent="539750"/>
            <a:r>
              <a:rPr lang="ru-RU" sz="2000" b="1" i="1" dirty="0">
                <a:solidFill>
                  <a:srgbClr val="7030A0"/>
                </a:solidFill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Изучение материалов для проведения: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ea typeface="Lucida Sans Unicode" pitchFamily="34" charset="0"/>
              <a:cs typeface="Times New Roman" pitchFamily="18" charset="0"/>
            </a:endParaRPr>
          </a:p>
          <a:p>
            <a:pPr indent="539750"/>
            <a:r>
              <a:rPr lang="ru-RU" sz="2000" dirty="0"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- стартовой диагностики, диагностики школьной зрелости и готовности;</a:t>
            </a:r>
          </a:p>
          <a:p>
            <a:pPr indent="539750"/>
            <a:r>
              <a:rPr lang="ru-RU" sz="2000" dirty="0"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- входных контрольных работ (в </a:t>
            </a:r>
            <a:r>
              <a:rPr lang="ru-RU" sz="2000" dirty="0" err="1"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т.ч</a:t>
            </a:r>
            <a:r>
              <a:rPr lang="ru-RU" sz="2000" dirty="0"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. комплексных и интегрированных) во всех классах, работающих по ФГОС;</a:t>
            </a:r>
          </a:p>
          <a:p>
            <a:pPr indent="539750"/>
            <a:r>
              <a:rPr lang="ru-RU" sz="2000" dirty="0"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- итоговой диагностики.</a:t>
            </a:r>
          </a:p>
          <a:p>
            <a:pPr indent="539750"/>
            <a:r>
              <a:rPr lang="ru-RU" sz="2000" dirty="0"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Контроль – тематический. Проводят – зам. директора совместно с педагогом-психологом, классными руководителями, руководителями ШМО. Слушается – на совещании при зам. директора по УВР.</a:t>
            </a:r>
          </a:p>
          <a:p>
            <a:pPr indent="539750" algn="ctr"/>
            <a:endParaRPr lang="ru-RU" sz="3200" dirty="0">
              <a:solidFill>
                <a:srgbClr val="C00000"/>
              </a:solidFill>
              <a:latin typeface="Times New Roman" pitchFamily="18" charset="0"/>
              <a:ea typeface="Lucida Sans Unicode" pitchFamily="34" charset="0"/>
              <a:cs typeface="Tahoma" pitchFamily="34" charset="0"/>
            </a:endParaRPr>
          </a:p>
          <a:p>
            <a:pPr indent="539750" algn="ctr"/>
            <a:endParaRPr lang="ru-RU" sz="2000" dirty="0">
              <a:latin typeface="Times New Roman" pitchFamily="18" charset="0"/>
              <a:ea typeface="Lucida Sans Unicode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Полилиния 1"/>
          <p:cNvSpPr>
            <a:spLocks noChangeArrowheads="1"/>
          </p:cNvSpPr>
          <p:nvPr/>
        </p:nvSpPr>
        <p:spPr bwMode="auto">
          <a:xfrm>
            <a:off x="360363" y="107950"/>
            <a:ext cx="9361487" cy="69850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indent="540385" algn="ctr">
              <a:spcAft>
                <a:spcPts val="0"/>
              </a:spcAft>
              <a:defRPr/>
            </a:pPr>
            <a:r>
              <a:rPr lang="ru-RU" sz="3200" b="1" kern="50" dirty="0">
                <a:solidFill>
                  <a:srgbClr val="C00000"/>
                </a:solidFill>
                <a:latin typeface="Times New Roman"/>
                <a:ea typeface="Lucida Sans Unicode"/>
                <a:cs typeface="Times New Roman"/>
              </a:rPr>
              <a:t>Август</a:t>
            </a:r>
          </a:p>
          <a:p>
            <a:pPr indent="540385" algn="ctr">
              <a:spcAft>
                <a:spcPts val="0"/>
              </a:spcAft>
              <a:defRPr/>
            </a:pPr>
            <a:endParaRPr lang="ru-RU" sz="3200" kern="50" dirty="0">
              <a:solidFill>
                <a:srgbClr val="C00000"/>
              </a:solidFill>
              <a:latin typeface="Times New Roman"/>
              <a:ea typeface="Lucida Sans Unicode"/>
              <a:cs typeface="Tahoma"/>
            </a:endParaRPr>
          </a:p>
          <a:p>
            <a:pPr indent="540385" algn="ctr">
              <a:spcAft>
                <a:spcPts val="0"/>
              </a:spcAft>
              <a:defRPr/>
            </a:pPr>
            <a:r>
              <a:rPr lang="ru-RU" b="1" i="1" kern="50" dirty="0">
                <a:latin typeface="Times New Roman"/>
                <a:ea typeface="Lucida Sans Unicode"/>
                <a:cs typeface="Times New Roman"/>
              </a:rPr>
              <a:t>Направление</a:t>
            </a:r>
            <a:r>
              <a:rPr lang="ru-RU" kern="50" dirty="0">
                <a:latin typeface="Times New Roman"/>
                <a:ea typeface="Lucida Sans Unicode"/>
                <a:cs typeface="Times New Roman"/>
              </a:rPr>
              <a:t> </a:t>
            </a:r>
            <a:r>
              <a:rPr lang="ru-RU" kern="50" dirty="0" smtClean="0">
                <a:latin typeface="Times New Roman"/>
                <a:ea typeface="Lucida Sans Unicode"/>
                <a:cs typeface="Times New Roman"/>
              </a:rPr>
              <a:t>«Оценка соответствия </a:t>
            </a:r>
            <a:r>
              <a:rPr lang="ru-RU" kern="50" dirty="0">
                <a:latin typeface="Times New Roman"/>
                <a:ea typeface="Lucida Sans Unicode"/>
                <a:cs typeface="Times New Roman"/>
              </a:rPr>
              <a:t>структуры и содержания ООП (и вносимых в нее изменений) требованиям ФГОС»</a:t>
            </a:r>
            <a:endParaRPr lang="ru-RU" kern="50" dirty="0">
              <a:latin typeface="Times New Roman"/>
              <a:ea typeface="Lucida Sans Unicode"/>
              <a:cs typeface="Tahoma"/>
            </a:endParaRPr>
          </a:p>
          <a:p>
            <a:pPr indent="540385" algn="just">
              <a:spcAft>
                <a:spcPts val="0"/>
              </a:spcAft>
              <a:defRPr/>
            </a:pPr>
            <a:r>
              <a:rPr lang="ru-RU" kern="50" dirty="0">
                <a:solidFill>
                  <a:srgbClr val="000000"/>
                </a:solidFill>
                <a:latin typeface="Times New Roman"/>
                <a:ea typeface="NewtonC"/>
                <a:cs typeface="Times New Roman"/>
              </a:rPr>
              <a:t> </a:t>
            </a:r>
            <a:endParaRPr lang="ru-RU" kern="50" dirty="0">
              <a:latin typeface="Times New Roman"/>
              <a:ea typeface="Lucida Sans Unicode"/>
              <a:cs typeface="Tahoma"/>
            </a:endParaRPr>
          </a:p>
          <a:p>
            <a:pPr indent="540385" algn="just">
              <a:spcAft>
                <a:spcPts val="0"/>
              </a:spcAft>
              <a:defRPr/>
            </a:pPr>
            <a:r>
              <a:rPr lang="ru-RU" b="1" i="1" kern="50" dirty="0" smtClean="0">
                <a:solidFill>
                  <a:srgbClr val="7030A0"/>
                </a:solidFill>
                <a:latin typeface="Times New Roman"/>
                <a:ea typeface="NewtonC"/>
                <a:cs typeface="Times New Roman"/>
              </a:rPr>
              <a:t>ВСОКО </a:t>
            </a:r>
            <a:r>
              <a:rPr lang="ru-RU" b="1" i="1" kern="50" dirty="0">
                <a:solidFill>
                  <a:srgbClr val="7030A0"/>
                </a:solidFill>
                <a:latin typeface="Times New Roman"/>
                <a:ea typeface="NewtonC"/>
                <a:cs typeface="Times New Roman"/>
              </a:rPr>
              <a:t>процесса и результатов создания ООП</a:t>
            </a:r>
            <a:r>
              <a:rPr lang="ru-RU" b="1" kern="50" dirty="0">
                <a:solidFill>
                  <a:srgbClr val="7030A0"/>
                </a:solidFill>
                <a:latin typeface="Times New Roman"/>
                <a:ea typeface="NewtonC"/>
                <a:cs typeface="Times New Roman"/>
              </a:rPr>
              <a:t>. </a:t>
            </a:r>
            <a:endParaRPr lang="ru-RU" b="1" kern="50" dirty="0">
              <a:solidFill>
                <a:srgbClr val="7030A0"/>
              </a:solidFill>
              <a:latin typeface="Times New Roman"/>
              <a:ea typeface="Lucida Sans Unicode"/>
              <a:cs typeface="Tahoma"/>
            </a:endParaRPr>
          </a:p>
          <a:p>
            <a:pPr indent="540385" algn="just">
              <a:spcAft>
                <a:spcPts val="0"/>
              </a:spcAft>
              <a:defRPr/>
            </a:pPr>
            <a:r>
              <a:rPr lang="ru-RU" kern="50" dirty="0">
                <a:latin typeface="Times New Roman"/>
                <a:ea typeface="Lucida Sans Unicode"/>
                <a:cs typeface="Times New Roman"/>
              </a:rPr>
              <a:t>Контроль – текущий, связанный с анализом качества спроектированной рабочей группой ООП.</a:t>
            </a:r>
            <a:endParaRPr lang="ru-RU" kern="50" dirty="0">
              <a:latin typeface="Times New Roman"/>
              <a:ea typeface="Lucida Sans Unicode"/>
              <a:cs typeface="Tahoma"/>
            </a:endParaRPr>
          </a:p>
          <a:p>
            <a:pPr indent="540385" algn="just">
              <a:spcAft>
                <a:spcPts val="0"/>
              </a:spcAft>
              <a:defRPr/>
            </a:pPr>
            <a:r>
              <a:rPr lang="ru-RU" kern="50" dirty="0">
                <a:latin typeface="Times New Roman"/>
                <a:ea typeface="Lucida Sans Unicode"/>
                <a:cs typeface="Times New Roman"/>
              </a:rPr>
              <a:t>Проводят ‑ директор, зам. директора. Слушается – на совещании при директоре (варианты: на заседании педагогического совета [НМС], на координационном совете по введению ФГОС).</a:t>
            </a:r>
            <a:endParaRPr lang="ru-RU" kern="50" dirty="0">
              <a:latin typeface="Times New Roman"/>
              <a:ea typeface="Lucida Sans Unicode"/>
              <a:cs typeface="Tahoma"/>
            </a:endParaRPr>
          </a:p>
          <a:p>
            <a:pPr indent="540385" algn="just">
              <a:spcAft>
                <a:spcPts val="0"/>
              </a:spcAft>
              <a:defRPr/>
            </a:pPr>
            <a:r>
              <a:rPr lang="ru-RU" kern="50" dirty="0">
                <a:solidFill>
                  <a:srgbClr val="000000"/>
                </a:solidFill>
                <a:latin typeface="Times New Roman"/>
                <a:ea typeface="NewtonC"/>
                <a:cs typeface="Times New Roman"/>
              </a:rPr>
              <a:t> </a:t>
            </a:r>
            <a:endParaRPr lang="ru-RU" kern="50" dirty="0">
              <a:latin typeface="Times New Roman"/>
              <a:ea typeface="Lucida Sans Unicode"/>
              <a:cs typeface="Tahoma"/>
            </a:endParaRPr>
          </a:p>
          <a:p>
            <a:pPr indent="540385" algn="just">
              <a:spcAft>
                <a:spcPts val="0"/>
              </a:spcAft>
              <a:defRPr/>
            </a:pPr>
            <a:r>
              <a:rPr lang="ru-RU" b="1" i="1" kern="50" dirty="0" smtClean="0">
                <a:solidFill>
                  <a:srgbClr val="7030A0"/>
                </a:solidFill>
                <a:latin typeface="Times New Roman"/>
                <a:ea typeface="NewtonC"/>
                <a:cs typeface="Times New Roman"/>
              </a:rPr>
              <a:t>ВСОКО </a:t>
            </a:r>
            <a:r>
              <a:rPr lang="ru-RU" b="1" i="1" kern="50" dirty="0">
                <a:solidFill>
                  <a:srgbClr val="7030A0"/>
                </a:solidFill>
                <a:latin typeface="Times New Roman"/>
                <a:ea typeface="NewtonC"/>
                <a:cs typeface="Times New Roman"/>
              </a:rPr>
              <a:t>результатов коррекции действующей ООП.</a:t>
            </a:r>
            <a:endParaRPr lang="ru-RU" b="1" kern="50" dirty="0">
              <a:solidFill>
                <a:srgbClr val="7030A0"/>
              </a:solidFill>
              <a:latin typeface="Times New Roman"/>
              <a:ea typeface="Lucida Sans Unicode"/>
              <a:cs typeface="Tahoma"/>
            </a:endParaRPr>
          </a:p>
          <a:p>
            <a:pPr indent="540385" algn="just">
              <a:spcAft>
                <a:spcPts val="0"/>
              </a:spcAft>
              <a:defRPr/>
            </a:pPr>
            <a:r>
              <a:rPr lang="ru-RU" kern="50" dirty="0">
                <a:latin typeface="Times New Roman"/>
                <a:ea typeface="Lucida Sans Unicode"/>
                <a:cs typeface="Times New Roman"/>
              </a:rPr>
              <a:t>Контроль – тематический, связанный с анализом качества скорректированной ООП. Проводят ‑ директор, зам. директора. Слушается – на административном совещании, совещании при директоре или заседании педагогического совета (НМС, координационного совета).</a:t>
            </a:r>
            <a:endParaRPr lang="ru-RU" kern="50" dirty="0">
              <a:latin typeface="Times New Roman"/>
              <a:ea typeface="Lucida Sans Unicode"/>
              <a:cs typeface="Tahoma"/>
            </a:endParaRPr>
          </a:p>
          <a:p>
            <a:pPr indent="540385" algn="just">
              <a:spcAft>
                <a:spcPts val="0"/>
              </a:spcAft>
              <a:defRPr/>
            </a:pPr>
            <a:r>
              <a:rPr lang="ru-RU" i="1" kern="50" dirty="0">
                <a:latin typeface="Times New Roman"/>
                <a:ea typeface="Lucida Sans Unicode"/>
                <a:cs typeface="Times New Roman"/>
              </a:rPr>
              <a:t> </a:t>
            </a:r>
            <a:endParaRPr lang="ru-RU" kern="50" dirty="0">
              <a:latin typeface="Times New Roman"/>
              <a:ea typeface="Lucida Sans Unicode"/>
              <a:cs typeface="Tahoma"/>
            </a:endParaRPr>
          </a:p>
          <a:p>
            <a:pPr indent="540385" algn="just">
              <a:spcAft>
                <a:spcPts val="0"/>
              </a:spcAft>
              <a:defRPr/>
            </a:pPr>
            <a:r>
              <a:rPr lang="ru-RU" b="1" i="1" kern="50" dirty="0" smtClean="0">
                <a:solidFill>
                  <a:srgbClr val="7030A0"/>
                </a:solidFill>
                <a:latin typeface="Times New Roman"/>
                <a:ea typeface="Lucida Sans Unicode"/>
                <a:cs typeface="Times New Roman"/>
              </a:rPr>
              <a:t>Оценка рабочих </a:t>
            </a:r>
            <a:r>
              <a:rPr lang="ru-RU" b="1" i="1" kern="50" dirty="0">
                <a:solidFill>
                  <a:srgbClr val="7030A0"/>
                </a:solidFill>
                <a:latin typeface="Times New Roman"/>
                <a:ea typeface="Lucida Sans Unicode"/>
                <a:cs typeface="Times New Roman"/>
              </a:rPr>
              <a:t>программ</a:t>
            </a:r>
            <a:r>
              <a:rPr lang="ru-RU" b="1" kern="50" dirty="0">
                <a:solidFill>
                  <a:srgbClr val="7030A0"/>
                </a:solidFill>
                <a:latin typeface="Times New Roman"/>
                <a:ea typeface="Lucida Sans Unicode"/>
                <a:cs typeface="Times New Roman"/>
              </a:rPr>
              <a:t> </a:t>
            </a:r>
            <a:r>
              <a:rPr lang="ru-RU" kern="50" dirty="0">
                <a:latin typeface="Times New Roman"/>
                <a:ea typeface="Lucida Sans Unicode"/>
                <a:cs typeface="Times New Roman"/>
              </a:rPr>
              <a:t>по учебным предметам и курсам внеурочной деятельности, классных руководителей, работающих по ФГОС, календарно-тематического планирования.</a:t>
            </a:r>
            <a:endParaRPr lang="ru-RU" kern="50" dirty="0">
              <a:latin typeface="Times New Roman"/>
              <a:ea typeface="Lucida Sans Unicode"/>
              <a:cs typeface="Tahoma"/>
            </a:endParaRPr>
          </a:p>
          <a:p>
            <a:pPr indent="540385" algn="just">
              <a:spcAft>
                <a:spcPts val="0"/>
              </a:spcAft>
              <a:defRPr/>
            </a:pPr>
            <a:r>
              <a:rPr lang="ru-RU" kern="50" dirty="0">
                <a:latin typeface="Times New Roman"/>
                <a:ea typeface="Lucida Sans Unicode"/>
                <a:cs typeface="Times New Roman"/>
              </a:rPr>
              <a:t>Контроль – фронтальный (тематически-обобщающий):</a:t>
            </a:r>
            <a:endParaRPr lang="ru-RU" kern="50" dirty="0">
              <a:latin typeface="Times New Roman"/>
              <a:ea typeface="Lucida Sans Unicode"/>
              <a:cs typeface="Tahoma"/>
            </a:endParaRPr>
          </a:p>
          <a:p>
            <a:pPr indent="540385" algn="just">
              <a:spcAft>
                <a:spcPts val="0"/>
              </a:spcAft>
              <a:defRPr/>
            </a:pPr>
            <a:r>
              <a:rPr lang="ru-RU" kern="50" dirty="0">
                <a:latin typeface="Times New Roman"/>
                <a:ea typeface="Lucida Sans Unicode"/>
                <a:cs typeface="Times New Roman"/>
              </a:rPr>
              <a:t>Проводит – зам. директора. Слушается – на совещании при директоре.</a:t>
            </a:r>
            <a:endParaRPr lang="ru-RU" kern="50" dirty="0">
              <a:latin typeface="Times New Roman"/>
              <a:ea typeface="Lucida Sans Unicode"/>
              <a:cs typeface="Tahoma"/>
            </a:endParaRPr>
          </a:p>
          <a:p>
            <a:pPr indent="540385" algn="ctr">
              <a:spcAft>
                <a:spcPts val="0"/>
              </a:spcAft>
              <a:defRPr/>
            </a:pPr>
            <a:endParaRPr lang="ru-RU" sz="2000" kern="50" dirty="0">
              <a:latin typeface="Times New Roman"/>
              <a:ea typeface="Lucida Sans Unicode"/>
              <a:cs typeface="Tahoma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Полилиния 1"/>
          <p:cNvSpPr>
            <a:spLocks noChangeArrowheads="1"/>
          </p:cNvSpPr>
          <p:nvPr/>
        </p:nvSpPr>
        <p:spPr bwMode="auto">
          <a:xfrm>
            <a:off x="215900" y="0"/>
            <a:ext cx="9864725" cy="745172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indent="540385" algn="ctr">
              <a:spcAft>
                <a:spcPts val="0"/>
              </a:spcAft>
              <a:defRPr/>
            </a:pPr>
            <a:r>
              <a:rPr lang="ru-RU" sz="3200" b="1" kern="50" dirty="0">
                <a:solidFill>
                  <a:srgbClr val="C00000"/>
                </a:solidFill>
                <a:latin typeface="Times New Roman"/>
                <a:ea typeface="Lucida Sans Unicode"/>
                <a:cs typeface="Times New Roman"/>
              </a:rPr>
              <a:t>Август</a:t>
            </a:r>
          </a:p>
          <a:p>
            <a:pPr indent="540385" algn="ctr">
              <a:spcAft>
                <a:spcPts val="0"/>
              </a:spcAft>
              <a:defRPr/>
            </a:pPr>
            <a:r>
              <a:rPr lang="ru-RU" i="1" kern="50" dirty="0">
                <a:latin typeface="Times New Roman"/>
                <a:ea typeface="Lucida Sans Unicode"/>
                <a:cs typeface="Times New Roman"/>
              </a:rPr>
              <a:t> </a:t>
            </a:r>
            <a:r>
              <a:rPr lang="ru-RU" b="1" kern="50" dirty="0">
                <a:latin typeface="Times New Roman"/>
                <a:ea typeface="Lucida Sans Unicode"/>
                <a:cs typeface="Times New Roman"/>
              </a:rPr>
              <a:t>Направление </a:t>
            </a:r>
            <a:r>
              <a:rPr lang="ru-RU" b="1" kern="50" dirty="0" smtClean="0">
                <a:latin typeface="Times New Roman"/>
                <a:ea typeface="Lucida Sans Unicode"/>
                <a:cs typeface="Times New Roman"/>
              </a:rPr>
              <a:t>«Оценка условий </a:t>
            </a:r>
            <a:r>
              <a:rPr lang="ru-RU" b="1" kern="50" dirty="0">
                <a:latin typeface="Times New Roman"/>
                <a:ea typeface="Lucida Sans Unicode"/>
                <a:cs typeface="Times New Roman"/>
              </a:rPr>
              <a:t>реализации ООП»</a:t>
            </a:r>
            <a:endParaRPr lang="ru-RU" kern="50" dirty="0">
              <a:latin typeface="Times New Roman"/>
              <a:ea typeface="Lucida Sans Unicode"/>
              <a:cs typeface="Tahoma"/>
            </a:endParaRPr>
          </a:p>
          <a:p>
            <a:pPr indent="540385" algn="ctr">
              <a:spcAft>
                <a:spcPts val="0"/>
              </a:spcAft>
              <a:defRPr/>
            </a:pPr>
            <a:r>
              <a:rPr lang="ru-RU" b="1" kern="50" dirty="0">
                <a:latin typeface="Times New Roman"/>
                <a:ea typeface="Lucida Sans Unicode"/>
                <a:cs typeface="Times New Roman"/>
              </a:rPr>
              <a:t> </a:t>
            </a:r>
            <a:endParaRPr lang="ru-RU" kern="50" dirty="0">
              <a:latin typeface="Times New Roman"/>
              <a:ea typeface="Lucida Sans Unicode"/>
              <a:cs typeface="Tahoma"/>
            </a:endParaRPr>
          </a:p>
          <a:p>
            <a:pPr indent="540385" algn="just">
              <a:spcAft>
                <a:spcPts val="0"/>
              </a:spcAft>
              <a:defRPr/>
            </a:pPr>
            <a:r>
              <a:rPr lang="ru-RU" b="1" i="1" kern="50" dirty="0">
                <a:solidFill>
                  <a:srgbClr val="7030A0"/>
                </a:solidFill>
                <a:latin typeface="Times New Roman"/>
                <a:ea typeface="Lucida Sans Unicode"/>
                <a:cs typeface="Times New Roman"/>
              </a:rPr>
              <a:t>Контроль</a:t>
            </a:r>
            <a:r>
              <a:rPr lang="ru-RU" b="1" kern="50" dirty="0">
                <a:solidFill>
                  <a:srgbClr val="7030A0"/>
                </a:solidFill>
                <a:latin typeface="Times New Roman"/>
                <a:ea typeface="Lucida Sans Unicode"/>
                <a:cs typeface="Times New Roman"/>
              </a:rPr>
              <a:t> </a:t>
            </a:r>
            <a:r>
              <a:rPr lang="ru-RU" b="1" i="1" kern="50" dirty="0">
                <a:solidFill>
                  <a:srgbClr val="7030A0"/>
                </a:solidFill>
                <a:latin typeface="Times New Roman"/>
                <a:ea typeface="Lucida Sans Unicode"/>
                <a:cs typeface="Times New Roman"/>
              </a:rPr>
              <a:t>плана введения ФГОС</a:t>
            </a:r>
            <a:r>
              <a:rPr lang="ru-RU" b="1" kern="50" dirty="0">
                <a:solidFill>
                  <a:srgbClr val="7030A0"/>
                </a:solidFill>
                <a:latin typeface="Times New Roman"/>
                <a:ea typeface="Lucida Sans Unicode"/>
                <a:cs typeface="Times New Roman"/>
              </a:rPr>
              <a:t> </a:t>
            </a:r>
            <a:r>
              <a:rPr lang="ru-RU" kern="50" dirty="0">
                <a:latin typeface="Times New Roman"/>
                <a:ea typeface="Lucida Sans Unicode"/>
                <a:cs typeface="Times New Roman"/>
              </a:rPr>
              <a:t>на предстоящий учебный год (сетевого графика, дорожной карты).</a:t>
            </a:r>
            <a:endParaRPr lang="ru-RU" kern="50" dirty="0">
              <a:latin typeface="Times New Roman"/>
              <a:ea typeface="Lucida Sans Unicode"/>
              <a:cs typeface="Tahoma"/>
            </a:endParaRPr>
          </a:p>
          <a:p>
            <a:pPr indent="540385" algn="just">
              <a:spcAft>
                <a:spcPts val="0"/>
              </a:spcAft>
              <a:defRPr/>
            </a:pPr>
            <a:r>
              <a:rPr lang="ru-RU" kern="50" dirty="0">
                <a:latin typeface="Times New Roman"/>
                <a:ea typeface="Lucida Sans Unicode"/>
                <a:cs typeface="Times New Roman"/>
              </a:rPr>
              <a:t>Контроль – предварительный. Проводят ‑ директор, зам. директора. Слушается – на административном совещании.</a:t>
            </a:r>
            <a:endParaRPr lang="ru-RU" kern="50" dirty="0">
              <a:latin typeface="Times New Roman"/>
              <a:ea typeface="Lucida Sans Unicode"/>
              <a:cs typeface="Tahoma"/>
            </a:endParaRPr>
          </a:p>
          <a:p>
            <a:pPr indent="540385" algn="just">
              <a:spcAft>
                <a:spcPts val="0"/>
              </a:spcAft>
              <a:defRPr/>
            </a:pPr>
            <a:r>
              <a:rPr lang="ru-RU" kern="50" dirty="0">
                <a:latin typeface="Times New Roman"/>
                <a:ea typeface="Lucida Sans Unicode"/>
                <a:cs typeface="Times New Roman"/>
              </a:rPr>
              <a:t> </a:t>
            </a:r>
            <a:endParaRPr lang="ru-RU" kern="50" dirty="0">
              <a:latin typeface="Times New Roman"/>
              <a:ea typeface="Lucida Sans Unicode"/>
              <a:cs typeface="Tahoma"/>
            </a:endParaRPr>
          </a:p>
          <a:p>
            <a:pPr indent="540385" algn="just">
              <a:spcAft>
                <a:spcPts val="0"/>
              </a:spcAft>
              <a:defRPr/>
            </a:pPr>
            <a:r>
              <a:rPr lang="ru-RU" kern="50" dirty="0">
                <a:latin typeface="Times New Roman"/>
                <a:ea typeface="Lucida Sans Unicode"/>
                <a:cs typeface="Times New Roman"/>
              </a:rPr>
              <a:t>Контроль </a:t>
            </a:r>
            <a:r>
              <a:rPr lang="ru-RU" b="1" i="1" kern="50" dirty="0">
                <a:solidFill>
                  <a:srgbClr val="7030A0"/>
                </a:solidFill>
                <a:latin typeface="Times New Roman"/>
                <a:ea typeface="Lucida Sans Unicode"/>
                <a:cs typeface="Times New Roman"/>
              </a:rPr>
              <a:t>кадрового обеспечения</a:t>
            </a:r>
            <a:r>
              <a:rPr lang="ru-RU" b="1" kern="50" dirty="0">
                <a:solidFill>
                  <a:srgbClr val="7030A0"/>
                </a:solidFill>
                <a:latin typeface="Times New Roman"/>
                <a:ea typeface="Lucida Sans Unicode"/>
                <a:cs typeface="Times New Roman"/>
              </a:rPr>
              <a:t> </a:t>
            </a:r>
            <a:r>
              <a:rPr lang="ru-RU" kern="50" dirty="0">
                <a:latin typeface="Times New Roman"/>
                <a:ea typeface="Lucida Sans Unicode"/>
                <a:cs typeface="Times New Roman"/>
              </a:rPr>
              <a:t>образовательного процесса, объема нагрузки педагогов, работающих в рамках стандарта второго поколения. </a:t>
            </a:r>
            <a:endParaRPr lang="ru-RU" kern="50" dirty="0">
              <a:latin typeface="Times New Roman"/>
              <a:ea typeface="Lucida Sans Unicode"/>
              <a:cs typeface="Tahoma"/>
            </a:endParaRPr>
          </a:p>
          <a:p>
            <a:pPr indent="540385" algn="just">
              <a:spcAft>
                <a:spcPts val="0"/>
              </a:spcAft>
              <a:defRPr/>
            </a:pPr>
            <a:r>
              <a:rPr lang="ru-RU" kern="50" dirty="0">
                <a:latin typeface="Times New Roman"/>
                <a:ea typeface="Lucida Sans Unicode"/>
                <a:cs typeface="Times New Roman"/>
              </a:rPr>
              <a:t>Контроль – предварительный. Проводят ‑ директор, зам. директора. Слушается – на административном совещании.</a:t>
            </a:r>
            <a:endParaRPr lang="ru-RU" kern="50" dirty="0">
              <a:latin typeface="Times New Roman"/>
              <a:ea typeface="Lucida Sans Unicode"/>
              <a:cs typeface="Tahoma"/>
            </a:endParaRPr>
          </a:p>
          <a:p>
            <a:pPr indent="540385">
              <a:spcAft>
                <a:spcPts val="0"/>
              </a:spcAft>
              <a:defRPr/>
            </a:pPr>
            <a:r>
              <a:rPr lang="ru-RU" kern="50" dirty="0">
                <a:latin typeface="Times New Roman"/>
                <a:ea typeface="Lucida Sans Unicode"/>
                <a:cs typeface="Times New Roman"/>
              </a:rPr>
              <a:t> </a:t>
            </a:r>
            <a:endParaRPr lang="ru-RU" kern="50" dirty="0">
              <a:latin typeface="Times New Roman"/>
              <a:ea typeface="Lucida Sans Unicode"/>
              <a:cs typeface="Tahoma"/>
            </a:endParaRPr>
          </a:p>
          <a:p>
            <a:pPr indent="540385">
              <a:spcAft>
                <a:spcPts val="0"/>
              </a:spcAft>
              <a:defRPr/>
            </a:pPr>
            <a:r>
              <a:rPr lang="ru-RU" kern="50" dirty="0">
                <a:latin typeface="Times New Roman"/>
                <a:ea typeface="Lucida Sans Unicode"/>
                <a:cs typeface="Times New Roman"/>
              </a:rPr>
              <a:t>Контроль </a:t>
            </a:r>
            <a:r>
              <a:rPr lang="ru-RU" b="1" i="1" kern="50" dirty="0">
                <a:solidFill>
                  <a:srgbClr val="7030A0"/>
                </a:solidFill>
                <a:latin typeface="Times New Roman"/>
                <a:ea typeface="Lucida Sans Unicode"/>
                <a:cs typeface="Times New Roman"/>
              </a:rPr>
              <a:t>комплектования классов</a:t>
            </a:r>
            <a:r>
              <a:rPr lang="ru-RU" b="1" kern="50" dirty="0">
                <a:solidFill>
                  <a:srgbClr val="7030A0"/>
                </a:solidFill>
                <a:latin typeface="Times New Roman"/>
                <a:ea typeface="Lucida Sans Unicode"/>
                <a:cs typeface="Times New Roman"/>
              </a:rPr>
              <a:t>, </a:t>
            </a:r>
            <a:r>
              <a:rPr lang="ru-RU" kern="50" dirty="0">
                <a:latin typeface="Times New Roman"/>
                <a:ea typeface="Lucida Sans Unicode"/>
                <a:cs typeface="Times New Roman"/>
              </a:rPr>
              <a:t>обучающихся по ФГОС. </a:t>
            </a:r>
            <a:endParaRPr lang="ru-RU" kern="50" dirty="0">
              <a:latin typeface="Times New Roman"/>
              <a:ea typeface="Lucida Sans Unicode"/>
              <a:cs typeface="Tahoma"/>
            </a:endParaRPr>
          </a:p>
          <a:p>
            <a:pPr indent="540385" algn="just">
              <a:spcAft>
                <a:spcPts val="0"/>
              </a:spcAft>
              <a:defRPr/>
            </a:pPr>
            <a:r>
              <a:rPr lang="ru-RU" kern="50" dirty="0">
                <a:latin typeface="Times New Roman"/>
                <a:ea typeface="Lucida Sans Unicode"/>
                <a:cs typeface="Times New Roman"/>
              </a:rPr>
              <a:t>Контроль – тематический. Проводит – зам. директора. Слушается – на совещании при зам. директора по УВР совместно с психологом и классным руководителем. </a:t>
            </a:r>
            <a:endParaRPr lang="ru-RU" kern="50" dirty="0">
              <a:latin typeface="Times New Roman"/>
              <a:ea typeface="Lucida Sans Unicode"/>
              <a:cs typeface="Tahoma"/>
            </a:endParaRPr>
          </a:p>
          <a:p>
            <a:pPr indent="540385">
              <a:spcAft>
                <a:spcPts val="0"/>
              </a:spcAft>
              <a:defRPr/>
            </a:pPr>
            <a:r>
              <a:rPr lang="ru-RU" kern="50" dirty="0">
                <a:latin typeface="Times New Roman"/>
                <a:ea typeface="Lucida Sans Unicode"/>
                <a:cs typeface="Times New Roman"/>
              </a:rPr>
              <a:t> </a:t>
            </a:r>
            <a:endParaRPr lang="ru-RU" kern="50" dirty="0">
              <a:latin typeface="Times New Roman"/>
              <a:ea typeface="Lucida Sans Unicode"/>
              <a:cs typeface="Tahoma"/>
            </a:endParaRPr>
          </a:p>
          <a:p>
            <a:pPr indent="540385" algn="just">
              <a:spcAft>
                <a:spcPts val="0"/>
              </a:spcAft>
              <a:defRPr/>
            </a:pPr>
            <a:r>
              <a:rPr lang="ru-RU" kern="50" dirty="0">
                <a:latin typeface="Times New Roman"/>
                <a:ea typeface="Lucida Sans Unicode"/>
                <a:cs typeface="Times New Roman"/>
              </a:rPr>
              <a:t>Контроль </a:t>
            </a:r>
            <a:r>
              <a:rPr lang="ru-RU" b="1" i="1" kern="50" dirty="0">
                <a:solidFill>
                  <a:srgbClr val="7030A0"/>
                </a:solidFill>
                <a:latin typeface="Times New Roman"/>
                <a:ea typeface="Lucida Sans Unicode"/>
                <a:cs typeface="Times New Roman"/>
              </a:rPr>
              <a:t>готовности кабинетов</a:t>
            </a:r>
            <a:r>
              <a:rPr lang="ru-RU" b="1" kern="50" dirty="0">
                <a:solidFill>
                  <a:srgbClr val="7030A0"/>
                </a:solidFill>
                <a:latin typeface="Times New Roman"/>
                <a:ea typeface="Lucida Sans Unicode"/>
                <a:cs typeface="Times New Roman"/>
              </a:rPr>
              <a:t> </a:t>
            </a:r>
            <a:r>
              <a:rPr lang="ru-RU" kern="50" dirty="0">
                <a:latin typeface="Times New Roman"/>
                <a:ea typeface="Lucida Sans Unicode"/>
                <a:cs typeface="Times New Roman"/>
              </a:rPr>
              <a:t>к учебному году на соответствие требованиям стандарта второго поколения. </a:t>
            </a:r>
            <a:endParaRPr lang="ru-RU" kern="50" dirty="0">
              <a:latin typeface="Times New Roman"/>
              <a:ea typeface="Lucida Sans Unicode"/>
              <a:cs typeface="Tahoma"/>
            </a:endParaRPr>
          </a:p>
          <a:p>
            <a:pPr indent="540385" algn="just">
              <a:spcAft>
                <a:spcPts val="0"/>
              </a:spcAft>
              <a:defRPr/>
            </a:pPr>
            <a:r>
              <a:rPr lang="ru-RU" kern="50" dirty="0">
                <a:latin typeface="Times New Roman"/>
                <a:ea typeface="Lucida Sans Unicode"/>
                <a:cs typeface="Times New Roman"/>
              </a:rPr>
              <a:t>Контроль – предварительный. Проводят ‑ директор, зам. директора, руководители ШМО. Слушается – на совещании при директоре школы.</a:t>
            </a:r>
            <a:endParaRPr lang="ru-RU" kern="50" dirty="0">
              <a:latin typeface="Times New Roman"/>
              <a:ea typeface="Lucida Sans Unicode"/>
              <a:cs typeface="Tahoma"/>
            </a:endParaRPr>
          </a:p>
          <a:p>
            <a:pPr indent="540385" algn="just">
              <a:spcAft>
                <a:spcPts val="0"/>
              </a:spcAft>
              <a:defRPr/>
            </a:pPr>
            <a:r>
              <a:rPr lang="ru-RU" kern="50" dirty="0">
                <a:latin typeface="Times New Roman"/>
                <a:ea typeface="Lucida Sans Unicode"/>
                <a:cs typeface="Times New Roman"/>
              </a:rPr>
              <a:t> </a:t>
            </a:r>
            <a:endParaRPr lang="ru-RU" kern="50" dirty="0">
              <a:latin typeface="Times New Roman"/>
              <a:ea typeface="Lucida Sans Unicode"/>
              <a:cs typeface="Tahoma"/>
            </a:endParaRPr>
          </a:p>
          <a:p>
            <a:pPr indent="540385" algn="just">
              <a:spcAft>
                <a:spcPts val="0"/>
              </a:spcAft>
              <a:defRPr/>
            </a:pPr>
            <a:r>
              <a:rPr lang="ru-RU" kern="50" dirty="0">
                <a:latin typeface="Times New Roman"/>
                <a:ea typeface="Lucida Sans Unicode"/>
                <a:cs typeface="Times New Roman"/>
              </a:rPr>
              <a:t>Проверка </a:t>
            </a:r>
            <a:r>
              <a:rPr lang="ru-RU" b="1" i="1" kern="50" dirty="0">
                <a:solidFill>
                  <a:srgbClr val="7030A0"/>
                </a:solidFill>
                <a:latin typeface="Times New Roman"/>
                <a:ea typeface="Lucida Sans Unicode"/>
                <a:cs typeface="Times New Roman"/>
              </a:rPr>
              <a:t>плана методической работы,</a:t>
            </a:r>
            <a:r>
              <a:rPr lang="ru-RU" b="1" kern="50" dirty="0">
                <a:solidFill>
                  <a:srgbClr val="7030A0"/>
                </a:solidFill>
                <a:latin typeface="Times New Roman"/>
                <a:ea typeface="Lucida Sans Unicode"/>
                <a:cs typeface="Times New Roman"/>
              </a:rPr>
              <a:t> </a:t>
            </a:r>
            <a:r>
              <a:rPr lang="ru-RU" kern="50" dirty="0">
                <a:latin typeface="Times New Roman"/>
                <a:ea typeface="Lucida Sans Unicode"/>
                <a:cs typeface="Times New Roman"/>
              </a:rPr>
              <a:t>обеспечивающей сопровождение введения ФГОС. </a:t>
            </a:r>
            <a:endParaRPr lang="ru-RU" kern="50" dirty="0">
              <a:latin typeface="Times New Roman"/>
              <a:ea typeface="Lucida Sans Unicode"/>
              <a:cs typeface="Tahoma"/>
            </a:endParaRPr>
          </a:p>
          <a:p>
            <a:pPr indent="540385" algn="just">
              <a:spcAft>
                <a:spcPts val="0"/>
              </a:spcAft>
              <a:defRPr/>
            </a:pPr>
            <a:r>
              <a:rPr lang="ru-RU" kern="50" dirty="0">
                <a:latin typeface="Times New Roman"/>
                <a:ea typeface="Lucida Sans Unicode"/>
                <a:cs typeface="Times New Roman"/>
              </a:rPr>
              <a:t>Контроль – тематический. Проводят ‑ директор, зам. директора, руководители ШМО. Слушается ‑ на заседании НМС.</a:t>
            </a:r>
            <a:endParaRPr lang="ru-RU" kern="50" dirty="0">
              <a:latin typeface="Times New Roman"/>
              <a:ea typeface="Lucida Sans Unicode"/>
              <a:cs typeface="Tahoma"/>
            </a:endParaRPr>
          </a:p>
          <a:p>
            <a:pPr indent="540385" algn="ctr">
              <a:spcAft>
                <a:spcPts val="0"/>
              </a:spcAft>
              <a:defRPr/>
            </a:pPr>
            <a:endParaRPr lang="ru-RU" sz="3200" kern="50" dirty="0">
              <a:solidFill>
                <a:srgbClr val="C00000"/>
              </a:solidFill>
              <a:latin typeface="Times New Roman"/>
              <a:ea typeface="Lucida Sans Unicode"/>
              <a:cs typeface="Tahoma"/>
            </a:endParaRPr>
          </a:p>
          <a:p>
            <a:pPr indent="540385" algn="ctr">
              <a:spcAft>
                <a:spcPts val="0"/>
              </a:spcAft>
              <a:defRPr/>
            </a:pPr>
            <a:r>
              <a:rPr lang="ru-RU" sz="2000" b="1" kern="50" dirty="0">
                <a:latin typeface="Times New Roman"/>
                <a:ea typeface="Lucida Sans Unicode"/>
                <a:cs typeface="Times New Roman"/>
              </a:rPr>
              <a:t> </a:t>
            </a:r>
            <a:endParaRPr lang="ru-RU" sz="2000" kern="50" dirty="0">
              <a:latin typeface="Times New Roman"/>
              <a:ea typeface="Lucida Sans Unicode"/>
              <a:cs typeface="Tahoma"/>
            </a:endParaRPr>
          </a:p>
          <a:p>
            <a:pPr indent="540385" algn="ctr">
              <a:spcAft>
                <a:spcPts val="0"/>
              </a:spcAft>
              <a:defRPr/>
            </a:pPr>
            <a:endParaRPr lang="ru-RU" sz="2000" kern="50" dirty="0">
              <a:latin typeface="Times New Roman"/>
              <a:ea typeface="Lucida Sans Unicode"/>
              <a:cs typeface="Tahoma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Полилиния 1"/>
          <p:cNvSpPr>
            <a:spLocks noChangeArrowheads="1"/>
          </p:cNvSpPr>
          <p:nvPr/>
        </p:nvSpPr>
        <p:spPr bwMode="auto">
          <a:xfrm>
            <a:off x="863600" y="1331913"/>
            <a:ext cx="8640763" cy="56340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400" b="1">
                <a:solidFill>
                  <a:srgbClr val="0070C0"/>
                </a:solidFill>
                <a:latin typeface="Times New Roman" pitchFamily="18" charset="0"/>
                <a:cs typeface="Lucida Sans Unicode" pitchFamily="34" charset="0"/>
              </a:rPr>
              <a:t>«Академкнига/Учебник»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400" i="1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800" b="1">
                <a:solidFill>
                  <a:srgbClr val="B80047"/>
                </a:solidFill>
                <a:latin typeface="Times New Roman" pitchFamily="18" charset="0"/>
                <a:cs typeface="Lucida Sans Unicode" pitchFamily="34" charset="0"/>
              </a:rPr>
              <a:t>Спасибо за внимание!</a:t>
            </a:r>
            <a:endParaRPr lang="en-US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>
                <a:solidFill>
                  <a:srgbClr val="0070C0"/>
                </a:solidFill>
                <a:latin typeface="Times New Roman" pitchFamily="18" charset="0"/>
                <a:cs typeface="Lucida Sans Unicode" pitchFamily="34" charset="0"/>
              </a:rPr>
              <a:t>Соломатин Александр Михайлович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3200" b="1">
              <a:solidFill>
                <a:srgbClr val="0070C0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>
                <a:solidFill>
                  <a:srgbClr val="0070C0"/>
                </a:solidFill>
                <a:latin typeface="Times New Roman" pitchFamily="18" charset="0"/>
                <a:cs typeface="Lucida Sans Unicode" pitchFamily="34" charset="0"/>
              </a:rPr>
              <a:t>моб. 8-915-271-32-22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3200" b="1">
                <a:solidFill>
                  <a:srgbClr val="0070C0"/>
                </a:solidFill>
                <a:latin typeface="Times New Roman" pitchFamily="18" charset="0"/>
                <a:cs typeface="Lucida Sans Unicode" pitchFamily="34" charset="0"/>
              </a:rPr>
              <a:t>E-mail</a:t>
            </a:r>
            <a:r>
              <a:rPr lang="ru-RU" sz="3200" b="1">
                <a:solidFill>
                  <a:srgbClr val="0070C0"/>
                </a:solidFill>
                <a:latin typeface="Times New Roman" pitchFamily="18" charset="0"/>
                <a:cs typeface="Lucida Sans Unicode" pitchFamily="34" charset="0"/>
              </a:rPr>
              <a:t>: </a:t>
            </a:r>
            <a:r>
              <a:rPr lang="en-US" sz="3200" b="1">
                <a:solidFill>
                  <a:srgbClr val="0070C0"/>
                </a:solidFill>
                <a:latin typeface="Times New Roman" pitchFamily="18" charset="0"/>
                <a:cs typeface="Lucida Sans Unicode" pitchFamily="34" charset="0"/>
              </a:rPr>
              <a:t>edsolam@maik.ru</a:t>
            </a:r>
            <a:endParaRPr lang="ru-RU" sz="3200" b="1">
              <a:solidFill>
                <a:srgbClr val="0070C0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</a:p>
        </p:txBody>
      </p:sp>
      <p:pic>
        <p:nvPicPr>
          <p:cNvPr id="38915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9001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Полилиния 1"/>
          <p:cNvSpPr>
            <a:spLocks noChangeArrowheads="1"/>
          </p:cNvSpPr>
          <p:nvPr/>
        </p:nvSpPr>
        <p:spPr bwMode="auto">
          <a:xfrm>
            <a:off x="431800" y="1258888"/>
            <a:ext cx="9288463" cy="55832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</a:p>
        </p:txBody>
      </p:sp>
      <p:pic>
        <p:nvPicPr>
          <p:cNvPr id="6147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9001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31800" y="1403350"/>
            <a:ext cx="90043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t>Особенности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t>ВСОКО в 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t>условиях ФГОС </a:t>
            </a:r>
          </a:p>
          <a:p>
            <a:pPr algn="ctr">
              <a:defRPr/>
            </a:pPr>
            <a:endParaRPr lang="ru-RU" sz="2000" b="1" dirty="0">
              <a:latin typeface="Times New Roman" pitchFamily="18" charset="0"/>
              <a:ea typeface="Lucida Sans Unicode" pitchFamily="34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000" dirty="0" smtClean="0"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ВСОКО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осуществляется субъектами самого учреждения </a:t>
            </a:r>
            <a:r>
              <a:rPr lang="ru-RU" sz="2000" dirty="0"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и является источником информации и диагностики образовательного процесса, основных результатов деятельности.</a:t>
            </a:r>
          </a:p>
          <a:p>
            <a:pPr algn="just">
              <a:defRPr/>
            </a:pPr>
            <a:endParaRPr lang="ru-RU" sz="2000" dirty="0">
              <a:latin typeface="Times New Roman" pitchFamily="18" charset="0"/>
              <a:ea typeface="Lucida Sans Unicode" pitchFamily="34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Цель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ВСОКО в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условиях введения ФГОС</a:t>
            </a:r>
            <a:r>
              <a:rPr lang="ru-RU" sz="2000" dirty="0"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:</a:t>
            </a:r>
          </a:p>
          <a:p>
            <a:pPr marL="342900" indent="-342900" algn="just">
              <a:buFont typeface="Wingdings" pitchFamily="2" charset="2"/>
              <a:buChar char="Ø"/>
              <a:defRPr/>
            </a:pP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установление соответствия </a:t>
            </a:r>
            <a:r>
              <a:rPr lang="ru-RU" sz="2000" dirty="0"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деятельности педагогических работников требованиям стандарта второго поколения, </a:t>
            </a:r>
          </a:p>
          <a:p>
            <a:pPr marL="342900" indent="-342900" algn="just">
              <a:buFont typeface="Wingdings" pitchFamily="2" charset="2"/>
              <a:buChar char="Ø"/>
              <a:defRPr/>
            </a:pP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выявление причинно-следственных связей </a:t>
            </a:r>
            <a:r>
              <a:rPr lang="ru-RU" sz="2000" dirty="0"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позитивных и отрицательных тенденций введения ФГОС</a:t>
            </a:r>
          </a:p>
          <a:p>
            <a:pPr marL="342900" indent="-342900" algn="just">
              <a:buFont typeface="Wingdings" pitchFamily="2" charset="2"/>
              <a:buChar char="Ø"/>
              <a:defRPr/>
            </a:pP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формулирование выводов и рекомендаций </a:t>
            </a:r>
            <a:r>
              <a:rPr lang="ru-RU" sz="2000" dirty="0"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по дальнейшему развитию образовательного учреждения и его субъектов.</a:t>
            </a:r>
            <a:endParaRPr lang="ru-RU" b="1" dirty="0">
              <a:latin typeface="Times New Roman" pitchFamily="18" charset="0"/>
              <a:ea typeface="Lucida Sans Unicode" pitchFamily="34" charset="0"/>
              <a:cs typeface="Tahoma" pitchFamily="34" charset="0"/>
            </a:endParaRPr>
          </a:p>
          <a:p>
            <a:pPr algn="ctr">
              <a:defRPr/>
            </a:pPr>
            <a:endParaRPr lang="ru-RU" sz="1600" dirty="0">
              <a:latin typeface="Times New Roman" pitchFamily="18" charset="0"/>
              <a:ea typeface="Lucida Sans Unicode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Полилиния 1"/>
          <p:cNvSpPr>
            <a:spLocks noChangeArrowheads="1"/>
          </p:cNvSpPr>
          <p:nvPr/>
        </p:nvSpPr>
        <p:spPr bwMode="auto">
          <a:xfrm>
            <a:off x="1079500" y="360363"/>
            <a:ext cx="8640763" cy="56340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400" i="1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</a:p>
        </p:txBody>
      </p:sp>
      <p:pic>
        <p:nvPicPr>
          <p:cNvPr id="7171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9001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Прямоугольник 7"/>
          <p:cNvSpPr>
            <a:spLocks noChangeArrowheads="1"/>
          </p:cNvSpPr>
          <p:nvPr/>
        </p:nvSpPr>
        <p:spPr bwMode="auto">
          <a:xfrm>
            <a:off x="1692275" y="466725"/>
            <a:ext cx="6840538" cy="10779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Aft>
                <a:spcPts val="0"/>
              </a:spcAft>
              <a:defRPr/>
            </a:pPr>
            <a:r>
              <a:rPr lang="ru-RU" sz="3200" b="1" kern="50" dirty="0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Какой может быть </a:t>
            </a:r>
            <a:endParaRPr lang="ru-RU" sz="3200" b="1" kern="50" dirty="0" smtClean="0">
              <a:solidFill>
                <a:srgbClr val="C00000"/>
              </a:solidFill>
              <a:latin typeface="Times New Roman"/>
              <a:ea typeface="Lucida Sans Unicode"/>
              <a:cs typeface="Tahoma"/>
            </a:endParaRPr>
          </a:p>
          <a:p>
            <a:pPr algn="ctr">
              <a:spcAft>
                <a:spcPts val="0"/>
              </a:spcAft>
              <a:defRPr/>
            </a:pPr>
            <a:r>
              <a:rPr lang="ru-RU" sz="3200" b="1" kern="50" dirty="0" smtClean="0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структура </a:t>
            </a:r>
            <a:r>
              <a:rPr lang="ru-RU" sz="3200" b="1" kern="50" dirty="0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плана </a:t>
            </a:r>
            <a:r>
              <a:rPr lang="ru-RU" sz="3200" b="1" kern="50" dirty="0" smtClean="0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ВСОКО? </a:t>
            </a:r>
            <a:endParaRPr lang="ru-RU" sz="3200" b="1" kern="50" dirty="0">
              <a:solidFill>
                <a:srgbClr val="C00000"/>
              </a:solidFill>
              <a:latin typeface="Times New Roman"/>
              <a:ea typeface="Lucida Sans Unicode"/>
              <a:cs typeface="Tahoma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5380592"/>
              </p:ext>
            </p:extLst>
          </p:nvPr>
        </p:nvGraphicFramePr>
        <p:xfrm>
          <a:off x="431800" y="1908175"/>
          <a:ext cx="9432924" cy="7407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3842"/>
                <a:gridCol w="2497440"/>
                <a:gridCol w="1523713"/>
                <a:gridCol w="1805554"/>
                <a:gridCol w="2912375"/>
              </a:tblGrid>
              <a:tr h="3841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50" dirty="0">
                          <a:effectLst/>
                        </a:rPr>
                        <a:t>№ п/п</a:t>
                      </a:r>
                      <a:endParaRPr lang="ru-RU" sz="1200" kern="50" dirty="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50" dirty="0">
                          <a:effectLst/>
                        </a:rPr>
                        <a:t>Объекты и виды </a:t>
                      </a:r>
                      <a:r>
                        <a:rPr lang="ru-RU" sz="1200" kern="50" dirty="0" smtClean="0">
                          <a:effectLst/>
                        </a:rPr>
                        <a:t>контроля и оценки</a:t>
                      </a:r>
                      <a:endParaRPr lang="ru-RU" sz="1200" kern="50" dirty="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50" dirty="0">
                          <a:effectLst/>
                        </a:rPr>
                        <a:t>Сроки </a:t>
                      </a:r>
                      <a:r>
                        <a:rPr lang="ru-RU" sz="1200" kern="50" dirty="0" smtClean="0">
                          <a:effectLst/>
                        </a:rPr>
                        <a:t>контроля и оценки</a:t>
                      </a:r>
                      <a:endParaRPr lang="ru-RU" sz="1200" kern="50" dirty="0" smtClean="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200" kern="50" dirty="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50">
                          <a:effectLst/>
                        </a:rPr>
                        <a:t>Ответственные</a:t>
                      </a:r>
                      <a:endParaRPr lang="ru-RU" sz="1200" kern="5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50" dirty="0">
                          <a:effectLst/>
                        </a:rPr>
                        <a:t>Формы обсуждения полученных результатов</a:t>
                      </a:r>
                      <a:endParaRPr lang="ru-RU" sz="1200" kern="50" dirty="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8579" marR="68579" marT="0" marB="0"/>
                </a:tc>
              </a:tr>
              <a:tr h="1920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50">
                          <a:effectLst/>
                        </a:rPr>
                        <a:t> </a:t>
                      </a:r>
                      <a:endParaRPr lang="ru-RU" sz="1200" kern="5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50">
                          <a:effectLst/>
                        </a:rPr>
                        <a:t> </a:t>
                      </a:r>
                      <a:endParaRPr lang="ru-RU" sz="1200" kern="5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8579" marR="6857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50">
                          <a:effectLst/>
                        </a:rPr>
                        <a:t> </a:t>
                      </a:r>
                      <a:endParaRPr lang="ru-RU" sz="1200" kern="5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8579" marR="6857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50">
                          <a:effectLst/>
                        </a:rPr>
                        <a:t> </a:t>
                      </a:r>
                      <a:endParaRPr lang="ru-RU" sz="1200" kern="5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8579" marR="6857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50" dirty="0">
                          <a:effectLst/>
                        </a:rPr>
                        <a:t> </a:t>
                      </a:r>
                      <a:endParaRPr lang="ru-RU" sz="1200" kern="50" dirty="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8579" marR="68579" marT="0" marB="0"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0687892"/>
              </p:ext>
            </p:extLst>
          </p:nvPr>
        </p:nvGraphicFramePr>
        <p:xfrm>
          <a:off x="396081" y="3059757"/>
          <a:ext cx="9432926" cy="9147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3842"/>
                <a:gridCol w="1248721"/>
                <a:gridCol w="1248721"/>
                <a:gridCol w="970791"/>
                <a:gridCol w="970791"/>
                <a:gridCol w="1387685"/>
                <a:gridCol w="1386705"/>
                <a:gridCol w="1525670"/>
              </a:tblGrid>
              <a:tr h="7200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50" dirty="0">
                          <a:effectLst/>
                        </a:rPr>
                        <a:t>№ п/п и дата</a:t>
                      </a:r>
                      <a:endParaRPr lang="ru-RU" sz="1200" kern="50" dirty="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50" dirty="0">
                          <a:effectLst/>
                        </a:rPr>
                        <a:t>Вопросы для </a:t>
                      </a:r>
                      <a:r>
                        <a:rPr lang="ru-RU" sz="1200" kern="50" dirty="0" smtClean="0">
                          <a:effectLst/>
                        </a:rPr>
                        <a:t>контроля и оценки</a:t>
                      </a:r>
                      <a:endParaRPr lang="ru-RU" sz="1200" kern="50" dirty="0" smtClean="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200" kern="50" dirty="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50">
                          <a:effectLst/>
                        </a:rPr>
                        <a:t>Виды, цель, методы</a:t>
                      </a:r>
                      <a:endParaRPr lang="ru-RU" sz="1200" kern="5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50" dirty="0">
                          <a:effectLst/>
                        </a:rPr>
                        <a:t>Объект </a:t>
                      </a:r>
                      <a:r>
                        <a:rPr lang="ru-RU" sz="1200" kern="50" dirty="0" smtClean="0">
                          <a:effectLst/>
                        </a:rPr>
                        <a:t>контроля и оценки</a:t>
                      </a:r>
                      <a:endParaRPr lang="ru-RU" sz="1200" kern="50" dirty="0" smtClean="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200" kern="50" dirty="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50">
                          <a:effectLst/>
                        </a:rPr>
                        <a:t>Ответственные</a:t>
                      </a:r>
                      <a:endParaRPr lang="ru-RU" sz="1200" kern="5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50">
                          <a:effectLst/>
                        </a:rPr>
                        <a:t>Обсуждение результатов проверки</a:t>
                      </a:r>
                      <a:endParaRPr lang="ru-RU" sz="1200" kern="5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50">
                          <a:effectLst/>
                        </a:rPr>
                        <a:t>Сроки подведения итогов проверки</a:t>
                      </a:r>
                      <a:endParaRPr lang="ru-RU" sz="1200" kern="5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50">
                          <a:effectLst/>
                        </a:rPr>
                        <a:t>Отметка о выполнении, примечание</a:t>
                      </a:r>
                      <a:endParaRPr lang="ru-RU" sz="1200" kern="5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8579" marR="68579" marT="0" marB="0"/>
                </a:tc>
              </a:tr>
              <a:tr h="18323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kern="50">
                          <a:effectLst/>
                        </a:rPr>
                        <a:t> </a:t>
                      </a:r>
                      <a:endParaRPr lang="ru-RU" sz="1200" kern="5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kern="50">
                          <a:effectLst/>
                        </a:rPr>
                        <a:t> </a:t>
                      </a:r>
                      <a:endParaRPr lang="ru-RU" sz="1200" kern="5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8579" marR="6857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kern="50">
                          <a:effectLst/>
                        </a:rPr>
                        <a:t> </a:t>
                      </a:r>
                      <a:endParaRPr lang="ru-RU" sz="1200" kern="5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8579" marR="6857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kern="50">
                          <a:effectLst/>
                        </a:rPr>
                        <a:t> </a:t>
                      </a:r>
                      <a:endParaRPr lang="ru-RU" sz="1200" kern="5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8579" marR="6857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kern="50">
                          <a:effectLst/>
                        </a:rPr>
                        <a:t> </a:t>
                      </a:r>
                      <a:endParaRPr lang="ru-RU" sz="1200" kern="5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8579" marR="6857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kern="50">
                          <a:effectLst/>
                        </a:rPr>
                        <a:t> </a:t>
                      </a:r>
                      <a:endParaRPr lang="ru-RU" sz="1200" kern="5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8579" marR="6857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kern="50">
                          <a:effectLst/>
                        </a:rPr>
                        <a:t> </a:t>
                      </a:r>
                      <a:endParaRPr lang="ru-RU" sz="1200" kern="5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8579" marR="6857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kern="50" dirty="0">
                          <a:effectLst/>
                        </a:rPr>
                        <a:t> </a:t>
                      </a:r>
                      <a:endParaRPr lang="ru-RU" sz="1200" kern="50" dirty="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8579" marR="68579" marT="0" marB="0"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2" name="Таблица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438242"/>
              </p:ext>
            </p:extLst>
          </p:nvPr>
        </p:nvGraphicFramePr>
        <p:xfrm>
          <a:off x="396081" y="4427909"/>
          <a:ext cx="9432925" cy="8434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19349"/>
                <a:gridCol w="1325552"/>
                <a:gridCol w="1329688"/>
                <a:gridCol w="1358639"/>
                <a:gridCol w="1561298"/>
                <a:gridCol w="1180630"/>
                <a:gridCol w="1357769"/>
              </a:tblGrid>
              <a:tr h="254094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kern="50" dirty="0">
                          <a:effectLst/>
                        </a:rPr>
                        <a:t>№ п/п </a:t>
                      </a:r>
                      <a:endParaRPr lang="ru-RU" sz="1100" kern="50" dirty="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43251" marR="43251" marT="43227" marB="43227" anchor="ctr"/>
                </a:tc>
                <a:tc rowSpan="2"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50" dirty="0">
                          <a:effectLst/>
                        </a:rPr>
                        <a:t>Объект контроля </a:t>
                      </a:r>
                      <a:r>
                        <a:rPr lang="ru-RU" sz="1100" kern="50" dirty="0" smtClean="0">
                          <a:effectLst/>
                        </a:rPr>
                        <a:t> и оценки</a:t>
                      </a:r>
                      <a:endParaRPr lang="ru-RU" sz="1100" kern="50" dirty="0" smtClean="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100" kern="50" dirty="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43251" marR="43251" marT="43227" marB="43227" anchor="ctr"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kern="50" dirty="0">
                          <a:effectLst/>
                        </a:rPr>
                        <a:t>Информация о технологии реализации </a:t>
                      </a:r>
                      <a:r>
                        <a:rPr lang="ru-RU" sz="1100" kern="50" dirty="0" smtClean="0">
                          <a:effectLst/>
                        </a:rPr>
                        <a:t>ВСОКО</a:t>
                      </a:r>
                      <a:endParaRPr lang="ru-RU" sz="1100" kern="50" dirty="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43251" marR="43251" marT="43227" marB="43227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91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50" dirty="0">
                          <a:solidFill>
                            <a:schemeClr val="bg1"/>
                          </a:solidFill>
                          <a:effectLst/>
                        </a:rPr>
                        <a:t>Цель контроля </a:t>
                      </a:r>
                      <a:r>
                        <a:rPr lang="ru-RU" sz="1100" kern="50" dirty="0" smtClean="0">
                          <a:solidFill>
                            <a:schemeClr val="bg1"/>
                          </a:solidFill>
                          <a:effectLst/>
                        </a:rPr>
                        <a:t> и оценки</a:t>
                      </a:r>
                      <a:endParaRPr lang="ru-RU" sz="1100" kern="50" dirty="0" smtClean="0">
                        <a:solidFill>
                          <a:schemeClr val="bg1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100" kern="5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43251" marR="43251" marT="43227" marB="43227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50" dirty="0">
                          <a:solidFill>
                            <a:schemeClr val="bg1"/>
                          </a:solidFill>
                          <a:effectLst/>
                        </a:rPr>
                        <a:t>Вид контроля </a:t>
                      </a:r>
                      <a:r>
                        <a:rPr lang="ru-RU" sz="1100" kern="50" dirty="0" smtClean="0">
                          <a:solidFill>
                            <a:schemeClr val="bg1"/>
                          </a:solidFill>
                          <a:effectLst/>
                        </a:rPr>
                        <a:t> и оценки</a:t>
                      </a:r>
                      <a:endParaRPr lang="ru-RU" sz="1100" kern="50" dirty="0" smtClean="0">
                        <a:solidFill>
                          <a:schemeClr val="bg1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100" kern="5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43251" marR="43251" marT="43227" marB="43227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50" dirty="0">
                          <a:solidFill>
                            <a:schemeClr val="bg1"/>
                          </a:solidFill>
                          <a:effectLst/>
                        </a:rPr>
                        <a:t>Метод контроля </a:t>
                      </a:r>
                      <a:r>
                        <a:rPr lang="ru-RU" sz="1100" kern="50" dirty="0" smtClean="0">
                          <a:solidFill>
                            <a:schemeClr val="bg1"/>
                          </a:solidFill>
                          <a:effectLst/>
                        </a:rPr>
                        <a:t> и оценки</a:t>
                      </a:r>
                      <a:endParaRPr lang="ru-RU" sz="1100" kern="50" dirty="0" smtClean="0">
                        <a:solidFill>
                          <a:schemeClr val="bg1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100" kern="5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43251" marR="43251" marT="43227" marB="43227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kern="50">
                          <a:solidFill>
                            <a:schemeClr val="bg1"/>
                          </a:solidFill>
                          <a:effectLst/>
                        </a:rPr>
                        <a:t>Ответственный </a:t>
                      </a:r>
                      <a:endParaRPr lang="ru-RU" sz="1100" kern="50">
                        <a:solidFill>
                          <a:schemeClr val="bg1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43251" marR="43251" marT="43227" marB="43227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kern="50" dirty="0">
                          <a:solidFill>
                            <a:schemeClr val="bg1"/>
                          </a:solidFill>
                          <a:effectLst/>
                        </a:rPr>
                        <a:t>Место и способ подведения итогов </a:t>
                      </a:r>
                      <a:endParaRPr lang="ru-RU" sz="1100" kern="5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43251" marR="43251" marT="43227" marB="43227" anchor="ctr"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8698073"/>
              </p:ext>
            </p:extLst>
          </p:nvPr>
        </p:nvGraphicFramePr>
        <p:xfrm>
          <a:off x="396081" y="5796061"/>
          <a:ext cx="9432926" cy="9145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93199"/>
                <a:gridCol w="1088972"/>
                <a:gridCol w="1088972"/>
                <a:gridCol w="1814386"/>
                <a:gridCol w="1814386"/>
                <a:gridCol w="1933011"/>
              </a:tblGrid>
              <a:tr h="365919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0" dirty="0">
                          <a:effectLst/>
                        </a:rPr>
                        <a:t>№ п/п</a:t>
                      </a:r>
                      <a:endParaRPr lang="ru-RU" sz="1200" kern="50" dirty="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8579" marR="68579" marT="0" marB="0"/>
                </a:tc>
                <a:tc rowSpan="2"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0" dirty="0">
                          <a:effectLst/>
                        </a:rPr>
                        <a:t>Объекты </a:t>
                      </a:r>
                      <a:r>
                        <a:rPr lang="ru-RU" sz="1200" kern="0" dirty="0" smtClean="0">
                          <a:effectLst/>
                        </a:rPr>
                        <a:t>контроля </a:t>
                      </a:r>
                      <a:r>
                        <a:rPr lang="ru-RU" sz="1200" kern="50" dirty="0" smtClean="0">
                          <a:effectLst/>
                        </a:rPr>
                        <a:t>и оценки</a:t>
                      </a:r>
                      <a:endParaRPr lang="ru-RU" sz="1200" kern="50" dirty="0" smtClean="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200" kern="50" dirty="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8579" marR="68579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0" dirty="0">
                          <a:effectLst/>
                        </a:rPr>
                        <a:t>Субъекты</a:t>
                      </a:r>
                      <a:endParaRPr lang="ru-RU" sz="1200" kern="50" dirty="0">
                        <a:effectLst/>
                      </a:endParaRP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0" dirty="0" smtClean="0">
                          <a:effectLst/>
                        </a:rPr>
                        <a:t>Контроля </a:t>
                      </a:r>
                      <a:r>
                        <a:rPr lang="ru-RU" sz="1200" kern="50" dirty="0" smtClean="0">
                          <a:effectLst/>
                        </a:rPr>
                        <a:t>и оценки</a:t>
                      </a:r>
                      <a:endParaRPr lang="ru-RU" sz="1200" kern="50" dirty="0" smtClean="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200" kern="50" dirty="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8579" marR="68579" marT="0" marB="0"/>
                </a:tc>
                <a:tc gridSpan="2"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0" dirty="0">
                          <a:effectLst/>
                        </a:rPr>
                        <a:t>Сроки </a:t>
                      </a:r>
                      <a:r>
                        <a:rPr lang="ru-RU" sz="1200" kern="0" dirty="0" smtClean="0">
                          <a:effectLst/>
                        </a:rPr>
                        <a:t>контроля </a:t>
                      </a:r>
                      <a:r>
                        <a:rPr lang="ru-RU" sz="1200" kern="50" dirty="0" smtClean="0">
                          <a:effectLst/>
                        </a:rPr>
                        <a:t>и оценки</a:t>
                      </a:r>
                      <a:endParaRPr lang="ru-RU" sz="1200" kern="50" dirty="0" smtClean="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200" kern="5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50" dirty="0">
                          <a:effectLst/>
                        </a:rPr>
                        <a:t> </a:t>
                      </a:r>
                      <a:endParaRPr lang="ru-RU" sz="1200" kern="50" dirty="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8579" marR="6857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0" dirty="0">
                          <a:effectLst/>
                        </a:rPr>
                        <a:t>Подтверждение</a:t>
                      </a:r>
                      <a:endParaRPr lang="ru-RU" sz="1200" kern="5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0" dirty="0">
                          <a:effectLst/>
                        </a:rPr>
                        <a:t>выполнения (документы)</a:t>
                      </a:r>
                      <a:endParaRPr lang="ru-RU" sz="1200" kern="50" dirty="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8579" marR="68579" marT="0" marB="0"/>
                </a:tc>
              </a:tr>
              <a:tr h="1829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50">
                          <a:effectLst/>
                        </a:rPr>
                        <a:t>Начала</a:t>
                      </a:r>
                      <a:endParaRPr lang="ru-RU" sz="1200" kern="5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8579" marR="6857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50" dirty="0">
                          <a:effectLst/>
                        </a:rPr>
                        <a:t>Окончания</a:t>
                      </a:r>
                      <a:endParaRPr lang="ru-RU" sz="1200" kern="50" dirty="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8579" marR="68579" marT="0" marB="0"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29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50" dirty="0">
                          <a:effectLst/>
                        </a:rPr>
                        <a:t> </a:t>
                      </a:r>
                      <a:endParaRPr lang="ru-RU" sz="1200" kern="50" dirty="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50">
                          <a:effectLst/>
                        </a:rPr>
                        <a:t> </a:t>
                      </a:r>
                      <a:endParaRPr lang="ru-RU" sz="1200" kern="5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8579" marR="6857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50">
                          <a:effectLst/>
                        </a:rPr>
                        <a:t> </a:t>
                      </a:r>
                      <a:endParaRPr lang="ru-RU" sz="1200" kern="5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8579" marR="6857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50">
                          <a:effectLst/>
                        </a:rPr>
                        <a:t> </a:t>
                      </a:r>
                      <a:endParaRPr lang="ru-RU" sz="1200" kern="5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8579" marR="6857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50">
                          <a:effectLst/>
                        </a:rPr>
                        <a:t> </a:t>
                      </a:r>
                      <a:endParaRPr lang="ru-RU" sz="1200" kern="5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8579" marR="6857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50" dirty="0">
                          <a:effectLst/>
                        </a:rPr>
                        <a:t> </a:t>
                      </a:r>
                      <a:endParaRPr lang="ru-RU" sz="1200" kern="50" dirty="0">
                        <a:effectLst/>
                        <a:latin typeface="Times New Roman"/>
                        <a:ea typeface="Lucida Sans Unicode"/>
                        <a:cs typeface="Tahoma"/>
                      </a:endParaRPr>
                    </a:p>
                  </a:txBody>
                  <a:tcPr marL="68579" marR="68579" marT="0" marB="0"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олилиния 1"/>
          <p:cNvSpPr>
            <a:spLocks noChangeArrowheads="1"/>
          </p:cNvSpPr>
          <p:nvPr/>
        </p:nvSpPr>
        <p:spPr bwMode="auto">
          <a:xfrm>
            <a:off x="1151880" y="1551306"/>
            <a:ext cx="7416255" cy="4392264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t>Виды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t>оценки 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t>качества образования: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ea typeface="Lucida Sans Unicode" pitchFamily="34" charset="0"/>
              <a:cs typeface="Tahoma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t> </a:t>
            </a:r>
          </a:p>
          <a:p>
            <a:pPr marL="457200" indent="-457200" algn="ctr"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dirty="0" smtClean="0">
                <a:solidFill>
                  <a:srgbClr val="00B0F0"/>
                </a:solidFill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Предварительная </a:t>
            </a:r>
            <a:endParaRPr lang="ru-RU" sz="3200" b="1" dirty="0">
              <a:solidFill>
                <a:srgbClr val="00B0F0"/>
              </a:solidFill>
              <a:latin typeface="Times New Roman" pitchFamily="18" charset="0"/>
              <a:ea typeface="Lucida Sans Unicode" pitchFamily="34" charset="0"/>
              <a:cs typeface="Times New Roman" pitchFamily="18" charset="0"/>
            </a:endParaRPr>
          </a:p>
          <a:p>
            <a:pPr marL="457200" indent="-457200" algn="ctr"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Текущая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ctr"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Тематическая</a:t>
            </a:r>
            <a:endParaRPr lang="ru-RU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ctr"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Итоговая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ctr"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Персональная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5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9001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Полилиния 1"/>
          <p:cNvSpPr>
            <a:spLocks noChangeArrowheads="1"/>
          </p:cNvSpPr>
          <p:nvPr/>
        </p:nvSpPr>
        <p:spPr bwMode="auto">
          <a:xfrm>
            <a:off x="431800" y="539477"/>
            <a:ext cx="9112250" cy="6552728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indent="533400" algn="ctr">
              <a:defRPr/>
            </a:pP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t>Функции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t>ВСОКО 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t>в условиях введения ФГОС:</a:t>
            </a:r>
          </a:p>
          <a:p>
            <a:pPr indent="533400" algn="ctr">
              <a:defRPr/>
            </a:pPr>
            <a:endParaRPr lang="ru-RU" sz="1200" b="1" dirty="0">
              <a:solidFill>
                <a:srgbClr val="C00000"/>
              </a:solidFill>
              <a:latin typeface="Times New Roman" pitchFamily="18" charset="0"/>
              <a:ea typeface="Lucida Sans Unicode" pitchFamily="34" charset="0"/>
              <a:cs typeface="Tahoma" pitchFamily="34" charset="0"/>
            </a:endParaRPr>
          </a:p>
          <a:p>
            <a:pPr marL="342900" indent="-342900">
              <a:buFont typeface="Wingdings" pitchFamily="2" charset="2"/>
              <a:buChar char="Ø"/>
              <a:defRPr/>
            </a:pP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t>информационно-аналитическая </a:t>
            </a:r>
          </a:p>
          <a:p>
            <a:pPr marL="342900" indent="-342900" algn="just">
              <a:buFont typeface="Wingdings" pitchFamily="2" charset="2"/>
              <a:buChar char="Ø"/>
              <a:defRPr/>
            </a:pP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t>контрольно-диагностическая </a:t>
            </a:r>
          </a:p>
          <a:p>
            <a:pPr marL="342900" indent="-342900" algn="just">
              <a:buFont typeface="Wingdings" pitchFamily="2" charset="2"/>
              <a:buChar char="Ø"/>
              <a:defRPr/>
            </a:pPr>
            <a:r>
              <a:rPr lang="ru-RU" sz="2000" b="1" dirty="0">
                <a:solidFill>
                  <a:srgbClr val="00B050"/>
                </a:solidFill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t>коррективно-регулятивная </a:t>
            </a:r>
          </a:p>
          <a:p>
            <a:pPr marL="342900" indent="-342900" algn="just">
              <a:buFont typeface="Wingdings" pitchFamily="2" charset="2"/>
              <a:buChar char="Ø"/>
              <a:defRPr/>
            </a:pP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t>стимулирующая </a:t>
            </a:r>
          </a:p>
          <a:p>
            <a:pPr indent="533400" algn="just">
              <a:buFontTx/>
              <a:buChar char="-"/>
              <a:defRPr/>
            </a:pPr>
            <a:endParaRPr lang="ru-RU" sz="2000" b="1" dirty="0">
              <a:solidFill>
                <a:srgbClr val="C00000"/>
              </a:solidFill>
              <a:latin typeface="Times New Roman" pitchFamily="18" charset="0"/>
              <a:ea typeface="Lucida Sans Unicode" pitchFamily="34" charset="0"/>
              <a:cs typeface="Tahoma" pitchFamily="34" charset="0"/>
            </a:endParaRPr>
          </a:p>
          <a:p>
            <a:pPr indent="533400" algn="ctr">
              <a:defRPr/>
            </a:pP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Принципы эффективного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ВСОКО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: 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ea typeface="Lucida Sans Unicode" pitchFamily="34" charset="0"/>
              <a:cs typeface="Times New Roman" pitchFamily="18" charset="0"/>
            </a:endParaRPr>
          </a:p>
          <a:p>
            <a:pPr indent="533400" algn="ctr">
              <a:defRPr/>
            </a:pPr>
            <a:endParaRPr lang="ru-RU" sz="1200" dirty="0">
              <a:solidFill>
                <a:srgbClr val="C00000"/>
              </a:solidFill>
              <a:latin typeface="Times New Roman" pitchFamily="18" charset="0"/>
              <a:ea typeface="Lucida Sans Unicode" pitchFamily="34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Ø"/>
              <a:defRPr/>
            </a:pPr>
            <a:r>
              <a:rPr lang="ru-RU" sz="2000" b="1" dirty="0">
                <a:solidFill>
                  <a:srgbClr val="00B050"/>
                </a:solidFill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стратегической </a:t>
            </a:r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направленности</a:t>
            </a:r>
            <a:endParaRPr lang="ru-RU" sz="2000" b="1" dirty="0">
              <a:solidFill>
                <a:srgbClr val="00B050"/>
              </a:solidFill>
              <a:latin typeface="Times New Roman" pitchFamily="18" charset="0"/>
              <a:ea typeface="Lucida Sans Unicode" pitchFamily="34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Ø"/>
              <a:defRPr/>
            </a:pPr>
            <a:r>
              <a:rPr lang="ru-RU" sz="2000" b="1" dirty="0">
                <a:solidFill>
                  <a:srgbClr val="E46C0A"/>
                </a:solidFill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адекватности методов </a:t>
            </a:r>
            <a:r>
              <a:rPr lang="ru-RU" sz="2000" b="1" dirty="0" smtClean="0">
                <a:solidFill>
                  <a:srgbClr val="E46C0A"/>
                </a:solidFill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ВСОКО </a:t>
            </a:r>
            <a:r>
              <a:rPr lang="ru-RU" sz="2000" b="1" dirty="0">
                <a:solidFill>
                  <a:srgbClr val="E46C0A"/>
                </a:solidFill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его объекту и ситуации</a:t>
            </a:r>
          </a:p>
          <a:p>
            <a:pPr marL="342900" indent="-342900">
              <a:buFont typeface="Wingdings" pitchFamily="2" charset="2"/>
              <a:buChar char="Ø"/>
              <a:defRPr/>
            </a:pP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опоры на нормативные документы </a:t>
            </a:r>
          </a:p>
          <a:p>
            <a:pPr marL="342900" indent="-342900">
              <a:buFont typeface="Wingdings" pitchFamily="2" charset="2"/>
              <a:buChar char="Ø"/>
              <a:defRPr/>
            </a:pPr>
            <a:r>
              <a:rPr lang="ru-RU" sz="2000" b="1" dirty="0">
                <a:solidFill>
                  <a:srgbClr val="FFC000"/>
                </a:solidFill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своевременности, простоты и экономичности контроля</a:t>
            </a:r>
          </a:p>
          <a:p>
            <a:pPr marL="342900" indent="-342900">
              <a:buFont typeface="Wingdings" pitchFamily="2" charset="2"/>
              <a:buChar char="Ø"/>
              <a:defRPr/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социальной значимости контроля</a:t>
            </a:r>
          </a:p>
          <a:p>
            <a:pPr marL="342900" indent="-342900">
              <a:buFont typeface="Wingdings" pitchFamily="2" charset="2"/>
              <a:buChar char="Ø"/>
              <a:defRPr/>
            </a:pPr>
            <a:r>
              <a:rPr lang="ru-RU" sz="2000" b="1" dirty="0"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объективности, максимальной независимости </a:t>
            </a:r>
          </a:p>
          <a:p>
            <a:pPr marL="342900" indent="-342900">
              <a:buFont typeface="Wingdings" pitchFamily="2" charset="2"/>
              <a:buChar char="Ø"/>
              <a:defRPr/>
            </a:pP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гуманности и демократичности </a:t>
            </a:r>
          </a:p>
          <a:p>
            <a:pPr marL="342900" indent="-342900">
              <a:buFont typeface="Wingdings" pitchFamily="2" charset="2"/>
              <a:buChar char="Ø"/>
              <a:defRPr/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полноты и достаточности</a:t>
            </a:r>
          </a:p>
          <a:p>
            <a:pPr marL="342900" indent="-342900">
              <a:buFont typeface="Wingdings" pitchFamily="2" charset="2"/>
              <a:buChar char="Ø"/>
              <a:defRPr/>
            </a:pPr>
            <a:r>
              <a:rPr lang="ru-RU" sz="2000" b="1" dirty="0">
                <a:solidFill>
                  <a:srgbClr val="E46C0A"/>
                </a:solidFill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ориентации на повышение эффективности деятельности </a:t>
            </a:r>
          </a:p>
          <a:p>
            <a:pPr marL="342900" indent="-342900">
              <a:buFont typeface="Wingdings" pitchFamily="2" charset="2"/>
              <a:buChar char="Ø"/>
              <a:defRPr/>
            </a:pP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сочетания экспертной оценки и самооценки</a:t>
            </a:r>
          </a:p>
          <a:p>
            <a:pPr indent="533400" algn="just">
              <a:buFontTx/>
              <a:buChar char="-"/>
              <a:defRPr/>
            </a:pPr>
            <a:endParaRPr lang="ru-RU" sz="2000" b="1" dirty="0">
              <a:solidFill>
                <a:srgbClr val="C00000"/>
              </a:solidFill>
              <a:latin typeface="Times New Roman" pitchFamily="18" charset="0"/>
              <a:ea typeface="Lucida Sans Unicode" pitchFamily="34" charset="0"/>
              <a:cs typeface="Tahoma" pitchFamily="34" charset="0"/>
            </a:endParaRPr>
          </a:p>
        </p:txBody>
      </p:sp>
      <p:pic>
        <p:nvPicPr>
          <p:cNvPr id="9219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9001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Полилиния 1"/>
          <p:cNvSpPr>
            <a:spLocks noChangeArrowheads="1"/>
          </p:cNvSpPr>
          <p:nvPr/>
        </p:nvSpPr>
        <p:spPr bwMode="auto">
          <a:xfrm>
            <a:off x="431800" y="1116013"/>
            <a:ext cx="9361488" cy="518318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indent="428625" algn="ctr">
              <a:spcAft>
                <a:spcPts val="0"/>
              </a:spcAft>
              <a:defRPr/>
            </a:pPr>
            <a:r>
              <a:rPr lang="ru-RU" sz="3200" b="1" kern="50" dirty="0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Методы </a:t>
            </a:r>
            <a:r>
              <a:rPr lang="ru-RU" sz="3200" b="1" kern="50" dirty="0" smtClean="0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ВСОКО </a:t>
            </a:r>
            <a:r>
              <a:rPr lang="ru-RU" sz="3200" b="1" kern="50" dirty="0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(кроме традиционных):</a:t>
            </a:r>
          </a:p>
          <a:p>
            <a:pPr indent="428625" algn="ctr">
              <a:spcAft>
                <a:spcPts val="0"/>
              </a:spcAft>
              <a:defRPr/>
            </a:pPr>
            <a:endParaRPr lang="ru-RU" sz="3200" b="1" kern="50" dirty="0">
              <a:solidFill>
                <a:srgbClr val="C00000"/>
              </a:solidFill>
              <a:latin typeface="Times New Roman"/>
              <a:ea typeface="Lucida Sans Unicode"/>
              <a:cs typeface="Tahoma"/>
            </a:endParaRPr>
          </a:p>
          <a:p>
            <a:pPr indent="533400" algn="just">
              <a:spcAft>
                <a:spcPts val="0"/>
              </a:spcAft>
              <a:defRPr/>
            </a:pPr>
            <a:r>
              <a:rPr lang="ru-RU" sz="2400" kern="50" dirty="0">
                <a:latin typeface="Times New Roman"/>
                <a:ea typeface="Lucida Sans Unicode"/>
                <a:cs typeface="Tahoma"/>
              </a:rPr>
              <a:t>- </a:t>
            </a:r>
            <a:r>
              <a:rPr lang="ru-RU" sz="2400" b="1" kern="50" dirty="0">
                <a:solidFill>
                  <a:srgbClr val="7030A0"/>
                </a:solidFill>
                <a:latin typeface="Times New Roman"/>
                <a:ea typeface="Lucida Sans Unicode"/>
                <a:cs typeface="Tahoma"/>
              </a:rPr>
              <a:t>диагностика личностных результатов </a:t>
            </a:r>
            <a:r>
              <a:rPr lang="ru-RU" sz="2400" kern="50" dirty="0">
                <a:latin typeface="Times New Roman"/>
                <a:ea typeface="Lucida Sans Unicode"/>
                <a:cs typeface="Tahoma"/>
              </a:rPr>
              <a:t>в форме, не представляющей угрозы личности, безопасности и эмоциональному статусу обучающихся;</a:t>
            </a:r>
          </a:p>
          <a:p>
            <a:pPr indent="533400" algn="just">
              <a:spcAft>
                <a:spcPts val="0"/>
              </a:spcAft>
              <a:defRPr/>
            </a:pPr>
            <a:r>
              <a:rPr lang="ru-RU" sz="2400" kern="50" dirty="0">
                <a:latin typeface="Times New Roman"/>
                <a:ea typeface="Lucida Sans Unicode"/>
                <a:cs typeface="Tahoma"/>
              </a:rPr>
              <a:t>- использование</a:t>
            </a:r>
            <a:r>
              <a:rPr lang="ru-RU" sz="2400" b="1" kern="50" dirty="0">
                <a:solidFill>
                  <a:srgbClr val="7030A0"/>
                </a:solidFill>
                <a:latin typeface="Times New Roman"/>
                <a:ea typeface="Lucida Sans Unicode"/>
                <a:cs typeface="Tahoma"/>
              </a:rPr>
              <a:t> стандартизированных и </a:t>
            </a:r>
            <a:r>
              <a:rPr lang="ru-RU" sz="2400" b="1" kern="50" dirty="0" err="1">
                <a:solidFill>
                  <a:srgbClr val="7030A0"/>
                </a:solidFill>
                <a:latin typeface="Times New Roman"/>
                <a:ea typeface="Lucida Sans Unicode"/>
                <a:cs typeface="Tahoma"/>
              </a:rPr>
              <a:t>нестандартизированных</a:t>
            </a:r>
            <a:r>
              <a:rPr lang="ru-RU" sz="2400" b="1" kern="50" dirty="0">
                <a:solidFill>
                  <a:srgbClr val="7030A0"/>
                </a:solidFill>
                <a:latin typeface="Times New Roman"/>
                <a:ea typeface="Lucida Sans Unicode"/>
                <a:cs typeface="Tahoma"/>
              </a:rPr>
              <a:t> методов;</a:t>
            </a:r>
          </a:p>
          <a:p>
            <a:pPr indent="533400" algn="just">
              <a:spcAft>
                <a:spcPts val="0"/>
              </a:spcAft>
              <a:defRPr/>
            </a:pPr>
            <a:r>
              <a:rPr lang="ru-RU" sz="2400" kern="50" dirty="0">
                <a:latin typeface="Times New Roman"/>
                <a:ea typeface="Lucida Sans Unicode"/>
                <a:cs typeface="Tahoma"/>
              </a:rPr>
              <a:t>- диагностика </a:t>
            </a:r>
            <a:r>
              <a:rPr lang="ru-RU" sz="2400" b="1" kern="50" dirty="0" err="1">
                <a:solidFill>
                  <a:srgbClr val="7030A0"/>
                </a:solidFill>
                <a:latin typeface="Times New Roman"/>
                <a:ea typeface="Lucida Sans Unicode"/>
                <a:cs typeface="Tahoma"/>
              </a:rPr>
              <a:t>метапредметных</a:t>
            </a:r>
            <a:r>
              <a:rPr lang="ru-RU" sz="2400" b="1" kern="50" dirty="0">
                <a:solidFill>
                  <a:srgbClr val="7030A0"/>
                </a:solidFill>
                <a:latin typeface="Times New Roman"/>
                <a:ea typeface="Lucida Sans Unicode"/>
                <a:cs typeface="Tahoma"/>
              </a:rPr>
              <a:t> результатов </a:t>
            </a:r>
            <a:r>
              <a:rPr lang="ru-RU" sz="2400" kern="50" dirty="0">
                <a:latin typeface="Times New Roman"/>
                <a:ea typeface="Lucida Sans Unicode"/>
                <a:cs typeface="Tahoma"/>
              </a:rPr>
              <a:t>на основе единого текста;</a:t>
            </a:r>
          </a:p>
          <a:p>
            <a:pPr indent="533400" algn="just">
              <a:spcAft>
                <a:spcPts val="0"/>
              </a:spcAft>
              <a:defRPr/>
            </a:pPr>
            <a:r>
              <a:rPr lang="ru-RU" sz="2400" kern="50" dirty="0">
                <a:latin typeface="Times New Roman"/>
                <a:ea typeface="Lucida Sans Unicode"/>
                <a:cs typeface="Tahoma"/>
              </a:rPr>
              <a:t>- </a:t>
            </a:r>
            <a:r>
              <a:rPr lang="ru-RU" sz="2400" kern="50" dirty="0">
                <a:solidFill>
                  <a:srgbClr val="7030A0"/>
                </a:solidFill>
                <a:latin typeface="Times New Roman"/>
                <a:ea typeface="Lucida Sans Unicode"/>
                <a:cs typeface="Tahoma"/>
              </a:rPr>
              <a:t>общественная экспертиза, </a:t>
            </a:r>
            <a:r>
              <a:rPr lang="ru-RU" sz="2400" kern="50" dirty="0">
                <a:latin typeface="Times New Roman"/>
                <a:ea typeface="Lucida Sans Unicode"/>
                <a:cs typeface="Tahoma"/>
              </a:rPr>
              <a:t>связанная с реализацией идей общественного договора и развитием ГОУ;</a:t>
            </a:r>
          </a:p>
          <a:p>
            <a:pPr indent="533400" algn="just">
              <a:spcAft>
                <a:spcPts val="0"/>
              </a:spcAft>
              <a:defRPr/>
            </a:pPr>
            <a:r>
              <a:rPr lang="ru-RU" sz="2400" kern="50" dirty="0">
                <a:latin typeface="Times New Roman"/>
                <a:ea typeface="Lucida Sans Unicode"/>
                <a:cs typeface="Tahoma"/>
              </a:rPr>
              <a:t>- </a:t>
            </a:r>
            <a:r>
              <a:rPr lang="ru-RU" sz="2400" b="1" kern="50" dirty="0">
                <a:solidFill>
                  <a:srgbClr val="7030A0"/>
                </a:solidFill>
                <a:latin typeface="Times New Roman"/>
                <a:ea typeface="Lucida Sans Unicode"/>
                <a:cs typeface="Tahoma"/>
              </a:rPr>
              <a:t>социологические исследования</a:t>
            </a:r>
            <a:r>
              <a:rPr lang="ru-RU" sz="3200" b="1" kern="50" dirty="0">
                <a:solidFill>
                  <a:srgbClr val="7030A0"/>
                </a:solidFill>
                <a:latin typeface="Times New Roman"/>
                <a:ea typeface="Lucida Sans Unicode"/>
                <a:cs typeface="Tahoma"/>
              </a:rPr>
              <a:t> </a:t>
            </a:r>
          </a:p>
          <a:p>
            <a:pPr indent="533400" algn="just">
              <a:spcAft>
                <a:spcPts val="0"/>
              </a:spcAft>
              <a:defRPr/>
            </a:pPr>
            <a:r>
              <a:rPr lang="ru-RU" sz="2000" i="1" kern="50" dirty="0">
                <a:latin typeface="Times New Roman"/>
                <a:ea typeface="Lucida Sans Unicode"/>
                <a:cs typeface="Tahoma"/>
              </a:rPr>
              <a:t> </a:t>
            </a:r>
            <a:endParaRPr lang="ru-RU" sz="2000" kern="50" dirty="0">
              <a:latin typeface="Times New Roman"/>
              <a:ea typeface="Lucida Sans Unicode"/>
              <a:cs typeface="Tahoma"/>
            </a:endParaRPr>
          </a:p>
        </p:txBody>
      </p:sp>
      <p:pic>
        <p:nvPicPr>
          <p:cNvPr id="1024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9001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Обычный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2635</TotalTime>
  <Words>2493</Words>
  <Application>Microsoft Office PowerPoint</Application>
  <PresentationFormat>Произвольный</PresentationFormat>
  <Paragraphs>832</Paragraphs>
  <Slides>43</Slides>
  <Notes>43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4" baseType="lpstr">
      <vt:lpstr>Обычный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ednachmet</cp:lastModifiedBy>
  <cp:revision>168</cp:revision>
  <dcterms:created xsi:type="dcterms:W3CDTF">2012-05-12T16:16:45Z</dcterms:created>
  <dcterms:modified xsi:type="dcterms:W3CDTF">2014-04-01T06:17:52Z</dcterms:modified>
</cp:coreProperties>
</file>