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5" r:id="rId9"/>
    <p:sldId id="264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вопрос 1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Одноклассники</c:v>
                </c:pt>
                <c:pt idx="1">
                  <c:v>Родители</c:v>
                </c:pt>
                <c:pt idx="2">
                  <c:v>Пожилые люди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вопрос 2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Одноклассники</c:v>
                </c:pt>
                <c:pt idx="1">
                  <c:v>Родители</c:v>
                </c:pt>
                <c:pt idx="2">
                  <c:v>Пожилые люди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вопрос 3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Одноклассники</c:v>
                </c:pt>
                <c:pt idx="1">
                  <c:v>Родители</c:v>
                </c:pt>
                <c:pt idx="2">
                  <c:v>Пожилые люди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вопрос 4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Одноклассники</c:v>
                </c:pt>
                <c:pt idx="1">
                  <c:v>Родители</c:v>
                </c:pt>
                <c:pt idx="2">
                  <c:v>Пожилые люди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3</c:v>
                </c:pt>
                <c:pt idx="1">
                  <c:v>3</c:v>
                </c:pt>
                <c:pt idx="2">
                  <c:v>2</c:v>
                </c:pt>
              </c:numCache>
            </c:numRef>
          </c:val>
        </c:ser>
        <c:axId val="114784512"/>
        <c:axId val="130407808"/>
      </c:barChart>
      <c:catAx>
        <c:axId val="114784512"/>
        <c:scaling>
          <c:orientation val="minMax"/>
        </c:scaling>
        <c:axPos val="b"/>
        <c:tickLblPos val="nextTo"/>
        <c:crossAx val="130407808"/>
        <c:crosses val="autoZero"/>
        <c:auto val="1"/>
        <c:lblAlgn val="ctr"/>
        <c:lblOffset val="100"/>
      </c:catAx>
      <c:valAx>
        <c:axId val="130407808"/>
        <c:scaling>
          <c:orientation val="minMax"/>
        </c:scaling>
        <c:axPos val="l"/>
        <c:majorGridlines/>
        <c:numFmt formatCode="General" sourceLinked="1"/>
        <c:tickLblPos val="nextTo"/>
        <c:crossAx val="114784512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1872208"/>
          </a:xfrm>
        </p:spPr>
        <p:txBody>
          <a:bodyPr>
            <a:noAutofit/>
          </a:bodyPr>
          <a:lstStyle/>
          <a:p>
            <a:pPr algn="r"/>
            <a:r>
              <a:rPr lang="ru-RU" sz="8800" b="1" i="1" dirty="0" smtClean="0"/>
              <a:t>Проект </a:t>
            </a:r>
            <a:endParaRPr lang="ru-RU" sz="88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3573016"/>
            <a:ext cx="6400800" cy="2929880"/>
          </a:xfrm>
        </p:spPr>
        <p:txBody>
          <a:bodyPr>
            <a:normAutofit fontScale="77500" lnSpcReduction="20000"/>
          </a:bodyPr>
          <a:lstStyle/>
          <a:p>
            <a:r>
              <a:rPr lang="ru-RU" sz="4000" b="1" i="1" dirty="0" smtClean="0">
                <a:solidFill>
                  <a:schemeClr val="tx1"/>
                </a:solidFill>
              </a:rPr>
              <a:t>Учащихся 7В класса на тему</a:t>
            </a:r>
          </a:p>
          <a:p>
            <a:r>
              <a:rPr lang="ru-RU" sz="4000" b="1" i="1" dirty="0" smtClean="0">
                <a:solidFill>
                  <a:schemeClr val="tx1"/>
                </a:solidFill>
              </a:rPr>
              <a:t> «Образ будущего»</a:t>
            </a:r>
          </a:p>
          <a:p>
            <a:r>
              <a:rPr lang="ru-RU" sz="2600" i="1" dirty="0" smtClean="0">
                <a:solidFill>
                  <a:schemeClr val="tx1"/>
                </a:solidFill>
              </a:rPr>
              <a:t>Проект был выполнен третьей группой:</a:t>
            </a:r>
          </a:p>
          <a:p>
            <a:r>
              <a:rPr lang="ru-RU" sz="2600" i="1" dirty="0" smtClean="0">
                <a:solidFill>
                  <a:schemeClr val="tx1"/>
                </a:solidFill>
              </a:rPr>
              <a:t>Кожевниковым Владиславом</a:t>
            </a:r>
          </a:p>
          <a:p>
            <a:r>
              <a:rPr lang="ru-RU" sz="2600" i="1" dirty="0" smtClean="0">
                <a:solidFill>
                  <a:schemeClr val="tx1"/>
                </a:solidFill>
              </a:rPr>
              <a:t>Пономаренко Даниилом</a:t>
            </a:r>
          </a:p>
          <a:p>
            <a:r>
              <a:rPr lang="ru-RU" sz="2600" i="1" dirty="0" err="1" smtClean="0">
                <a:solidFill>
                  <a:schemeClr val="tx1"/>
                </a:solidFill>
              </a:rPr>
              <a:t>Усмановой</a:t>
            </a:r>
            <a:r>
              <a:rPr lang="ru-RU" sz="2600" i="1" dirty="0" smtClean="0">
                <a:solidFill>
                  <a:schemeClr val="tx1"/>
                </a:solidFill>
              </a:rPr>
              <a:t> Амалией</a:t>
            </a:r>
          </a:p>
          <a:p>
            <a:r>
              <a:rPr lang="ru-RU" sz="2600" i="1" dirty="0" smtClean="0">
                <a:solidFill>
                  <a:schemeClr val="tx1"/>
                </a:solidFill>
              </a:rPr>
              <a:t>Мустафиной  Екатериной </a:t>
            </a:r>
          </a:p>
          <a:p>
            <a:r>
              <a:rPr lang="ru-RU" sz="2600" i="1" dirty="0" err="1" smtClean="0">
                <a:solidFill>
                  <a:schemeClr val="tx1"/>
                </a:solidFill>
              </a:rPr>
              <a:t>Лошанковой</a:t>
            </a:r>
            <a:r>
              <a:rPr lang="ru-RU" sz="2600" i="1" dirty="0" smtClean="0">
                <a:solidFill>
                  <a:schemeClr val="tx1"/>
                </a:solidFill>
              </a:rPr>
              <a:t> Евгенией </a:t>
            </a:r>
          </a:p>
          <a:p>
            <a:endParaRPr lang="ru-RU" sz="2600" i="1" dirty="0" smtClean="0">
              <a:solidFill>
                <a:schemeClr val="tx1"/>
              </a:solidFill>
            </a:endParaRPr>
          </a:p>
          <a:p>
            <a:endParaRPr lang="ru-RU" sz="4000" b="1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04864"/>
            <a:ext cx="7467600" cy="1143000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i="1" dirty="0" smtClean="0"/>
              <a:t>Список фильм и книг о будущем</a:t>
            </a:r>
            <a:endParaRPr lang="ru-RU" sz="40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Список фильмов о будущем</a:t>
            </a:r>
          </a:p>
          <a:p>
            <a:r>
              <a:rPr lang="ru-RU" dirty="0" smtClean="0"/>
              <a:t>«Назад в будущее»</a:t>
            </a:r>
          </a:p>
          <a:p>
            <a:r>
              <a:rPr lang="ru-RU" dirty="0" smtClean="0"/>
              <a:t> «Машина времени»</a:t>
            </a:r>
          </a:p>
          <a:p>
            <a:r>
              <a:rPr lang="ru-RU" dirty="0" smtClean="0"/>
              <a:t>«Петля времени»</a:t>
            </a:r>
          </a:p>
          <a:p>
            <a:r>
              <a:rPr lang="ru-RU" dirty="0" smtClean="0"/>
              <a:t>«Бегущий по лезвию»</a:t>
            </a:r>
          </a:p>
          <a:p>
            <a:r>
              <a:rPr lang="ru-RU" dirty="0" smtClean="0"/>
              <a:t> «Особое мнение»</a:t>
            </a:r>
          </a:p>
          <a:p>
            <a:r>
              <a:rPr lang="ru-RU" dirty="0" smtClean="0"/>
              <a:t>«Вспомнить все»</a:t>
            </a:r>
          </a:p>
          <a:p>
            <a:r>
              <a:rPr lang="ru-RU" dirty="0" smtClean="0"/>
              <a:t> «Судья </a:t>
            </a:r>
            <a:r>
              <a:rPr lang="ru-RU" dirty="0" err="1" smtClean="0"/>
              <a:t>Дредд</a:t>
            </a:r>
            <a:r>
              <a:rPr lang="ru-RU" dirty="0" smtClean="0"/>
              <a:t>»</a:t>
            </a:r>
          </a:p>
          <a:p>
            <a:r>
              <a:rPr lang="ru-RU" b="1" dirty="0" smtClean="0"/>
              <a:t>Список книг о будущем</a:t>
            </a:r>
          </a:p>
          <a:p>
            <a:r>
              <a:rPr lang="ru-RU" sz="2200" b="1" dirty="0" smtClean="0"/>
              <a:t>1.</a:t>
            </a:r>
            <a:r>
              <a:rPr lang="ru-RU" sz="2200" dirty="0" smtClean="0"/>
              <a:t> </a:t>
            </a:r>
            <a:r>
              <a:rPr lang="ru-RU" sz="2200" b="1" dirty="0" smtClean="0"/>
              <a:t>Ким Стэнли Робинсон «2312» (2012)</a:t>
            </a:r>
            <a:endParaRPr lang="ru-RU" sz="2200" dirty="0" smtClean="0"/>
          </a:p>
          <a:p>
            <a:r>
              <a:rPr lang="ru-RU" sz="2200" b="1" dirty="0" smtClean="0"/>
              <a:t>2. </a:t>
            </a:r>
            <a:r>
              <a:rPr lang="ru-RU" sz="2200" b="1" dirty="0" err="1" smtClean="0"/>
              <a:t>Вернор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Виндж</a:t>
            </a:r>
            <a:r>
              <a:rPr lang="ru-RU" sz="2200" b="1" dirty="0" smtClean="0"/>
              <a:t> «Пламя над бездной» (1992)</a:t>
            </a:r>
            <a:endParaRPr lang="ru-RU" sz="2200" dirty="0" smtClean="0"/>
          </a:p>
          <a:p>
            <a:r>
              <a:rPr lang="ru-RU" sz="2200" b="1" dirty="0" smtClean="0"/>
              <a:t>3. Чарльз </a:t>
            </a:r>
            <a:r>
              <a:rPr lang="ru-RU" sz="2200" b="1" dirty="0" err="1" smtClean="0"/>
              <a:t>Стросс</a:t>
            </a:r>
            <a:r>
              <a:rPr lang="ru-RU" sz="2200" b="1" dirty="0" smtClean="0"/>
              <a:t> «</a:t>
            </a:r>
            <a:r>
              <a:rPr lang="ru-RU" sz="2200" b="1" dirty="0" err="1" smtClean="0"/>
              <a:t>Акселерандо</a:t>
            </a:r>
            <a:r>
              <a:rPr lang="ru-RU" sz="2200" b="1" dirty="0" smtClean="0"/>
              <a:t>» (2005)</a:t>
            </a:r>
            <a:endParaRPr lang="ru-RU" sz="2200" dirty="0" smtClean="0"/>
          </a:p>
          <a:p>
            <a:r>
              <a:rPr lang="ru-RU" sz="2200" dirty="0" smtClean="0"/>
              <a:t> 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49817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dirty="0" smtClean="0"/>
              <a:t>Поселение будущего </a:t>
            </a:r>
            <a:r>
              <a:rPr lang="ru-RU" sz="6000" dirty="0" smtClean="0"/>
              <a:t>г.Агрыз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715200" cy="4493095"/>
          </a:xfrm>
        </p:spPr>
        <p:txBody>
          <a:bodyPr>
            <a:normAutofit/>
          </a:bodyPr>
          <a:lstStyle/>
          <a:p>
            <a:pPr lvl="8" algn="ctr">
              <a:buNone/>
            </a:pPr>
            <a:endParaRPr lang="ru-RU" dirty="0" smtClean="0"/>
          </a:p>
          <a:p>
            <a:pPr lvl="8" algn="ctr">
              <a:buNone/>
            </a:pPr>
            <a:r>
              <a:rPr lang="ru-RU" dirty="0" smtClean="0"/>
              <a:t>Согласно статистическим данным, 54% людей на нашей планете живёт в городах, а по прогнозам учёных, к середине XXI века городских жителей уже будет 66%… Какими же они могут быть — города будущего, в которых предстоит жить большей части населения мира. Первыми в голову приходят мысли о летающих машинах, </a:t>
            </a:r>
            <a:r>
              <a:rPr lang="ru-RU" dirty="0" err="1" smtClean="0"/>
              <a:t>ховербордах</a:t>
            </a:r>
            <a:r>
              <a:rPr lang="ru-RU" dirty="0" smtClean="0"/>
              <a:t> из «Назад в будущее» и высоченных небоскрёбах… Но все таки главная проблема сегодня — это разработать различные проекты городов будущего, в которых все ресурсы будут расходоваться максимально эффективно, так как населения нашей планеты растет каждый год.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pPr lvl="8" algn="ctr">
              <a:buNone/>
            </a:pPr>
            <a:endParaRPr lang="ru-RU" dirty="0" smtClean="0"/>
          </a:p>
        </p:txBody>
      </p:sp>
      <p:pic>
        <p:nvPicPr>
          <p:cNvPr id="1026" name="Picture 2" descr="C:\Users\1\Desktop\308_133603985857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857364"/>
            <a:ext cx="2727682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Транспорт будущего </a:t>
            </a:r>
            <a:r>
              <a:rPr lang="ru-RU" dirty="0" smtClean="0"/>
              <a:t> г.Агрыз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700808"/>
            <a:ext cx="5112568" cy="4320480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/>
              <a:t>Самолеты, поезда и автомобили возили нас весь двадцатый век, но сегодня все это уже далеко не ново. Транспорт будущего будет ездить по линиям магнитной левитации, возить нас на реактивных ранцах (</a:t>
            </a:r>
            <a:r>
              <a:rPr lang="ru-RU" dirty="0" err="1" smtClean="0"/>
              <a:t>джетпаках</a:t>
            </a:r>
            <a:r>
              <a:rPr lang="ru-RU" dirty="0" smtClean="0"/>
              <a:t>) Представьте себе: гениальный миллиардер разрабатывает инновационный электромобиль, основывает компанию, которая будет отвозить космонавтов на Международную космическую станцию и изобретает весьма успешную альтернативу банковской системе. Для многих это может звучать как фантастика, но на самом деле — это реальность. </a:t>
            </a:r>
            <a:r>
              <a:rPr lang="ru-RU" dirty="0" err="1" smtClean="0"/>
              <a:t>Элон</a:t>
            </a:r>
            <a:r>
              <a:rPr lang="ru-RU" dirty="0" smtClean="0"/>
              <a:t> </a:t>
            </a:r>
            <a:r>
              <a:rPr lang="ru-RU" dirty="0" err="1" smtClean="0"/>
              <a:t>Маск</a:t>
            </a:r>
            <a:r>
              <a:rPr lang="ru-RU" dirty="0" smtClean="0"/>
              <a:t> основал </a:t>
            </a:r>
            <a:r>
              <a:rPr lang="ru-RU" dirty="0" err="1" smtClean="0"/>
              <a:t>Tesla</a:t>
            </a:r>
            <a:r>
              <a:rPr lang="ru-RU" dirty="0" smtClean="0"/>
              <a:t> </a:t>
            </a:r>
            <a:r>
              <a:rPr lang="ru-RU" dirty="0" err="1" smtClean="0"/>
              <a:t>Motors</a:t>
            </a:r>
            <a:r>
              <a:rPr lang="ru-RU" dirty="0" smtClean="0"/>
              <a:t>, </a:t>
            </a:r>
            <a:r>
              <a:rPr lang="ru-RU" dirty="0" err="1" smtClean="0"/>
              <a:t>SpaceX</a:t>
            </a:r>
            <a:r>
              <a:rPr lang="ru-RU" dirty="0" smtClean="0"/>
              <a:t> и </a:t>
            </a:r>
            <a:r>
              <a:rPr lang="ru-RU" dirty="0" err="1" smtClean="0"/>
              <a:t>PayPal</a:t>
            </a:r>
            <a:r>
              <a:rPr lang="ru-RU" dirty="0" smtClean="0"/>
              <a:t>, но этим его жажда изобретений не насытилась: не так давно миллиардер представлял свою идею сверхбыстрой городской транспортной системы, которая могла бы «отвезти вас из Сан-Франциско в Лос-Анджелес за 35 минут». </a:t>
            </a:r>
            <a:r>
              <a:rPr lang="ru-RU" dirty="0" err="1" smtClean="0"/>
              <a:t>Hyperloop</a:t>
            </a:r>
            <a:r>
              <a:rPr lang="ru-RU" dirty="0" smtClean="0"/>
              <a:t> — это нечто вроде стальной трубы, по которой будут двигаться алюминиевые капсулы, перевозящие пассажиров со скоростью более 1200 км/ч. Ну и работать это будет на солнечной энергии, конечно.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чем же проблема? Проблема в цене. По оценкам Маска, </a:t>
            </a:r>
            <a:r>
              <a:rPr lang="ru-RU" dirty="0" err="1" smtClean="0"/>
              <a:t>Hyperloop</a:t>
            </a:r>
            <a:r>
              <a:rPr lang="ru-RU" dirty="0" smtClean="0"/>
              <a:t> будет стоить 70 миллиардов долларов только на старте. Конечные расходы могут превысить и 100 миллиардов долларов. Это примерно как проектная стоимость моста в Крым через Керченский пролив. Однако, у </a:t>
            </a:r>
            <a:r>
              <a:rPr lang="ru-RU" dirty="0" err="1" smtClean="0"/>
              <a:t>Hyperloop</a:t>
            </a:r>
            <a:r>
              <a:rPr lang="ru-RU" dirty="0" smtClean="0"/>
              <a:t> есть и свои критики.</a:t>
            </a:r>
          </a:p>
          <a:p>
            <a:r>
              <a:rPr lang="ru-RU" dirty="0" smtClean="0"/>
              <a:t>Многие жалуются на то, что система слишком дорогая, непрактичная и даже медленная. Но начало положено: уже в 2015 году </a:t>
            </a:r>
            <a:r>
              <a:rPr lang="ru-RU" dirty="0" err="1" smtClean="0"/>
              <a:t>стартап</a:t>
            </a:r>
            <a:r>
              <a:rPr lang="ru-RU" dirty="0" smtClean="0"/>
              <a:t> </a:t>
            </a:r>
            <a:r>
              <a:rPr lang="ru-RU" dirty="0" err="1" smtClean="0"/>
              <a:t>Hyperloop</a:t>
            </a:r>
            <a:r>
              <a:rPr lang="ru-RU" dirty="0" smtClean="0"/>
              <a:t> </a:t>
            </a:r>
            <a:r>
              <a:rPr lang="ru-RU" dirty="0" err="1" smtClean="0"/>
              <a:t>Transportation</a:t>
            </a:r>
            <a:r>
              <a:rPr lang="ru-RU" dirty="0" smtClean="0"/>
              <a:t> </a:t>
            </a:r>
            <a:r>
              <a:rPr lang="ru-RU" dirty="0" err="1" smtClean="0"/>
              <a:t>Technologies</a:t>
            </a:r>
            <a:r>
              <a:rPr lang="ru-RU" dirty="0" smtClean="0"/>
              <a:t> представит проект прототипа </a:t>
            </a:r>
            <a:r>
              <a:rPr lang="ru-RU" dirty="0" err="1" smtClean="0"/>
              <a:t>Hyperloop</a:t>
            </a:r>
            <a:r>
              <a:rPr lang="ru-RU" dirty="0" smtClean="0"/>
              <a:t>. Можно пока делать ставки: взлетит или нет.</a:t>
            </a:r>
          </a:p>
          <a:p>
            <a:r>
              <a:rPr lang="ru-RU" dirty="0" smtClean="0"/>
              <a:t>  и помещаться в рюкзаке — и все это будет раньше, чем вы думаете.</a:t>
            </a:r>
          </a:p>
          <a:p>
            <a:r>
              <a:rPr lang="ru-RU" b="1" dirty="0" err="1" smtClean="0"/>
              <a:t>Hyperloop</a:t>
            </a:r>
            <a:endParaRPr lang="ru-RU" dirty="0"/>
          </a:p>
        </p:txBody>
      </p:sp>
      <p:pic>
        <p:nvPicPr>
          <p:cNvPr id="2050" name="Picture 2" descr="C:\Users\1\Desktop\1-hyperloop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1628800"/>
            <a:ext cx="2952328" cy="19853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Источники энергии будущего </a:t>
            </a:r>
            <a:r>
              <a:rPr lang="ru-RU" dirty="0" smtClean="0"/>
              <a:t>г.Агрыз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4546848" cy="1756792"/>
          </a:xfrm>
        </p:spPr>
        <p:txBody>
          <a:bodyPr/>
          <a:lstStyle/>
          <a:p>
            <a:r>
              <a:rPr lang="ru-RU" dirty="0" smtClean="0"/>
              <a:t>Солнечные космические станции</a:t>
            </a:r>
            <a:endParaRPr lang="ru-RU" dirty="0"/>
          </a:p>
        </p:txBody>
      </p:sp>
      <p:pic>
        <p:nvPicPr>
          <p:cNvPr id="16388" name="Picture 4" descr="C:\Users\1\Desktop\66907b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780928"/>
            <a:ext cx="4898959" cy="33261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Одежда будущего </a:t>
            </a:r>
            <a:r>
              <a:rPr lang="ru-RU" dirty="0" smtClean="0"/>
              <a:t> </a:t>
            </a:r>
            <a:r>
              <a:rPr lang="ru-RU" dirty="0" smtClean="0"/>
              <a:t>жителей г.</a:t>
            </a:r>
            <a:r>
              <a:rPr lang="ru-RU" dirty="0" smtClean="0"/>
              <a:t>Агрыз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b="1" dirty="0" smtClean="0"/>
              <a:t>Одежда согревающая</a:t>
            </a:r>
          </a:p>
          <a:p>
            <a:r>
              <a:rPr lang="ru-RU" dirty="0" smtClean="0"/>
              <a:t>Вот, пожалуйста — самое простое и очевидное: если одежда должна греть, то почему бы не помочь ей в этом? Существуют электрические одеяла-грелки. Автомобильные сиденья с подогревом давно стали нормой, а не излишеством. Тёплые полы, наконец…</a:t>
            </a:r>
          </a:p>
          <a:p>
            <a:r>
              <a:rPr lang="ru-RU" dirty="0" smtClean="0"/>
              <a:t>Одежда с подогревом тоже есть. Она используется службами спасения для борьбы с переохлаждениями. Её предлагают рыбакам, охотникам, геологам, работникам торговли на улицах. На заказ сделают что угодно — от жилета до </a:t>
            </a:r>
            <a:r>
              <a:rPr lang="ru-RU" dirty="0" err="1" smtClean="0"/>
              <a:t>электростелек</a:t>
            </a:r>
            <a:r>
              <a:rPr lang="ru-RU" dirty="0" smtClean="0"/>
              <a:t> в ботинки. Она эффективна при температуре до -50 градусов и гораздо легче тёплой одежды для экстремальных видов спорта. Питание — от чего угодно, начиная с автомобильной электросети, заканчивая литиевыми аккумуляторами.</a:t>
            </a:r>
          </a:p>
          <a:p>
            <a:r>
              <a:rPr lang="ru-RU" dirty="0" smtClean="0"/>
              <a:t>Подвох в том, что система обогрева одежды очень прожорлива и «съедает» блок из 6 пальчиковых батареек за несколько часов. После чего в ней становится очень холодно, ведь «пассивное» утепление очень слабое. Кстати — к тому времени, когда вам захочется включить «отопление», батарейки могут попросту «сесть» на морозе.</a:t>
            </a:r>
          </a:p>
          <a:p>
            <a:r>
              <a:rPr lang="ru-RU" dirty="0" smtClean="0"/>
              <a:t>Дешёвые модели </a:t>
            </a:r>
            <a:r>
              <a:rPr lang="ru-RU" dirty="0" err="1" smtClean="0"/>
              <a:t>термоодежды</a:t>
            </a:r>
            <a:r>
              <a:rPr lang="ru-RU" dirty="0" smtClean="0"/>
              <a:t> могут бить владельца током и полностью выходить из строя под дождём. Возможность регулировать температуру обычно ограничена или вообще отсутствует. Наконец, цена. За качественную </a:t>
            </a:r>
            <a:r>
              <a:rPr lang="ru-RU" dirty="0" err="1" smtClean="0"/>
              <a:t>термоодежду</a:t>
            </a:r>
            <a:r>
              <a:rPr lang="ru-RU" dirty="0" smtClean="0"/>
              <a:t> просят столько, что вместо одной куртки можно накупить бабушкиных свитеров на целую арктическую экспедицию.</a:t>
            </a:r>
          </a:p>
          <a:p>
            <a:r>
              <a:rPr lang="ru-RU" dirty="0" smtClean="0"/>
              <a:t>Чтобы стать массовой в 21 веке, такая одежда должна быть дешёвой и греть как минимум 8 часов подряд. А пока что она интересует лишь людей героических профессий и экстремальных увлечений.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Продукт питания </a:t>
            </a:r>
            <a:r>
              <a:rPr lang="ru-RU" dirty="0" smtClean="0"/>
              <a:t>будущего г. Агрыз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 smtClean="0"/>
              <a:t>Порошковая еда</a:t>
            </a:r>
            <a:endParaRPr lang="ru-RU" dirty="0" smtClean="0"/>
          </a:p>
          <a:p>
            <a:r>
              <a:rPr lang="ru-RU" dirty="0" smtClean="0"/>
              <a:t> </a:t>
            </a:r>
          </a:p>
          <a:p>
            <a:r>
              <a:rPr lang="ru-RU" dirty="0" err="1" smtClean="0"/>
              <a:t>Слоган</a:t>
            </a:r>
            <a:r>
              <a:rPr lang="ru-RU" dirty="0" smtClean="0"/>
              <a:t> популярного в 90-е годы растворимого напитка </a:t>
            </a:r>
            <a:r>
              <a:rPr lang="ru-RU" dirty="0" err="1" smtClean="0"/>
              <a:t>Invite</a:t>
            </a:r>
            <a:r>
              <a:rPr lang="ru-RU" dirty="0" smtClean="0"/>
              <a:t> «Просто добавь воды!» взял на вооружение американский программист Роб </a:t>
            </a:r>
            <a:r>
              <a:rPr lang="ru-RU" dirty="0" err="1" smtClean="0"/>
              <a:t>Рейнхарт</a:t>
            </a:r>
            <a:r>
              <a:rPr lang="ru-RU" dirty="0" smtClean="0"/>
              <a:t>. В 2013 году он представил порошковый коктейль под названием </a:t>
            </a:r>
            <a:r>
              <a:rPr lang="ru-RU" dirty="0" err="1" smtClean="0"/>
              <a:t>Soylent</a:t>
            </a:r>
            <a:r>
              <a:rPr lang="ru-RU" dirty="0" smtClean="0"/>
              <a:t>, способный, по уверениям создателя, полностью заменить традиционную еду. Все, что нужно сделать перед его употреблением, — просто разбавить смесь водой. При этом в составе коктейля уже будет необходимое количество витаминов, аминокислот, жиров, углеводов и белков. Сам </a:t>
            </a:r>
            <a:r>
              <a:rPr lang="ru-RU" dirty="0" err="1" smtClean="0"/>
              <a:t>Рейнхарт</a:t>
            </a:r>
            <a:r>
              <a:rPr lang="ru-RU" dirty="0" smtClean="0"/>
              <a:t> в качестве эксперимента в течение месяца питался лишь порошком </a:t>
            </a:r>
            <a:r>
              <a:rPr lang="ru-RU" dirty="0" err="1" smtClean="0"/>
              <a:t>Soylent</a:t>
            </a:r>
            <a:r>
              <a:rPr lang="ru-RU" dirty="0" smtClean="0"/>
              <a:t>. За это время он сумел скинуть пару лишних килограммов, чувствовал себя здоровым и энергичным, но главное — не отвлекался на мысли о еде.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Вслед за </a:t>
            </a:r>
            <a:r>
              <a:rPr lang="ru-RU" dirty="0" err="1" smtClean="0"/>
              <a:t>Soylent</a:t>
            </a:r>
            <a:r>
              <a:rPr lang="ru-RU" dirty="0" smtClean="0"/>
              <a:t> на рынке появились другие аналоги порошковой еды. Один из них — органический коктейль </a:t>
            </a:r>
            <a:r>
              <a:rPr lang="ru-RU" dirty="0" err="1" smtClean="0"/>
              <a:t>Ambronite</a:t>
            </a:r>
            <a:r>
              <a:rPr lang="ru-RU" dirty="0" smtClean="0"/>
              <a:t>, подходящий даже вегетарианцам. Его создатели сделали упор на натуральность продукта, а в его состав включили органические яблоки, ягоды и измельченные орехи. Одна порция смеси </a:t>
            </a:r>
            <a:r>
              <a:rPr lang="ru-RU" dirty="0" err="1" smtClean="0"/>
              <a:t>Soylent</a:t>
            </a:r>
            <a:r>
              <a:rPr lang="ru-RU" dirty="0" smtClean="0"/>
              <a:t> обходится в $2,5, после приема которой чувство голода не ощущается на протяжении 5 – 6 часов.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Соцопрос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Как вы считаете, где будет жить человечество через 50 лет – всё ещё на Земле или на других планетах?</a:t>
            </a:r>
          </a:p>
          <a:p>
            <a:r>
              <a:rPr lang="ru-RU" dirty="0" smtClean="0"/>
              <a:t>Какое </a:t>
            </a:r>
            <a:r>
              <a:rPr lang="ru-RU" dirty="0"/>
              <a:t>образование вы бы посоветовали получать современным восьмиклассникам</a:t>
            </a:r>
            <a:r>
              <a:rPr lang="ru-RU" dirty="0" smtClean="0"/>
              <a:t>?</a:t>
            </a:r>
          </a:p>
          <a:p>
            <a:r>
              <a:rPr lang="ru-RU" dirty="0"/>
              <a:t>Где преимущественно будут жить люди через 50 лет – в крупных городах или в небольших посёлках? В многоэтажных небоскрёбах, под землёй, под водой, в одно-двухэтажных домах</a:t>
            </a:r>
            <a:r>
              <a:rPr lang="ru-RU" dirty="0" smtClean="0"/>
              <a:t>?</a:t>
            </a:r>
            <a:endParaRPr lang="ru-RU" dirty="0"/>
          </a:p>
          <a:p>
            <a:r>
              <a:rPr lang="ru-RU" dirty="0"/>
              <a:t>Какие из существующих сегодня профессий через 50 лет окажутся не нужными</a:t>
            </a:r>
            <a:r>
              <a:rPr lang="ru-RU" dirty="0" smtClean="0"/>
              <a:t>?</a:t>
            </a:r>
          </a:p>
          <a:p>
            <a:r>
              <a:rPr lang="ru-RU" dirty="0"/>
              <a:t>Какие профессии через 50 лет будут наиболее востребованы?</a:t>
            </a:r>
          </a:p>
          <a:p>
            <a:endParaRPr lang="ru-RU" dirty="0"/>
          </a:p>
          <a:p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2"/>
          </p:nvPr>
        </p:nvGraphicFramePr>
        <p:xfrm>
          <a:off x="4270374" y="1600200"/>
          <a:ext cx="4046041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975755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i="1" dirty="0" smtClean="0"/>
              <a:t>Ученые- </a:t>
            </a:r>
            <a:r>
              <a:rPr lang="ru-RU" sz="4400" b="1" i="1" dirty="0" smtClean="0"/>
              <a:t>футурологи</a:t>
            </a:r>
            <a:endParaRPr lang="ru-RU" sz="4400" b="1" i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849239"/>
            <a:ext cx="7467600" cy="4375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117</TotalTime>
  <Words>709</Words>
  <Application>Microsoft Office PowerPoint</Application>
  <PresentationFormat>Экран (4:3)</PresentationFormat>
  <Paragraphs>55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Эркер</vt:lpstr>
      <vt:lpstr>Проект </vt:lpstr>
      <vt:lpstr>Список фильм и книг о будущем</vt:lpstr>
      <vt:lpstr>Поселение будущего г.Агрыз</vt:lpstr>
      <vt:lpstr>Транспорт будущего  г.Агрыз</vt:lpstr>
      <vt:lpstr>Источники энергии будущего г.Агрыз</vt:lpstr>
      <vt:lpstr>Одежда будущего  жителей г.Агрыз</vt:lpstr>
      <vt:lpstr>Продукт питания будущего г. Агрыз</vt:lpstr>
      <vt:lpstr>Соцопрос</vt:lpstr>
      <vt:lpstr>Ученые- футурологи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</dc:title>
  <dc:creator>1</dc:creator>
  <cp:lastModifiedBy>Кристина</cp:lastModifiedBy>
  <cp:revision>17</cp:revision>
  <dcterms:created xsi:type="dcterms:W3CDTF">2017-12-06T14:33:41Z</dcterms:created>
  <dcterms:modified xsi:type="dcterms:W3CDTF">2017-12-11T17:55:08Z</dcterms:modified>
</cp:coreProperties>
</file>