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324" r:id="rId2"/>
    <p:sldId id="1115" r:id="rId3"/>
    <p:sldId id="904" r:id="rId4"/>
    <p:sldId id="973" r:id="rId5"/>
    <p:sldId id="960" r:id="rId6"/>
    <p:sldId id="801" r:id="rId7"/>
    <p:sldId id="1100" r:id="rId8"/>
    <p:sldId id="1047" r:id="rId9"/>
    <p:sldId id="1048" r:id="rId10"/>
    <p:sldId id="1111" r:id="rId11"/>
    <p:sldId id="1112" r:id="rId12"/>
    <p:sldId id="1023" r:id="rId13"/>
    <p:sldId id="1050" r:id="rId14"/>
    <p:sldId id="935" r:id="rId15"/>
    <p:sldId id="927" r:id="rId16"/>
    <p:sldId id="1113" r:id="rId17"/>
    <p:sldId id="1116" r:id="rId18"/>
    <p:sldId id="1114" r:id="rId19"/>
    <p:sldId id="730" r:id="rId20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6283" autoAdjust="0"/>
  </p:normalViewPr>
  <p:slideViewPr>
    <p:cSldViewPr snapToGrid="0">
      <p:cViewPr varScale="1">
        <p:scale>
          <a:sx n="85" d="100"/>
          <a:sy n="85" d="100"/>
        </p:scale>
        <p:origin x="-135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5821580-EDC0-4A3F-990C-8D920EB46EC7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4CE249C-10BB-4034-A44F-E70C95193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341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0C73920-7C8D-4C06-9FC8-4CD5C8944151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ACBC3F9-3330-49F5-8D8B-D757929BB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BD5FE7B-7E56-4B1C-BCF0-0D0DDB4D933D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F25B986-846F-4873-AC0A-BCCF59482E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DA4FF67-9B5D-4BFC-89E7-9F51B838BA04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FF14F21-67D1-4B6C-89DF-7531C6F54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8D27EBD-0A5D-47E8-AE1A-8F21035B5B69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27FCDFD-D379-4335-B765-C5345A4DA5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8D1C445-92C4-4ACE-81A2-3DCCFDA6A483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1F34C2E-F3CD-4F9E-AC1A-4F7598B0B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A4D79A6-B421-47DE-8E25-330FE0F37597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FF99340-12F1-4DA7-9AF7-54D974660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A0D43AC-ADFF-4DD9-959C-6301FAE93BF7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C02E33E-3AF4-43BB-9470-C7A5338EA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E485C03-B9F1-4D60-B42D-4D38BB099546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37BC370-7CF8-463E-856F-2A51B3416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FC479A3-942B-445B-AE7A-D761D87CBF3E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13E928F-910B-41C6-8D13-A2B2444C7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9316B15-E531-4238-87FF-1243242AE2D9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D84235E-411F-4929-9E30-52A28964D0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3B77725-7D8F-468F-8F5A-7293340094EA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A0E6492-D120-4DD9-86C9-947F24DCC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931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B0F4196-FF4D-4ECA-9C15-1FE608658DB2}" type="datetimeFigureOut">
              <a:rPr lang="ru-RU"/>
              <a:pPr>
                <a:defRPr/>
              </a:pPr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E5F42C35-D55D-4D0C-AB0B-0DD48401B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go-kazan.ru/asd567.htm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3869" t="-25317" r="3548" b="-12151"/>
          <a:stretch>
            <a:fillRect/>
          </a:stretch>
        </p:blipFill>
        <p:spPr bwMode="auto">
          <a:xfrm>
            <a:off x="0" y="571480"/>
            <a:ext cx="9144000" cy="8143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47785" y="2363882"/>
            <a:ext cx="84296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Особенности организации школьной службы медиации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457890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/>
                </a:solidFill>
                <a:latin typeface="+mn-lt"/>
              </a:rPr>
              <a:t>	ЦЕНТР СОЦИАЛЬНО-ГУМАНИТАРНОГО ОБРАЗОВАНИЯ     </a:t>
            </a:r>
          </a:p>
        </p:txBody>
      </p:sp>
      <p:pic>
        <p:nvPicPr>
          <p:cNvPr id="90114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85728"/>
            <a:ext cx="1857388" cy="1766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780A0D6-F75B-93CE-831E-5D1615A1F97D}"/>
              </a:ext>
            </a:extLst>
          </p:cNvPr>
          <p:cNvSpPr txBox="1"/>
          <p:nvPr/>
        </p:nvSpPr>
        <p:spPr>
          <a:xfrm>
            <a:off x="447785" y="3861048"/>
            <a:ext cx="8248430" cy="2345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Нотфуллина</a:t>
            </a:r>
            <a:r>
              <a:rPr lang="ru-RU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Гузель </a:t>
            </a:r>
            <a:r>
              <a:rPr lang="ru-RU" sz="24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Раисовна</a:t>
            </a:r>
            <a:r>
              <a:rPr lang="ru-RU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</a:t>
            </a:r>
          </a:p>
          <a:p>
            <a:pPr algn="r">
              <a:lnSpc>
                <a:spcPct val="150000"/>
              </a:lnSpc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начальник отдела ПП и ПК кадров в области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здоровьесбережения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воспитания и социализации детей и подростков</a:t>
            </a:r>
          </a:p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+7 9047648804  </a:t>
            </a:r>
            <a:r>
              <a:rPr lang="ru-RU" sz="1600" dirty="0">
                <a:solidFill>
                  <a:prstClr val="black"/>
                </a:solidFill>
              </a:rPr>
              <a:t>(</a:t>
            </a:r>
            <a:r>
              <a:rPr lang="ru-RU" sz="1600" dirty="0" err="1">
                <a:solidFill>
                  <a:prstClr val="black"/>
                </a:solidFill>
              </a:rPr>
              <a:t>WhatsApp</a:t>
            </a:r>
            <a:r>
              <a:rPr lang="ru-RU" sz="1600" dirty="0">
                <a:solidFill>
                  <a:prstClr val="black"/>
                </a:solidFill>
              </a:rPr>
              <a:t>/Телеграмм)</a:t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post@csgo-kazan.ru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67930" cy="73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xmlns="" id="{0C0C139E-FF3C-9214-F6DF-CC24A1D09EBF}"/>
              </a:ext>
            </a:extLst>
          </p:cNvPr>
          <p:cNvSpPr txBox="1">
            <a:spLocks/>
          </p:cNvSpPr>
          <p:nvPr/>
        </p:nvSpPr>
        <p:spPr bwMode="auto">
          <a:xfrm>
            <a:off x="647563" y="1571280"/>
            <a:ext cx="7848872" cy="894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Федеральная рабочая программа воспитания</a:t>
            </a:r>
          </a:p>
          <a:p>
            <a:pPr marL="0" marR="0" lvl="0" indent="-34290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Организационный раздел</a:t>
            </a:r>
          </a:p>
          <a:p>
            <a:pPr marL="0" marR="0" lvl="0" indent="-34290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B99DB6-4B5C-0E1F-81E0-5CE8185E5AB6}"/>
              </a:ext>
            </a:extLst>
          </p:cNvPr>
          <p:cNvSpPr txBox="1"/>
          <p:nvPr/>
        </p:nvSpPr>
        <p:spPr>
          <a:xfrm>
            <a:off x="430066" y="2617389"/>
            <a:ext cx="8283865" cy="2477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Кадровое обеспечение</a:t>
            </a:r>
          </a:p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Нормативно-методическое обеспечение</a:t>
            </a:r>
          </a:p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Требования к условиям работы с обучающимися с особыми образовательными потребностями</a:t>
            </a:r>
          </a:p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Система поощрения социальной успешности и проявлений активной жизненной позиции обучающихся</a:t>
            </a:r>
          </a:p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Анализ воспитательного процесса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ymbol" panose="05050102010706020507" pitchFamily="18" charset="2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1DA1F1-0D21-C7E8-C11D-48FE606169A3}"/>
              </a:ext>
            </a:extLst>
          </p:cNvPr>
          <p:cNvSpPr txBox="1">
            <a:spLocks/>
          </p:cNvSpPr>
          <p:nvPr/>
        </p:nvSpPr>
        <p:spPr bwMode="auto">
          <a:xfrm>
            <a:off x="266835" y="503141"/>
            <a:ext cx="8229600" cy="56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ФООП</a:t>
            </a:r>
          </a:p>
        </p:txBody>
      </p:sp>
      <p:sp>
        <p:nvSpPr>
          <p:cNvPr id="3" name="Стрелка вниз 5">
            <a:extLst>
              <a:ext uri="{FF2B5EF4-FFF2-40B4-BE49-F238E27FC236}">
                <a16:creationId xmlns:a16="http://schemas.microsoft.com/office/drawing/2014/main" xmlns="" id="{A366227F-5CDA-E2D5-AEDB-A32583EDBF5E}"/>
              </a:ext>
            </a:extLst>
          </p:cNvPr>
          <p:cNvSpPr/>
          <p:nvPr/>
        </p:nvSpPr>
        <p:spPr>
          <a:xfrm>
            <a:off x="4336811" y="1141115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046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67930" cy="73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7564" y="2435798"/>
            <a:ext cx="8088924" cy="3220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3" indent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Работа с обучающимися с особыми образовательными потребностями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  <a:p>
            <a:pPr marL="0" marR="0" lvl="3" indent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- обучающиеся с инвалидностью;</a:t>
            </a:r>
          </a:p>
          <a:p>
            <a:pPr marL="0" marR="0" lvl="3" indent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- обучающиеся  с ОВЗ;</a:t>
            </a:r>
          </a:p>
          <a:p>
            <a:pPr marL="0" marR="0" lvl="3" indent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- обучающиеся из социально уязвимых групп (например, воспитанники детских домов, из семей мигрантов, билингвы и другие);</a:t>
            </a:r>
          </a:p>
          <a:p>
            <a:pPr marL="342900" marR="0" lvl="3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одарённые;</a:t>
            </a:r>
          </a:p>
          <a:p>
            <a:pPr marL="342900" marR="0" lvl="3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дети с отклоняющимся поведением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xmlns="" id="{0F2EB838-DF4F-8255-56BE-3634533BDA0F}"/>
              </a:ext>
            </a:extLst>
          </p:cNvPr>
          <p:cNvSpPr txBox="1">
            <a:spLocks/>
          </p:cNvSpPr>
          <p:nvPr/>
        </p:nvSpPr>
        <p:spPr bwMode="auto">
          <a:xfrm>
            <a:off x="887616" y="1230356"/>
            <a:ext cx="7848872" cy="894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Федеральная рабочая программа воспитания</a:t>
            </a:r>
          </a:p>
          <a:p>
            <a:pPr marL="0" marR="0" lvl="0" indent="-34290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Организационный раздел</a:t>
            </a:r>
          </a:p>
          <a:p>
            <a:pPr marL="0" marR="0" lvl="0" indent="-34290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2EA945-3797-BCF0-5098-18E309603A4C}"/>
              </a:ext>
            </a:extLst>
          </p:cNvPr>
          <p:cNvSpPr txBox="1">
            <a:spLocks/>
          </p:cNvSpPr>
          <p:nvPr/>
        </p:nvSpPr>
        <p:spPr bwMode="auto">
          <a:xfrm>
            <a:off x="1017745" y="227233"/>
            <a:ext cx="7302861" cy="56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ФООП</a:t>
            </a:r>
          </a:p>
        </p:txBody>
      </p:sp>
      <p:sp>
        <p:nvSpPr>
          <p:cNvPr id="3" name="Стрелка вниз 5">
            <a:extLst>
              <a:ext uri="{FF2B5EF4-FFF2-40B4-BE49-F238E27FC236}">
                <a16:creationId xmlns:a16="http://schemas.microsoft.com/office/drawing/2014/main" xmlns="" id="{5671F5E4-76B5-5F95-1BDF-466734E2DB0A}"/>
              </a:ext>
            </a:extLst>
          </p:cNvPr>
          <p:cNvSpPr/>
          <p:nvPr/>
        </p:nvSpPr>
        <p:spPr>
          <a:xfrm>
            <a:off x="4526300" y="900354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357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orp32\Desktop\u\логотип ЦСГО.png">
            <a:extLst>
              <a:ext uri="{FF2B5EF4-FFF2-40B4-BE49-F238E27FC236}">
                <a16:creationId xmlns:a16="http://schemas.microsoft.com/office/drawing/2014/main" xmlns="" id="{154A5D20-3AEF-288C-6AA3-1E889CC16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26120" cy="78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9E6D4ED-933A-0355-24C1-D591DF96CB18}"/>
              </a:ext>
            </a:extLst>
          </p:cNvPr>
          <p:cNvSpPr txBox="1"/>
          <p:nvPr/>
        </p:nvSpPr>
        <p:spPr>
          <a:xfrm>
            <a:off x="0" y="643272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10" name="Объект 1">
            <a:extLst>
              <a:ext uri="{FF2B5EF4-FFF2-40B4-BE49-F238E27FC236}">
                <a16:creationId xmlns:a16="http://schemas.microsoft.com/office/drawing/2014/main" xmlns="" id="{B99D43F9-E897-1760-17B0-DE247F62F300}"/>
              </a:ext>
            </a:extLst>
          </p:cNvPr>
          <p:cNvSpPr txBox="1">
            <a:spLocks/>
          </p:cNvSpPr>
          <p:nvPr/>
        </p:nvSpPr>
        <p:spPr bwMode="auto">
          <a:xfrm>
            <a:off x="328386" y="785794"/>
            <a:ext cx="8247356" cy="514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orbel" pitchFamily="34" charset="0"/>
                <a:ea typeface="+mn-ea"/>
                <a:cs typeface="Calibri" pitchFamily="34" charset="0"/>
              </a:rPr>
              <a:t>Обновленные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orbel" pitchFamily="34" charset="0"/>
                <a:ea typeface="+mn-ea"/>
                <a:cs typeface="Calibri" pitchFamily="34" charset="0"/>
              </a:rPr>
              <a:t>ФГОС ОО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orbel" pitchFamily="34" charset="0"/>
              <a:ea typeface="+mn-ea"/>
              <a:cs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itchFamily="34" charset="0"/>
              <a:ea typeface="+mn-ea"/>
              <a:cs typeface="Calibri" pitchFamily="34" charset="0"/>
            </a:endParaRPr>
          </a:p>
          <a:p>
            <a:pPr marL="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 Light" panose="020F0302020204030204" pitchFamily="34" charset="0"/>
              </a:rPr>
              <a:t>Приказ Министерства просвещения РФ от 31 мая 2021 г. №286 «Об утверждении федерального государственного образовательного стандарта начального общего образования»</a:t>
            </a:r>
          </a:p>
          <a:p>
            <a:pPr marL="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 Light" panose="020F0302020204030204" pitchFamily="34" charset="0"/>
            </a:endParaRPr>
          </a:p>
          <a:p>
            <a:pPr marL="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 Light" panose="020F0302020204030204" pitchFamily="34" charset="0"/>
              </a:rPr>
              <a:t> Приказ Министерства просвещения РФ от 31 мая 2021 г. №287 «Об утверждении федерального государственного образовательного стандарта основного общего образования»</a:t>
            </a:r>
          </a:p>
          <a:p>
            <a:pPr marL="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 Light" panose="020F0302020204030204" pitchFamily="34" charset="0"/>
            </a:endParaRPr>
          </a:p>
          <a:p>
            <a:pPr marL="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 Light" panose="020F0302020204030204" pitchFamily="34" charset="0"/>
              </a:rPr>
              <a:t>Приказ Министерства образования и науки РФ от 6 декабря 2009 г. 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Calibri Light" panose="020F0302020204030204" pitchFamily="34" charset="0"/>
              </a:rPr>
              <a:t>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 Light" panose="020F0302020204030204" pitchFamily="34" charset="0"/>
              </a:rPr>
              <a:t>413 </a:t>
            </a:r>
            <a:r>
              <a:rPr lang="ru-RU" sz="2000" dirty="0">
                <a:solidFill>
                  <a:prstClr val="black"/>
                </a:solidFill>
                <a:latin typeface="Calibri"/>
                <a:cs typeface="Calibri Light" panose="020F0302020204030204" pitchFamily="34" charset="0"/>
              </a:rPr>
              <a:t>«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 Light" panose="020F0302020204030204" pitchFamily="34" charset="0"/>
              </a:rPr>
              <a:t>Об утверждении федерального государственного образовательного стандарта среднего общего образования» (с изменениями и дополнениями - приказ Министерства просвещения Российской Федерации от 12.08.2022 № 732 )</a:t>
            </a:r>
          </a:p>
          <a:p>
            <a:pPr marL="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orbel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326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804" y="274638"/>
            <a:ext cx="8229600" cy="582595"/>
          </a:xfrm>
        </p:spPr>
        <p:txBody>
          <a:bodyPr/>
          <a:lstStyle/>
          <a:p>
            <a:r>
              <a:rPr lang="ru-RU" sz="3200" b="1" dirty="0">
                <a:solidFill>
                  <a:srgbClr val="1F497D"/>
                </a:solidFill>
                <a:latin typeface="+mn-lt"/>
                <a:ea typeface="+mn-ea"/>
                <a:cs typeface="+mn-cs"/>
              </a:rPr>
              <a:t>Психолого-педагогические условия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85750"/>
            <a:ext cx="8367204" cy="52220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400" dirty="0">
                <a:solidFill>
                  <a:prstClr val="black"/>
                </a:solidFill>
              </a:rPr>
              <a:t>ФГОС НОО п.37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400" dirty="0">
                <a:solidFill>
                  <a:prstClr val="black"/>
                </a:solidFill>
              </a:rPr>
              <a:t>ФГОС ООО п.38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2400" dirty="0">
                <a:solidFill>
                  <a:prstClr val="black"/>
                </a:solidFill>
              </a:rPr>
              <a:t>ФГОС СОО п.25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2400" dirty="0">
              <a:solidFill>
                <a:prstClr val="black"/>
              </a:solidFill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2000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пар. 3. Формирование и развитие психолого-педагогической компетентности работников Организации и родителей (законных представителей) несовершеннолетних обучающихся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2000" dirty="0"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пар. 6. Индивидуальное психолого-педагогическое сопровождение педагогических, учебно-</a:t>
            </a:r>
            <a:r>
              <a:rPr lang="ru-RU" sz="2000" dirty="0" err="1">
                <a:latin typeface="Times New Roman CYR" panose="02020603050405020304" pitchFamily="18" charset="0"/>
                <a:ea typeface="Times New Roman" panose="02020603050405020304" pitchFamily="18" charset="0"/>
              </a:rPr>
              <a:t>вспомагательных</a:t>
            </a:r>
            <a:r>
              <a:rPr lang="ru-RU" sz="2000" dirty="0">
                <a:latin typeface="Times New Roman CYR" panose="02020603050405020304" pitchFamily="18" charset="0"/>
                <a:ea typeface="Times New Roman" panose="02020603050405020304" pitchFamily="18" charset="0"/>
              </a:rPr>
              <a:t> и иных работников Организации, обеспечивающих реализацию ООП.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rgbClr val="C0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пар.8  Вариативность форм психолого-педагогического сопровождения участников образовательных отношений (профилактика, диагностика, консультирование, коррекционная работа, развивающая работа, просвещение).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chemeClr val="tx2"/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4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01224" cy="85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</p:spTree>
    <p:extLst>
      <p:ext uri="{BB962C8B-B14F-4D97-AF65-F5344CB8AC3E}">
        <p14:creationId xmlns:p14="http://schemas.microsoft.com/office/powerpoint/2010/main" val="1589381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5576" cy="718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359346"/>
            <a:ext cx="8052677" cy="5805958"/>
          </a:xfrm>
        </p:spPr>
        <p:txBody>
          <a:bodyPr/>
          <a:lstStyle/>
          <a:p>
            <a:pPr marL="0" indent="0" algn="ctr" latinLnBrk="0">
              <a:buNone/>
            </a:pPr>
            <a:r>
              <a:rPr lang="ru-RU" sz="2800" b="1" dirty="0">
                <a:solidFill>
                  <a:srgbClr val="1F497D"/>
                </a:solidFill>
                <a:latin typeface="Calibri"/>
              </a:rPr>
              <a:t>Классное руководство</a:t>
            </a:r>
          </a:p>
          <a:p>
            <a:pPr marL="0" indent="0" algn="ctr" latinLnBrk="0">
              <a:buNone/>
            </a:pPr>
            <a:endParaRPr lang="ru-RU" sz="2800" b="1" dirty="0">
              <a:solidFill>
                <a:srgbClr val="1F497D"/>
              </a:solidFill>
              <a:latin typeface="Calibri"/>
            </a:endParaRPr>
          </a:p>
          <a:p>
            <a:pPr marL="0" algn="just">
              <a:spcBef>
                <a:spcPts val="0"/>
              </a:spcBef>
              <a:buNone/>
            </a:pPr>
            <a:r>
              <a:rPr lang="ru-RU" sz="2000" b="1" dirty="0"/>
              <a:t>Письмо Министерства просвещения РФ от 12.05.2020г.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000" dirty="0"/>
              <a:t>«Методические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по организации работы педагогических работников, осуществляющих классное руководство в общеобразовательных организациях»</a:t>
            </a:r>
          </a:p>
          <a:p>
            <a:pPr marL="0" algn="just">
              <a:spcBef>
                <a:spcPts val="0"/>
              </a:spcBef>
              <a:buNone/>
            </a:pPr>
            <a:endParaRPr lang="ru-RU" sz="2000" dirty="0"/>
          </a:p>
          <a:p>
            <a:pPr marL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</a:rPr>
              <a:t>!!! Задача №1. </a:t>
            </a:r>
            <a:r>
              <a:rPr lang="ru-RU" sz="2400" b="1" kern="1200" dirty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Создание благоприятных психолого-педагогических условий в классе.</a:t>
            </a:r>
            <a:endParaRPr lang="ru-RU" sz="2400" b="1" kern="1200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/>
          </a:p>
          <a:p>
            <a:pPr marL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/>
          </a:p>
          <a:p>
            <a:pPr marL="0" indent="0" algn="ctr" latinLnBrk="0"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94571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67930" cy="73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35171" y="6465773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3653" y="1109090"/>
            <a:ext cx="8088924" cy="4975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Приказ о создании Школьной службы медиации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Положение о Школьной службе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медиации</a:t>
            </a:r>
          </a:p>
          <a:p>
            <a:pPr marL="342900" lvl="0" indent="-342900" algn="just">
              <a:lnSpc>
                <a:spcPct val="114000"/>
              </a:lnSpc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+mj-lt"/>
              </a:rPr>
              <a:t>Должностная инструкция кураторов службы школьной медиации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План  работы Школьной службы медиации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Анализ деятельности Школьной службы медиации за учебный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год</a:t>
            </a:r>
          </a:p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+mj-lt"/>
              </a:rPr>
              <a:t>План развития Школьной службы медиации (на три года)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Журнал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регистрации обращений в Школьную службу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медиации</a:t>
            </a:r>
          </a:p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+mj-lt"/>
              </a:rPr>
              <a:t>Формы обращений в службу школьной медиации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Согласие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родителей на участие в процедуре медиации и обучение методу школьной медиации (для обучающихся младше 14-ти лет)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Согласие на обработку личных данных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Регистрационная карточка конфликта</a:t>
            </a:r>
            <a:endParaRPr lang="ru-RU" sz="2000" dirty="0">
              <a:solidFill>
                <a:prstClr val="black"/>
              </a:solidFill>
              <a:latin typeface="+mj-lt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Примирительное соглашение</a:t>
            </a:r>
          </a:p>
          <a:p>
            <a:pPr marL="0" marR="0" lvl="0" indent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xmlns="" id="{ADD69284-7407-A348-C7CC-C19EA9E27FA1}"/>
              </a:ext>
            </a:extLst>
          </p:cNvPr>
          <p:cNvSpPr txBox="1">
            <a:spLocks/>
          </p:cNvSpPr>
          <p:nvPr/>
        </p:nvSpPr>
        <p:spPr bwMode="auto">
          <a:xfrm>
            <a:off x="655440" y="451075"/>
            <a:ext cx="7848872" cy="47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>
                <a:solidFill>
                  <a:srgbClr val="1F497D"/>
                </a:solidFill>
                <a:latin typeface="Calibri"/>
              </a:rPr>
              <a:t>Внутренние локальные акты </a:t>
            </a:r>
          </a:p>
        </p:txBody>
      </p:sp>
    </p:spTree>
    <p:extLst>
      <p:ext uri="{BB962C8B-B14F-4D97-AF65-F5344CB8AC3E}">
        <p14:creationId xmlns:p14="http://schemas.microsoft.com/office/powerpoint/2010/main" val="2887852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67930" cy="73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4497" y="2171475"/>
            <a:ext cx="8088924" cy="2869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Заместитель руководителя ОО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2000" dirty="0">
                <a:solidFill>
                  <a:prstClr val="black"/>
                </a:solidFill>
              </a:rPr>
              <a:t>Советник директора по воспитанию и взаимодействию с детскими общественными объединениями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2000" dirty="0">
                <a:solidFill>
                  <a:prstClr val="black"/>
                </a:solidFill>
              </a:rPr>
              <a:t>Педагог-психолог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Социальный педагог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2000" dirty="0">
                <a:solidFill>
                  <a:prstClr val="black"/>
                </a:solidFill>
              </a:rPr>
              <a:t>Учителя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Инициативные родители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Члены школьной службы примирения - старшие подростки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xmlns="" id="{ADD69284-7407-A348-C7CC-C19EA9E27FA1}"/>
              </a:ext>
            </a:extLst>
          </p:cNvPr>
          <p:cNvSpPr txBox="1">
            <a:spLocks/>
          </p:cNvSpPr>
          <p:nvPr/>
        </p:nvSpPr>
        <p:spPr bwMode="auto">
          <a:xfrm>
            <a:off x="655439" y="1084876"/>
            <a:ext cx="7848872" cy="47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Команда школьной службы медиации</a:t>
            </a:r>
          </a:p>
        </p:txBody>
      </p:sp>
    </p:spTree>
    <p:extLst>
      <p:ext uri="{BB962C8B-B14F-4D97-AF65-F5344CB8AC3E}">
        <p14:creationId xmlns:p14="http://schemas.microsoft.com/office/powerpoint/2010/main" val="335800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67930" cy="73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Calibri"/>
              </a:rPr>
              <a:t>	ЦЕНТР СОЦИАЛЬНО-ГУМАНИТАРНОГО ОБРАЗОВАНИЯ     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xmlns="" id="{ADD69284-7407-A348-C7CC-C19EA9E27FA1}"/>
              </a:ext>
            </a:extLst>
          </p:cNvPr>
          <p:cNvSpPr txBox="1">
            <a:spLocks/>
          </p:cNvSpPr>
          <p:nvPr/>
        </p:nvSpPr>
        <p:spPr bwMode="auto">
          <a:xfrm>
            <a:off x="917575" y="392264"/>
            <a:ext cx="7848872" cy="47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1F497D"/>
                </a:solidFill>
              </a:rPr>
              <a:t>Обучение </a:t>
            </a:r>
            <a:endParaRPr lang="ru-RU" sz="2800" b="1" dirty="0">
              <a:solidFill>
                <a:srgbClr val="1F497D"/>
              </a:solidFill>
            </a:endParaRPr>
          </a:p>
        </p:txBody>
      </p:sp>
      <p:sp>
        <p:nvSpPr>
          <p:cNvPr id="2" name="AutoShape 2" descr="blob:https://web.whatsapp.com/acd0893a-5dc4-4bb8-8f64-2e0ff1c0d83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blob:https://web.whatsapp.com/acd0893a-5dc4-4bb8-8f64-2e0ff1c0d83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blob:https://web.whatsapp.com/acd0893a-5dc4-4bb8-8f64-2e0ff1c0d839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blob:https://web.whatsapp.com/acd0893a-5dc4-4bb8-8f64-2e0ff1c0d839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User\Desktop\работа\Медиация\acd0893a-5dc4-4bb8-8f64-2e0ff1c0d8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65" y="1429871"/>
            <a:ext cx="4074081" cy="407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42011" y="2736159"/>
            <a:ext cx="414169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Записаться на курсы повышения </a:t>
            </a:r>
            <a:r>
              <a:rPr lang="ru-RU" sz="2400" dirty="0" smtClean="0"/>
              <a:t>квалификации</a:t>
            </a:r>
          </a:p>
          <a:p>
            <a:r>
              <a:rPr lang="ru-RU" sz="2000" u="sng" dirty="0" smtClean="0">
                <a:hlinkClick r:id="rId4"/>
              </a:rPr>
              <a:t>https</a:t>
            </a:r>
            <a:r>
              <a:rPr lang="ru-RU" sz="2000" u="sng" dirty="0">
                <a:hlinkClick r:id="rId4"/>
              </a:rPr>
              <a:t>://csgo-kazan.ru/asd567.html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11460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67930" cy="73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xmlns="" id="{ADD69284-7407-A348-C7CC-C19EA9E27FA1}"/>
              </a:ext>
            </a:extLst>
          </p:cNvPr>
          <p:cNvSpPr txBox="1">
            <a:spLocks/>
          </p:cNvSpPr>
          <p:nvPr/>
        </p:nvSpPr>
        <p:spPr bwMode="auto">
          <a:xfrm>
            <a:off x="682735" y="416136"/>
            <a:ext cx="7848872" cy="129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b="1" dirty="0">
                <a:solidFill>
                  <a:srgbClr val="1F497D"/>
                </a:solidFill>
                <a:latin typeface="Calibri"/>
              </a:rPr>
              <a:t>Должна ли информация о деятельности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b="1" dirty="0">
                <a:solidFill>
                  <a:srgbClr val="1F497D"/>
                </a:solidFill>
                <a:latin typeface="Calibri"/>
              </a:rPr>
              <a:t>Школьной службы медиации и Школьной службы примирения размещаться на сайте школы?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24034FB-F4A2-0C40-C1CD-364EF4DE043C}"/>
              </a:ext>
            </a:extLst>
          </p:cNvPr>
          <p:cNvSpPr/>
          <p:nvPr/>
        </p:nvSpPr>
        <p:spPr>
          <a:xfrm>
            <a:off x="647564" y="2054933"/>
            <a:ext cx="7848872" cy="3220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!!! Важно разместить на сайте ОО: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Приказ, положение, план работы ШСМ</a:t>
            </a:r>
            <a:endParaRPr lang="ru-RU" sz="2000" dirty="0">
              <a:solidFill>
                <a:prstClr val="black"/>
              </a:solidFill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Контакты организаций, где можно получить консультацию или помощь специалистов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Полезные ссылки на информационные материалы: буклеты, заметки, методические рекомендации</a:t>
            </a:r>
            <a:endParaRPr lang="ru-RU" sz="2000" dirty="0">
              <a:solidFill>
                <a:prstClr val="black"/>
              </a:solidFill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Информацию о мероприятиях (профилактического характера) в ленте новостей</a:t>
            </a:r>
          </a:p>
          <a:p>
            <a:pPr marR="0" lvl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799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3869" t="-25317" r="3548" b="-12151"/>
          <a:stretch>
            <a:fillRect/>
          </a:stretch>
        </p:blipFill>
        <p:spPr bwMode="auto">
          <a:xfrm>
            <a:off x="0" y="571480"/>
            <a:ext cx="9144000" cy="8143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61360" y="2844225"/>
            <a:ext cx="8021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Спасибо за внимание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pic>
        <p:nvPicPr>
          <p:cNvPr id="90114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85728"/>
            <a:ext cx="1857388" cy="1766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307"/>
            <a:ext cx="1071538" cy="1019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3682" y="1961440"/>
            <a:ext cx="800105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Tahoma" pitchFamily="34" charset="0"/>
                <a:cs typeface="Arial" charset="0"/>
              </a:rPr>
              <a:t>Положение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документ, определяющий статус структурного подразделения, коллегиального, совещательного, экспертного, методического или иного органа образовательной организации, либо устанавливающий алгоритм осуществления определенного вида ее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37777598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649" y="-33147"/>
            <a:ext cx="672355" cy="63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62707" y="1240349"/>
            <a:ext cx="8306164" cy="5017792"/>
          </a:xfrm>
        </p:spPr>
        <p:txBody>
          <a:bodyPr/>
          <a:lstStyle/>
          <a:p>
            <a:pPr algn="just" latinLnBrk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</a:rPr>
              <a:t>Федеральный Закон от 29.12.2012г. №273-ФЗ  «Об образовании в  Российской  Федерации» (с изменениями и дополнениями)</a:t>
            </a:r>
          </a:p>
          <a:p>
            <a:pPr algn="just" latinLnBrk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</a:rPr>
              <a:t>Федеральный закон от 27.07.2010г. №193-ФЗ «Об альтернативной процедуре   урегулирования споров с участием посредника (процедуре медиации)»</a:t>
            </a:r>
          </a:p>
          <a:p>
            <a:pPr algn="just" latinLnBrk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</a:rPr>
              <a:t>Федеральный государственный образовательный стандарт общего образования (ФГОС ОО)</a:t>
            </a:r>
          </a:p>
          <a:p>
            <a:pPr algn="just" latinLnBrk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</a:rPr>
              <a:t>Письмо Министерства образования и науки РФ от 18.11.2013 г.  № ВК-844/07  «О направлении методических рекомендаций по организации служб школьной медиации</a:t>
            </a:r>
            <a:r>
              <a:rPr lang="ru-RU" sz="1800" dirty="0" smtClean="0">
                <a:latin typeface="Times New Roman" panose="02020603050405020304" pitchFamily="18" charset="0"/>
              </a:rPr>
              <a:t>»</a:t>
            </a:r>
          </a:p>
          <a:p>
            <a:pPr algn="just" latinLnBrk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</a:rPr>
              <a:t>Приказ Министерства образования и науки РФ от </a:t>
            </a:r>
            <a:r>
              <a:rPr lang="ru-RU" sz="1800" dirty="0" smtClean="0">
                <a:latin typeface="Times New Roman" panose="02020603050405020304" pitchFamily="18" charset="0"/>
              </a:rPr>
              <a:t>14.02.2011г.  </a:t>
            </a:r>
            <a:r>
              <a:rPr lang="ru-RU" sz="1800" dirty="0">
                <a:latin typeface="Times New Roman" panose="02020603050405020304" pitchFamily="18" charset="0"/>
              </a:rPr>
              <a:t>№</a:t>
            </a:r>
            <a:r>
              <a:rPr lang="ru-RU" sz="1800" dirty="0" smtClean="0">
                <a:latin typeface="Times New Roman" panose="02020603050405020304" pitchFamily="18" charset="0"/>
              </a:rPr>
              <a:t>187 </a:t>
            </a:r>
            <a:r>
              <a:rPr lang="ru-RU" sz="1800" dirty="0">
                <a:latin typeface="Times New Roman" panose="02020603050405020304" pitchFamily="18" charset="0"/>
              </a:rPr>
              <a:t>«Об </a:t>
            </a:r>
            <a:r>
              <a:rPr lang="ru-RU" sz="1800" dirty="0" smtClean="0">
                <a:latin typeface="Times New Roman" panose="02020603050405020304" pitchFamily="18" charset="0"/>
              </a:rPr>
              <a:t>        утверждении </a:t>
            </a:r>
            <a:r>
              <a:rPr lang="ru-RU" sz="1800" dirty="0">
                <a:latin typeface="Times New Roman" panose="02020603050405020304" pitchFamily="18" charset="0"/>
              </a:rPr>
              <a:t>программы подготовки </a:t>
            </a:r>
            <a:r>
              <a:rPr lang="ru-RU" sz="1800" dirty="0" smtClean="0">
                <a:latin typeface="Times New Roman" panose="02020603050405020304" pitchFamily="18" charset="0"/>
              </a:rPr>
              <a:t>медиаторов»</a:t>
            </a:r>
          </a:p>
          <a:p>
            <a:pPr algn="just" latinLnBrk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Times New Roman" panose="02020603050405020304" pitchFamily="18" charset="0"/>
              </a:rPr>
              <a:t>Письмо </a:t>
            </a:r>
            <a:r>
              <a:rPr lang="ru-RU" sz="1800" dirty="0" err="1" smtClean="0">
                <a:latin typeface="Times New Roman" panose="02020603050405020304" pitchFamily="18" charset="0"/>
              </a:rPr>
              <a:t>Минпросвещения</a:t>
            </a:r>
            <a:r>
              <a:rPr lang="ru-RU" sz="1800" dirty="0" smtClean="0">
                <a:latin typeface="Times New Roman" panose="02020603050405020304" pitchFamily="18" charset="0"/>
              </a:rPr>
              <a:t> РФ от 28.04.2020г. №ДГ-375/07 «О направлении       методических рекомендаций» (вместе с «Методическими рекомендациями по  развитию сети служб медиации (примирения) в образовательных организациях и в организациях для детей-сирот и детей, оставшихся без попечения                родителей»)</a:t>
            </a:r>
            <a:endParaRPr lang="ru-RU" sz="1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9E6D4ED-933A-0355-24C1-D591DF96CB18}"/>
              </a:ext>
            </a:extLst>
          </p:cNvPr>
          <p:cNvSpPr txBox="1"/>
          <p:nvPr/>
        </p:nvSpPr>
        <p:spPr>
          <a:xfrm>
            <a:off x="0" y="643272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2BFA60-6059-5146-B6EA-79232501DC2E}"/>
              </a:ext>
            </a:extLst>
          </p:cNvPr>
          <p:cNvSpPr txBox="1"/>
          <p:nvPr/>
        </p:nvSpPr>
        <p:spPr>
          <a:xfrm>
            <a:off x="826995" y="234765"/>
            <a:ext cx="77163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Нормативная правовая основа создания и деятельности Школьных служб медиации </a:t>
            </a:r>
          </a:p>
        </p:txBody>
      </p:sp>
    </p:spTree>
    <p:extLst>
      <p:ext uri="{BB962C8B-B14F-4D97-AF65-F5344CB8AC3E}">
        <p14:creationId xmlns:p14="http://schemas.microsoft.com/office/powerpoint/2010/main" val="56574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Объект 2"/>
          <p:cNvSpPr>
            <a:spLocks noGrp="1"/>
          </p:cNvSpPr>
          <p:nvPr>
            <p:ph idx="1"/>
          </p:nvPr>
        </p:nvSpPr>
        <p:spPr>
          <a:xfrm>
            <a:off x="398277" y="1527954"/>
            <a:ext cx="8347445" cy="436078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Статья 2 </a:t>
            </a:r>
            <a:r>
              <a:rPr lang="ru-RU" sz="2400" b="1" dirty="0">
                <a:solidFill>
                  <a:srgbClr val="1F497D"/>
                </a:solidFill>
                <a:latin typeface="Calibri"/>
              </a:rPr>
              <a:t>Основные понятия, используемые в настоящем Федеральном законе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Воспитание</a:t>
            </a:r>
            <a:r>
              <a:rPr lang="ru-RU" sz="2000" dirty="0"/>
              <a:t> - деятельность, направленная на развитие личности, </a:t>
            </a:r>
            <a:r>
              <a:rPr lang="ru-RU" sz="2000" b="1" dirty="0"/>
              <a:t>формирование</a:t>
            </a:r>
            <a:r>
              <a:rPr lang="ru-RU" sz="2000" dirty="0"/>
              <a:t> у обучающихся трудолюбия, </a:t>
            </a:r>
            <a:r>
              <a:rPr lang="ru-RU" sz="2000" b="1" dirty="0"/>
              <a:t>ответственного отношения к</a:t>
            </a:r>
            <a:r>
              <a:rPr lang="ru-RU" sz="2000" dirty="0"/>
              <a:t> труду и его результатам, создание условий для самоопределения и социализации обучающихся на основе </a:t>
            </a:r>
            <a:r>
              <a:rPr lang="ru-RU" sz="2000" dirty="0" err="1"/>
              <a:t>социокультурных</a:t>
            </a:r>
            <a:r>
              <a:rPr lang="ru-RU" sz="2000" dirty="0"/>
              <a:t>, духовно-нравственных ценностей и </a:t>
            </a:r>
            <a:r>
              <a:rPr lang="ru-RU" sz="2000" b="1" dirty="0"/>
              <a:t>принятых в российском обществе правил и норм поведения в интересах человека, семьи, общества и государства</a:t>
            </a:r>
            <a:r>
              <a:rPr lang="ru-RU" sz="2000" dirty="0"/>
              <a:t>, формирование у обучающихся чувства патриотизма, гражданственности, уважения к памяти защитников Отечества и подвигам Героев Отечества, </a:t>
            </a:r>
            <a:r>
              <a:rPr lang="ru-RU" sz="2000" b="1" dirty="0"/>
              <a:t>закону и правопорядку</a:t>
            </a:r>
            <a:r>
              <a:rPr lang="ru-RU" sz="2000" dirty="0"/>
              <a:t>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</a:t>
            </a:r>
          </a:p>
          <a:p>
            <a:pPr marL="0" indent="0" algn="just">
              <a:buNone/>
            </a:pPr>
            <a:endParaRPr lang="ru-RU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8" cy="747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8381" y="225083"/>
            <a:ext cx="7308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Федеральный Закон от 29.12.2012 №273-ФЗ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«Об образовании в Российской Федерации»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(с изменениями и дополнениями)</a:t>
            </a:r>
          </a:p>
        </p:txBody>
      </p:sp>
    </p:spTree>
    <p:extLst>
      <p:ext uri="{BB962C8B-B14F-4D97-AF65-F5344CB8AC3E}">
        <p14:creationId xmlns:p14="http://schemas.microsoft.com/office/powerpoint/2010/main" val="1985373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6396038"/>
            <a:ext cx="9144000" cy="369332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532" y="1361635"/>
            <a:ext cx="84249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ст.41 Охрана здоровья обучающихся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Охрана здоровья обучающихся включает в себя: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4) пропаганду и обучение навыкам здорового образа жизни, требованиям охраны труда;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8) обеспечение безопасности обучающихся во время пребывания в организации, осуществляющей образовательную деятельность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9) профилактику несчастных случаев с обучающимися во время пребывания в организации, осуществляющей образовательную деятельность.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Организация охраны здоровья обучающихся (за исключением оказания первичной медико-санитарной помощи, прохождения медицинских осмотров и диспансеризации) в организациях, осуществляющих образовательную деятельность, осуществляется этими организациями.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Организации, осуществляющие образовательную деятельность, при реализации образовательных программ создают условия для охраны здоровья обучающихся, в том числе обеспечивают: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2) проведение санитарно-гигиенических, профилактических и оздоровительных мероприятий, обучение и воспитание в сфере охраны здоровья граждан в Российской Федерации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pic>
        <p:nvPicPr>
          <p:cNvPr id="7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7584" cy="787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69356BD3-D599-41A9-AAB7-AFD26F97B2B1}"/>
              </a:ext>
            </a:extLst>
          </p:cNvPr>
          <p:cNvSpPr txBox="1">
            <a:spLocks/>
          </p:cNvSpPr>
          <p:nvPr/>
        </p:nvSpPr>
        <p:spPr bwMode="auto">
          <a:xfrm>
            <a:off x="827584" y="230632"/>
            <a:ext cx="7628095" cy="92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Федеральный Закон от 29.12.2012 №273-ФЗ «Об образовании в Российской Федерации»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(с изменениями и дополнениями)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3172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/>
          <p:cNvSpPr>
            <a:spLocks noGrp="1"/>
          </p:cNvSpPr>
          <p:nvPr>
            <p:ph type="title"/>
          </p:nvPr>
        </p:nvSpPr>
        <p:spPr>
          <a:xfrm>
            <a:off x="976353" y="214290"/>
            <a:ext cx="7628095" cy="928693"/>
          </a:xfrm>
        </p:spPr>
        <p:txBody>
          <a:bodyPr/>
          <a:lstStyle/>
          <a:p>
            <a:r>
              <a:rPr lang="ru-RU" sz="2000" b="1" dirty="0">
                <a:solidFill>
                  <a:schemeClr val="tx2"/>
                </a:solidFill>
              </a:rPr>
              <a:t>Федеральный Закон от 29.12.2012 №273-ФЗ «Об образовании в Российской Федерации»</a:t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1800" b="1" dirty="0">
                <a:solidFill>
                  <a:schemeClr val="tx2"/>
                </a:solidFill>
              </a:rPr>
              <a:t> (с изменениями и дополнениями)</a:t>
            </a:r>
            <a:endParaRPr lang="ru-RU" altLang="ru-RU" sz="2000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396038"/>
            <a:ext cx="9144000" cy="369332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078" y="1357273"/>
            <a:ext cx="8424936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ст. 42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Психолого-педагогическая помощь оказывается детям, испытывающим трудности в освоении основных общеобразовательных программ (ООП), развитии и социальной адаптации, в том числе несовершеннолетним обучающимся, признанным подозреваемыми, обвиняемыми или подсудимыми по уголовному делу либо являющимся потерпевшими или свидетелями преступления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Психолого-педагогическая помощь включает в себя: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1) психолого-педагогическое консультирование обучающихся, их родителей (законных представителей) и педагогических работников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2) коррекционно-развивающие и компенсирующие занятия с обучающимися, логопедическую помощь обучающимся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3)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комплекс реабилитационных и других медицинских мероприятий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4) помощь обучающимся в профориентации, получении профессии и социальной адаптации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Психолого-педагогическая помощь оказывается детям на основании заявления или согласия в письменной форме их родителей (законных представителей)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396038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pic>
        <p:nvPicPr>
          <p:cNvPr id="7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6353" cy="928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4337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8" cy="747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0" y="6457890"/>
            <a:ext cx="9144000" cy="40011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ЦЕНТР СОЦИАЛЬНО-ГУМАНИТАРНОГО ОБРАЗОВАНИЯ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DA0C32-D76A-43E0-87F2-5BB91B8A2BEC}"/>
              </a:ext>
            </a:extLst>
          </p:cNvPr>
          <p:cNvSpPr txBox="1"/>
          <p:nvPr/>
        </p:nvSpPr>
        <p:spPr>
          <a:xfrm>
            <a:off x="863588" y="366996"/>
            <a:ext cx="7416824" cy="1215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Федеральный закон от 29.12.2012 № 273-ФЗ </a:t>
            </a:r>
          </a:p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«Об образовании в Российской Федерации»</a:t>
            </a:r>
          </a:p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(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с изменениями и дополнениями)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A4C267-6D70-4A5E-88F4-9F4E5DF54FD2}"/>
              </a:ext>
            </a:extLst>
          </p:cNvPr>
          <p:cNvSpPr txBox="1"/>
          <p:nvPr/>
        </p:nvSpPr>
        <p:spPr>
          <a:xfrm>
            <a:off x="597492" y="1728232"/>
            <a:ext cx="806489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Статья 30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Локальные нормативные акты, содержащие нормы, регулирующие образовательные отношения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 3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При принятии локальных нормативных актов, затрагивающих права обучающихся и работников образовательной организации, включая рабочую программу воспитания и календарный план воспитательной работы, учитывается мнение советов обучающихся, советов родителей, представительных органов обучающихся, а также в порядке и в случаях, которые предусмотрены трудовым законодательством, представительных органов работников (при наличии таких представительных органов).</a:t>
            </a:r>
          </a:p>
        </p:txBody>
      </p:sp>
    </p:spTree>
    <p:extLst>
      <p:ext uri="{BB962C8B-B14F-4D97-AF65-F5344CB8AC3E}">
        <p14:creationId xmlns:p14="http://schemas.microsoft.com/office/powerpoint/2010/main" val="4228057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Объект 2"/>
          <p:cNvSpPr>
            <a:spLocks noGrp="1"/>
          </p:cNvSpPr>
          <p:nvPr>
            <p:ph idx="1"/>
          </p:nvPr>
        </p:nvSpPr>
        <p:spPr>
          <a:xfrm>
            <a:off x="164593" y="1240746"/>
            <a:ext cx="8769096" cy="436078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Статья 47 </a:t>
            </a:r>
            <a:r>
              <a:rPr lang="ru-RU" sz="2000" b="1" dirty="0"/>
              <a:t>Правовой статус педагогических работников. Права и свободы педагогических работников, гарантии их реализации</a:t>
            </a:r>
            <a:endParaRPr lang="ru-RU" sz="20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ru-RU" sz="1800" dirty="0"/>
              <a:t>6.1. </a:t>
            </a:r>
            <a:r>
              <a:rPr lang="ru-RU" sz="1800" u="sng" dirty="0"/>
              <a:t>Перечень</a:t>
            </a:r>
            <a:r>
              <a:rPr lang="ru-RU" sz="1800" dirty="0"/>
              <a:t> документации, подготовка которой осуществляется педагогическими работниками при реализации основных общеобразовательных программ, утверждается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образования. Орган государственной власти субъекта Российской Федерации, осуществляющий государственное управление в сфере образования, по согласованию с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образования, вправе утвердить дополнительный перечень документации, подготовка которой осуществляется педагогическими работниками при реализации основных общеобразовательных программ. (</a:t>
            </a:r>
            <a:r>
              <a:rPr lang="ru-RU" sz="1800" dirty="0">
                <a:solidFill>
                  <a:srgbClr val="FF0000"/>
                </a:solidFill>
              </a:rPr>
              <a:t>часть 6.1 введена Федеральным законом от 14.07.2022 N 298-ФЗ</a:t>
            </a:r>
            <a:r>
              <a:rPr lang="ru-RU" sz="1800" dirty="0"/>
              <a:t>)</a:t>
            </a:r>
          </a:p>
          <a:p>
            <a:pPr marL="0" indent="0">
              <a:buNone/>
            </a:pPr>
            <a:r>
              <a:rPr lang="ru-RU" sz="1800" dirty="0"/>
              <a:t>6.2. Не допускается возложение на педагогических работников общеобразовательных организаций работы, не предусмотренной частями 6 и 9 настоящей статьи, в том числе связанной с подготовкой документов, не включенных в перечни, указанные в части</a:t>
            </a:r>
            <a:r>
              <a:rPr lang="ru-RU" sz="1800" u="sng" dirty="0"/>
              <a:t> </a:t>
            </a:r>
            <a:r>
              <a:rPr lang="ru-RU" sz="1800" dirty="0"/>
              <a:t>6.1 настоящей статьи.(</a:t>
            </a:r>
            <a:r>
              <a:rPr lang="ru-RU" sz="1800" dirty="0">
                <a:solidFill>
                  <a:srgbClr val="FF0000"/>
                </a:solidFill>
              </a:rPr>
              <a:t>часть 6.2 введена Федеральным законом от 14.07.2022 N 298-ФЗ</a:t>
            </a:r>
            <a:r>
              <a:rPr lang="ru-RU" sz="1800" dirty="0"/>
              <a:t>)</a:t>
            </a:r>
          </a:p>
          <a:p>
            <a:pPr marL="0" indent="0" algn="just">
              <a:buNone/>
            </a:pPr>
            <a:endParaRPr lang="ru-RU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C:\Users\Corp32\Desktop\u\логотип ЦС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8" cy="747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118380" y="221565"/>
            <a:ext cx="73081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Федеральный Закон от 29.12.2012 №273-ФЗ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«Об образовании в Российской Федерации»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(с изменениями и дополнениями)</a:t>
            </a:r>
          </a:p>
        </p:txBody>
      </p:sp>
    </p:spTree>
    <p:extLst>
      <p:ext uri="{BB962C8B-B14F-4D97-AF65-F5344CB8AC3E}">
        <p14:creationId xmlns:p14="http://schemas.microsoft.com/office/powerpoint/2010/main" val="1073996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144" y="73152"/>
            <a:ext cx="4589860" cy="663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15" y="73152"/>
            <a:ext cx="4792061" cy="663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544528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6845</TotalTime>
  <Words>1258</Words>
  <Application>Microsoft Office PowerPoint</Application>
  <PresentationFormat>Экран (4:3)</PresentationFormat>
  <Paragraphs>141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Закон от 29.12.2012 №273-ФЗ «Об образовании в Российской Федерации»  (с изменениями и дополнениями)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Психолого-педагогические условия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Грант «Лучший работник сферы воспитания и дополнительного образования детей»</dc:title>
  <dc:creator>Safina</dc:creator>
  <cp:lastModifiedBy>User</cp:lastModifiedBy>
  <cp:revision>654</cp:revision>
  <cp:lastPrinted>2016-09-21T16:52:21Z</cp:lastPrinted>
  <dcterms:created xsi:type="dcterms:W3CDTF">2016-09-02T05:15:24Z</dcterms:created>
  <dcterms:modified xsi:type="dcterms:W3CDTF">2023-11-17T10:19:41Z</dcterms:modified>
</cp:coreProperties>
</file>