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68" r:id="rId5"/>
    <p:sldId id="257" r:id="rId6"/>
    <p:sldId id="258" r:id="rId7"/>
    <p:sldId id="259" r:id="rId8"/>
    <p:sldId id="260" r:id="rId9"/>
    <p:sldId id="261" r:id="rId10"/>
    <p:sldId id="262" r:id="rId11"/>
    <p:sldId id="263" r:id="rId12"/>
    <p:sldId id="264" r:id="rId13"/>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717" autoAdjust="0"/>
  </p:normalViewPr>
  <p:slideViewPr>
    <p:cSldViewPr>
      <p:cViewPr>
        <p:scale>
          <a:sx n="100" d="100"/>
          <a:sy n="100" d="100"/>
        </p:scale>
        <p:origin x="-930" y="65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2F917B7-2C1B-4546-BCFC-DBD2EAE8D474}" type="datetimeFigureOut">
              <a:rPr lang="ru-RU" smtClean="0"/>
              <a:pPr/>
              <a:t>23.12.2018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A44A86-BF15-4E9D-BDEF-79E896D0AE4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2F917B7-2C1B-4546-BCFC-DBD2EAE8D474}" type="datetimeFigureOut">
              <a:rPr lang="ru-RU" smtClean="0"/>
              <a:pPr/>
              <a:t>23.12.2018</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7A44A86-BF15-4E9D-BDEF-79E896D0AE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file:///C:\Users\&#1058;&#1072;&#1090;&#1100;&#1103;&#1085;&#1072;\Desktop\&#1042;&#1080;&#1076;&#1099;%20&#1087;&#1072;&#1084;&#1103;&#1090;&#1080;%20&#1091;%20&#1076;&#1077;&#1090;&#1077;&#1081;%20&#1076;&#1086;&#1096;&#1082;&#1086;&#1083;&#1100;&#1085;&#1086;&#1075;&#1086;%20&#1074;&#1086;&#1079;&#1088;&#1072;&#1089;&#1090;&#1072;%20_%20&#1052;&#1040;&#1051;&#1067;&#1064;&#1040;&#1058;&#1040;_files\vidyi-pamyati-u-detey-doshkolnogo-vozrasta.jp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obuchalka-dlya-detey.ru/category/kartinki-dlya-tematicheskih-zanyatiy/logik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Users\Татьяна\Desktop\15fc3e2b9763.jpg"/>
          <p:cNvPicPr>
            <a:picLocks noChangeAspect="1" noChangeArrowheads="1"/>
          </p:cNvPicPr>
          <p:nvPr/>
        </p:nvPicPr>
        <p:blipFill>
          <a:blip r:embed="rId2"/>
          <a:srcRect/>
          <a:stretch>
            <a:fillRect/>
          </a:stretch>
        </p:blipFill>
        <p:spPr bwMode="auto">
          <a:xfrm>
            <a:off x="571500" y="762000"/>
            <a:ext cx="5715000" cy="7620000"/>
          </a:xfrm>
          <a:prstGeom prst="rect">
            <a:avLst/>
          </a:prstGeom>
          <a:noFill/>
        </p:spPr>
      </p:pic>
      <p:pic>
        <p:nvPicPr>
          <p:cNvPr id="1027" name="Picture 3"/>
          <p:cNvPicPr>
            <a:picLocks noChangeAspect="1" noChangeArrowheads="1"/>
          </p:cNvPicPr>
          <p:nvPr/>
        </p:nvPicPr>
        <p:blipFill>
          <a:blip r:embed="rId3"/>
          <a:srcRect/>
          <a:stretch>
            <a:fillRect/>
          </a:stretch>
        </p:blipFill>
        <p:spPr bwMode="auto">
          <a:xfrm>
            <a:off x="0" y="6351"/>
            <a:ext cx="9144000" cy="9144000"/>
          </a:xfrm>
          <a:prstGeom prst="rect">
            <a:avLst/>
          </a:prstGeom>
          <a:noFill/>
          <a:ln w="9525">
            <a:noFill/>
            <a:miter lim="800000"/>
            <a:headEnd/>
            <a:tailEnd/>
          </a:ln>
          <a:effectLst/>
        </p:spPr>
      </p:pic>
      <p:sp>
        <p:nvSpPr>
          <p:cNvPr id="6" name="TextBox 5"/>
          <p:cNvSpPr txBox="1"/>
          <p:nvPr/>
        </p:nvSpPr>
        <p:spPr>
          <a:xfrm>
            <a:off x="1982381" y="380971"/>
            <a:ext cx="5143536" cy="646331"/>
          </a:xfrm>
          <a:prstGeom prst="rect">
            <a:avLst/>
          </a:prstGeom>
          <a:noFill/>
        </p:spPr>
        <p:txBody>
          <a:bodyPr wrap="square" rtlCol="0">
            <a:spAutoFit/>
          </a:bodyPr>
          <a:lstStyle/>
          <a:p>
            <a:pPr algn="ctr"/>
            <a:r>
              <a:rPr lang="ru-RU" b="1" dirty="0" smtClean="0">
                <a:solidFill>
                  <a:schemeClr val="tx2">
                    <a:lumMod val="75000"/>
                  </a:schemeClr>
                </a:solidFill>
                <a:latin typeface="Times New Roman" pitchFamily="18" charset="0"/>
                <a:cs typeface="Times New Roman" pitchFamily="18" charset="0"/>
              </a:rPr>
              <a:t>МБДОУ «Детский сад № 22 комбинированного вида»</a:t>
            </a:r>
            <a:endParaRPr lang="ru-RU" b="1" dirty="0">
              <a:solidFill>
                <a:schemeClr val="tx2">
                  <a:lumMod val="75000"/>
                </a:schemeClr>
              </a:solidFill>
              <a:latin typeface="Times New Roman" pitchFamily="18" charset="0"/>
              <a:cs typeface="Times New Roman" pitchFamily="18" charset="0"/>
            </a:endParaRPr>
          </a:p>
        </p:txBody>
      </p:sp>
      <p:sp>
        <p:nvSpPr>
          <p:cNvPr id="7" name="TextBox 6"/>
          <p:cNvSpPr txBox="1"/>
          <p:nvPr/>
        </p:nvSpPr>
        <p:spPr>
          <a:xfrm>
            <a:off x="3000372" y="1142976"/>
            <a:ext cx="3268289" cy="646331"/>
          </a:xfrm>
          <a:prstGeom prst="rect">
            <a:avLst/>
          </a:prstGeom>
          <a:noFill/>
        </p:spPr>
        <p:txBody>
          <a:bodyPr wrap="square" rtlCol="0">
            <a:spAutoFit/>
          </a:bodyPr>
          <a:lstStyle/>
          <a:p>
            <a:pPr algn="ctr"/>
            <a:r>
              <a:rPr lang="ru-RU" b="1" dirty="0" smtClean="0">
                <a:solidFill>
                  <a:srgbClr val="0070C0"/>
                </a:solidFill>
                <a:latin typeface="Times New Roman" pitchFamily="18" charset="0"/>
                <a:cs typeface="Times New Roman" pitchFamily="18" charset="0"/>
              </a:rPr>
              <a:t>Журнал для родителей и детей</a:t>
            </a:r>
            <a:endParaRPr lang="ru-RU" b="1" dirty="0">
              <a:solidFill>
                <a:srgbClr val="0070C0"/>
              </a:solidFill>
              <a:latin typeface="Times New Roman" pitchFamily="18" charset="0"/>
              <a:cs typeface="Times New Roman" pitchFamily="18" charset="0"/>
            </a:endParaRPr>
          </a:p>
        </p:txBody>
      </p:sp>
      <p:sp>
        <p:nvSpPr>
          <p:cNvPr id="8" name="TextBox 7"/>
          <p:cNvSpPr txBox="1"/>
          <p:nvPr/>
        </p:nvSpPr>
        <p:spPr>
          <a:xfrm>
            <a:off x="3214686" y="2285984"/>
            <a:ext cx="4071966" cy="923330"/>
          </a:xfrm>
          <a:prstGeom prst="rect">
            <a:avLst/>
          </a:prstGeom>
          <a:solidFill>
            <a:schemeClr val="accent6">
              <a:lumMod val="60000"/>
              <a:lumOff val="40000"/>
            </a:schemeClr>
          </a:solidFill>
        </p:spPr>
        <p:txBody>
          <a:bodyPr wrap="square" rtlCol="0">
            <a:spAutoFit/>
          </a:bodyPr>
          <a:lstStyle/>
          <a:p>
            <a:pPr algn="ctr"/>
            <a:r>
              <a:rPr lang="ru-RU" sz="54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«ЗНАЙКА»</a:t>
            </a:r>
            <a:endParaRPr lang="ru-RU"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9" name="TextBox 8"/>
          <p:cNvSpPr txBox="1"/>
          <p:nvPr/>
        </p:nvSpPr>
        <p:spPr>
          <a:xfrm>
            <a:off x="5464983" y="8191525"/>
            <a:ext cx="1875248" cy="369332"/>
          </a:xfrm>
          <a:prstGeom prst="rect">
            <a:avLst/>
          </a:prstGeom>
          <a:noFill/>
        </p:spPr>
        <p:txBody>
          <a:bodyPr wrap="square" rtlCol="0">
            <a:spAutoFit/>
          </a:bodyPr>
          <a:lstStyle/>
          <a:p>
            <a:pPr algn="r"/>
            <a:r>
              <a:rPr lang="ru-RU" b="1" dirty="0" smtClean="0">
                <a:solidFill>
                  <a:schemeClr val="accent2">
                    <a:lumMod val="75000"/>
                  </a:schemeClr>
                </a:solidFill>
                <a:latin typeface="Times New Roman" pitchFamily="18" charset="0"/>
                <a:cs typeface="Times New Roman" pitchFamily="18" charset="0"/>
              </a:rPr>
              <a:t>№ 9, 2019</a:t>
            </a:r>
            <a:endParaRPr lang="ru-RU" b="1" dirty="0">
              <a:solidFill>
                <a:schemeClr val="accent2">
                  <a:lumMod val="75000"/>
                </a:schemeClr>
              </a:solidFill>
              <a:latin typeface="Times New Roman" pitchFamily="18" charset="0"/>
              <a:cs typeface="Times New Roman" pitchFamily="18" charset="0"/>
            </a:endParaRPr>
          </a:p>
        </p:txBody>
      </p:sp>
      <p:sp>
        <p:nvSpPr>
          <p:cNvPr id="10" name="TextBox 9"/>
          <p:cNvSpPr txBox="1"/>
          <p:nvPr/>
        </p:nvSpPr>
        <p:spPr>
          <a:xfrm>
            <a:off x="2357430" y="4286248"/>
            <a:ext cx="4875644" cy="1200329"/>
          </a:xfrm>
          <a:prstGeom prst="rect">
            <a:avLst/>
          </a:prstGeom>
          <a:noFill/>
          <a:ln>
            <a:solidFill>
              <a:srgbClr val="00B050"/>
            </a:solidFill>
          </a:ln>
        </p:spPr>
        <p:txBody>
          <a:bodyPr wrap="square" rtlCol="0">
            <a:spAutoFit/>
          </a:bodyPr>
          <a:lstStyle/>
          <a:p>
            <a:pPr algn="ctr"/>
            <a:r>
              <a:rPr lang="ru-RU"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Развиваем память </a:t>
            </a:r>
          </a:p>
          <a:p>
            <a:pPr algn="ctr"/>
            <a:r>
              <a:rPr lang="ru-RU"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и внимание у детей </a:t>
            </a:r>
            <a:endParaRPr lang="ru-RU"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7170"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7" name="TextBox 6"/>
          <p:cNvSpPr txBox="1"/>
          <p:nvPr/>
        </p:nvSpPr>
        <p:spPr>
          <a:xfrm>
            <a:off x="357166" y="285720"/>
            <a:ext cx="6143668" cy="8494633"/>
          </a:xfrm>
          <a:prstGeom prst="rect">
            <a:avLst/>
          </a:prstGeom>
          <a:noFill/>
        </p:spPr>
        <p:txBody>
          <a:bodyPr wrap="square" rtlCol="0">
            <a:spAutoFit/>
          </a:bodyPr>
          <a:lstStyle/>
          <a:p>
            <a:pPr indent="180975" algn="ctr"/>
            <a:r>
              <a:rPr lang="ru-RU" sz="1300" b="1" dirty="0" smtClean="0">
                <a:solidFill>
                  <a:srgbClr val="FF0000"/>
                </a:solidFill>
                <a:latin typeface="Times New Roman" pitchFamily="18" charset="0"/>
                <a:cs typeface="Times New Roman" pitchFamily="18" charset="0"/>
              </a:rPr>
              <a:t>«</a:t>
            </a:r>
            <a:r>
              <a:rPr lang="ru-RU" sz="1300" b="1" dirty="0" smtClean="0">
                <a:solidFill>
                  <a:srgbClr val="FF0000"/>
                </a:solidFill>
                <a:latin typeface="Times New Roman" pitchFamily="18" charset="0"/>
                <a:cs typeface="Times New Roman" pitchFamily="18" charset="0"/>
              </a:rPr>
              <a:t>КТО ЧТО ЛЮБИТ» </a:t>
            </a:r>
            <a:r>
              <a:rPr lang="ru-RU" sz="1300" b="1" dirty="0" smtClean="0">
                <a:solidFill>
                  <a:srgbClr val="FF0000"/>
                </a:solidFill>
                <a:latin typeface="Times New Roman" pitchFamily="18" charset="0"/>
                <a:cs typeface="Times New Roman" pitchFamily="18" charset="0"/>
              </a:rPr>
              <a:t>- «Кем </a:t>
            </a:r>
            <a:r>
              <a:rPr lang="ru-RU" sz="1300" b="1" dirty="0" err="1" smtClean="0">
                <a:solidFill>
                  <a:srgbClr val="FF0000"/>
                </a:solidFill>
                <a:latin typeface="Times New Roman" pitchFamily="18" charset="0"/>
                <a:cs typeface="Times New Roman" pitchFamily="18" charset="0"/>
              </a:rPr>
              <a:t>н</a:t>
            </a:r>
            <a:r>
              <a:rPr lang="tt-RU" sz="1300" b="1" dirty="0" smtClean="0">
                <a:solidFill>
                  <a:srgbClr val="FF0000"/>
                </a:solidFill>
                <a:latin typeface="Times New Roman" pitchFamily="18" charset="0"/>
                <a:cs typeface="Times New Roman" pitchFamily="18" charset="0"/>
              </a:rPr>
              <a:t>ә</a:t>
            </a:r>
            <a:r>
              <a:rPr lang="ru-RU" sz="1300" b="1" dirty="0" err="1" smtClean="0">
                <a:solidFill>
                  <a:srgbClr val="FF0000"/>
                </a:solidFill>
                <a:latin typeface="Times New Roman" pitchFamily="18" charset="0"/>
                <a:cs typeface="Times New Roman" pitchFamily="18" charset="0"/>
              </a:rPr>
              <a:t>рс</a:t>
            </a:r>
            <a:r>
              <a:rPr lang="tt-RU" sz="1300" b="1" dirty="0" smtClean="0">
                <a:solidFill>
                  <a:srgbClr val="FF0000"/>
                </a:solidFill>
                <a:latin typeface="Times New Roman" pitchFamily="18" charset="0"/>
                <a:cs typeface="Times New Roman" pitchFamily="18" charset="0"/>
              </a:rPr>
              <a:t>ә </a:t>
            </a:r>
            <a:r>
              <a:rPr lang="ru-RU" sz="1300" b="1" dirty="0" err="1" smtClean="0">
                <a:solidFill>
                  <a:srgbClr val="FF0000"/>
                </a:solidFill>
                <a:latin typeface="Times New Roman" pitchFamily="18" charset="0"/>
                <a:cs typeface="Times New Roman" pitchFamily="18" charset="0"/>
              </a:rPr>
              <a:t>ярата</a:t>
            </a:r>
            <a:r>
              <a:rPr lang="ru-RU" sz="1300" b="1" dirty="0" smtClean="0">
                <a:solidFill>
                  <a:srgbClr val="FF0000"/>
                </a:solidFill>
                <a:latin typeface="Times New Roman" pitchFamily="18" charset="0"/>
                <a:cs typeface="Times New Roman" pitchFamily="18" charset="0"/>
              </a:rPr>
              <a:t>»</a:t>
            </a:r>
          </a:p>
          <a:p>
            <a:pPr indent="180975" algn="just"/>
            <a:r>
              <a:rPr lang="ru-RU" sz="1300" b="1" dirty="0" smtClean="0">
                <a:solidFill>
                  <a:schemeClr val="tx2"/>
                </a:solidFill>
                <a:latin typeface="Times New Roman" pitchFamily="18" charset="0"/>
                <a:cs typeface="Times New Roman" pitchFamily="18" charset="0"/>
              </a:rPr>
              <a:t>Цель: развивать разговорную речь детей, закреплять пройденный</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материал и уметь использовать в игровых ситуациях, формировать у детей потребность в общении на </a:t>
            </a:r>
            <a:r>
              <a:rPr lang="tt-RU" sz="1300" b="1" dirty="0" smtClean="0">
                <a:solidFill>
                  <a:schemeClr val="tx2"/>
                </a:solidFill>
                <a:latin typeface="Times New Roman" pitchFamily="18" charset="0"/>
                <a:cs typeface="Times New Roman" pitchFamily="18" charset="0"/>
              </a:rPr>
              <a:t>татарском</a:t>
            </a:r>
            <a:r>
              <a:rPr lang="ru-RU" sz="1300" b="1" dirty="0" smtClean="0">
                <a:solidFill>
                  <a:schemeClr val="tx2"/>
                </a:solidFill>
                <a:latin typeface="Times New Roman" pitchFamily="18" charset="0"/>
                <a:cs typeface="Times New Roman" pitchFamily="18" charset="0"/>
              </a:rPr>
              <a:t> </a:t>
            </a:r>
            <a:r>
              <a:rPr lang="ru-RU" sz="1300" b="1" dirty="0" smtClean="0">
                <a:solidFill>
                  <a:schemeClr val="tx2"/>
                </a:solidFill>
                <a:latin typeface="Times New Roman" pitchFamily="18" charset="0"/>
                <a:cs typeface="Times New Roman" pitchFamily="18" charset="0"/>
              </a:rPr>
              <a:t>языке.</a:t>
            </a:r>
          </a:p>
          <a:p>
            <a:pPr indent="180975" algn="just"/>
            <a:r>
              <a:rPr lang="ru-RU" sz="1300" b="1" dirty="0" smtClean="0">
                <a:solidFill>
                  <a:schemeClr val="tx2"/>
                </a:solidFill>
                <a:latin typeface="Times New Roman" pitchFamily="18" charset="0"/>
                <a:cs typeface="Times New Roman" pitchFamily="18" charset="0"/>
              </a:rPr>
              <a:t>Задачи</a:t>
            </a:r>
            <a:r>
              <a:rPr lang="ru-RU" sz="1300" b="1" dirty="0" smtClean="0">
                <a:solidFill>
                  <a:schemeClr val="tx2"/>
                </a:solidFill>
                <a:latin typeface="Times New Roman" pitchFamily="18" charset="0"/>
                <a:cs typeface="Times New Roman" pitchFamily="18" charset="0"/>
              </a:rPr>
              <a:t>: воспитывать интерес к изучению татарского языка;</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расширять и закреплять словарный запас; определять</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классификацию животных и называть их; упражнять в употреблении слов, обозначающих основные цвета (красный, жёлтый, синий, зелёный, чёрный, белый); развивать внимание, мышление, память, мелкую моторику рук; воспитывать у детей эмоциональную отзывчивость, желание ухаживать за </a:t>
            </a:r>
            <a:r>
              <a:rPr lang="ru-RU" sz="1300" b="1" dirty="0" smtClean="0">
                <a:solidFill>
                  <a:schemeClr val="tx2"/>
                </a:solidFill>
                <a:latin typeface="Times New Roman" pitchFamily="18" charset="0"/>
                <a:cs typeface="Times New Roman" pitchFamily="18" charset="0"/>
              </a:rPr>
              <a:t>животными</a:t>
            </a:r>
          </a:p>
          <a:p>
            <a:pPr indent="180975" algn="just"/>
            <a:r>
              <a:rPr lang="ru-RU" sz="1300" b="1" dirty="0" smtClean="0">
                <a:solidFill>
                  <a:schemeClr val="tx2"/>
                </a:solidFill>
                <a:latin typeface="Times New Roman" pitchFamily="18" charset="0"/>
                <a:cs typeface="Times New Roman" pitchFamily="18" charset="0"/>
              </a:rPr>
              <a:t>Атрибуты</a:t>
            </a:r>
            <a:r>
              <a:rPr lang="ru-RU" sz="1300" b="1" dirty="0" smtClean="0">
                <a:solidFill>
                  <a:schemeClr val="tx2"/>
                </a:solidFill>
                <a:latin typeface="Times New Roman" pitchFamily="18" charset="0"/>
                <a:cs typeface="Times New Roman" pitchFamily="18" charset="0"/>
              </a:rPr>
              <a:t>: спичечные коробки разных цветов (красный, жёлтый,</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синий, зелёный, чёрный, белый) с наклеенными животными,</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картинки «Овощи», «Фрукты», «Продукты». </a:t>
            </a:r>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Ход </a:t>
            </a:r>
            <a:r>
              <a:rPr lang="ru-RU" sz="1300" b="1" dirty="0" smtClean="0">
                <a:solidFill>
                  <a:schemeClr val="tx2"/>
                </a:solidFill>
                <a:latin typeface="Times New Roman" pitchFamily="18" charset="0"/>
                <a:cs typeface="Times New Roman" pitchFamily="18" charset="0"/>
              </a:rPr>
              <a:t>игры: </a:t>
            </a:r>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Игрок </a:t>
            </a:r>
            <a:r>
              <a:rPr lang="ru-RU" sz="1300" b="1" dirty="0" smtClean="0">
                <a:solidFill>
                  <a:schemeClr val="tx2"/>
                </a:solidFill>
                <a:latin typeface="Times New Roman" pitchFamily="18" charset="0"/>
                <a:cs typeface="Times New Roman" pitchFamily="18" charset="0"/>
              </a:rPr>
              <a:t>выбирает одну из коробочек. Ведущий задает вопросы: </a:t>
            </a:r>
            <a:br>
              <a:rPr lang="ru-RU" sz="1300" b="1" dirty="0" smtClean="0">
                <a:solidFill>
                  <a:schemeClr val="tx2"/>
                </a:solidFill>
                <a:latin typeface="Times New Roman" pitchFamily="18" charset="0"/>
                <a:cs typeface="Times New Roman" pitchFamily="18" charset="0"/>
              </a:rPr>
            </a:br>
            <a:r>
              <a:rPr lang="ru-RU" sz="1300" b="1" dirty="0" smtClean="0">
                <a:solidFill>
                  <a:schemeClr val="tx2"/>
                </a:solidFill>
                <a:latin typeface="Times New Roman" pitchFamily="18" charset="0"/>
                <a:cs typeface="Times New Roman" pitchFamily="18" charset="0"/>
              </a:rPr>
              <a:t>«</a:t>
            </a:r>
            <a:r>
              <a:rPr lang="ru-RU" sz="1300" b="1" dirty="0" err="1" smtClean="0">
                <a:solidFill>
                  <a:schemeClr val="tx2"/>
                </a:solidFill>
                <a:latin typeface="Times New Roman" pitchFamily="18" charset="0"/>
                <a:cs typeface="Times New Roman" pitchFamily="18" charset="0"/>
              </a:rPr>
              <a:t>Нинди</a:t>
            </a:r>
            <a:r>
              <a:rPr lang="ru-RU" sz="1300" b="1" dirty="0" smtClean="0">
                <a:solidFill>
                  <a:schemeClr val="tx2"/>
                </a:solidFill>
                <a:latin typeface="Times New Roman" pitchFamily="18" charset="0"/>
                <a:cs typeface="Times New Roman" pitchFamily="18" charset="0"/>
              </a:rPr>
              <a:t>?», «</a:t>
            </a:r>
            <a:r>
              <a:rPr lang="ru-RU" sz="1300" b="1" dirty="0" err="1" smtClean="0">
                <a:solidFill>
                  <a:schemeClr val="tx2"/>
                </a:solidFill>
                <a:latin typeface="Times New Roman" pitchFamily="18" charset="0"/>
                <a:cs typeface="Times New Roman" pitchFamily="18" charset="0"/>
              </a:rPr>
              <a:t>Бу</a:t>
            </a:r>
            <a:r>
              <a:rPr lang="ru-RU" sz="1300" b="1" dirty="0" smtClean="0">
                <a:solidFill>
                  <a:schemeClr val="tx2"/>
                </a:solidFill>
                <a:latin typeface="Times New Roman" pitchFamily="18" charset="0"/>
                <a:cs typeface="Times New Roman" pitchFamily="18" charset="0"/>
              </a:rPr>
              <a:t> </a:t>
            </a:r>
            <a:r>
              <a:rPr lang="ru-RU" sz="1300" b="1" dirty="0" err="1" smtClean="0">
                <a:solidFill>
                  <a:schemeClr val="tx2"/>
                </a:solidFill>
                <a:latin typeface="Times New Roman" pitchFamily="18" charset="0"/>
                <a:cs typeface="Times New Roman" pitchFamily="18" charset="0"/>
              </a:rPr>
              <a:t>нәрсә?»</a:t>
            </a:r>
            <a:r>
              <a:rPr lang="ru-RU" sz="1300" b="1" dirty="0" smtClean="0">
                <a:solidFill>
                  <a:schemeClr val="tx2"/>
                </a:solidFill>
                <a:latin typeface="Times New Roman" pitchFamily="18" charset="0"/>
                <a:cs typeface="Times New Roman" pitchFamily="18" charset="0"/>
              </a:rPr>
              <a:t> - «Что любит?», «Угости». Ребёнок открывает коробочку и вкладывает в неё картинку и ведущий говорит за животного: </a:t>
            </a:r>
            <a:r>
              <a:rPr lang="ru-RU" sz="1300" b="1" dirty="0" err="1" smtClean="0">
                <a:solidFill>
                  <a:schemeClr val="tx2"/>
                </a:solidFill>
                <a:latin typeface="Times New Roman" pitchFamily="18" charset="0"/>
                <a:cs typeface="Times New Roman" pitchFamily="18" charset="0"/>
              </a:rPr>
              <a:t>«Рәхмәт» </a:t>
            </a:r>
            <a:r>
              <a:rPr lang="ru-RU" sz="1300" b="1" dirty="0" smtClean="0">
                <a:solidFill>
                  <a:schemeClr val="tx2"/>
                </a:solidFill>
                <a:latin typeface="Times New Roman" pitchFamily="18" charset="0"/>
                <a:cs typeface="Times New Roman" pitchFamily="18" charset="0"/>
              </a:rPr>
              <a:t>- «Спасибо</a:t>
            </a:r>
            <a:r>
              <a:rPr lang="ru-RU" sz="1300" b="1" dirty="0" smtClean="0">
                <a:solidFill>
                  <a:schemeClr val="tx2"/>
                </a:solidFill>
                <a:latin typeface="Times New Roman" pitchFamily="18" charset="0"/>
                <a:cs typeface="Times New Roman" pitchFamily="18" charset="0"/>
              </a:rPr>
              <a:t>».</a:t>
            </a: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Игру </a:t>
            </a:r>
            <a:r>
              <a:rPr lang="ru-RU" sz="1300" b="1" dirty="0" smtClean="0">
                <a:solidFill>
                  <a:schemeClr val="tx2"/>
                </a:solidFill>
                <a:latin typeface="Times New Roman" pitchFamily="18" charset="0"/>
                <a:cs typeface="Times New Roman" pitchFamily="18" charset="0"/>
              </a:rPr>
              <a:t>можно использовать с детьми по возрастам в зависимости </a:t>
            </a:r>
            <a:r>
              <a:rPr lang="ru-RU" sz="1300" b="1" dirty="0" smtClean="0">
                <a:solidFill>
                  <a:schemeClr val="tx2"/>
                </a:solidFill>
                <a:latin typeface="Times New Roman" pitchFamily="18" charset="0"/>
                <a:cs typeface="Times New Roman" pitchFamily="18" charset="0"/>
              </a:rPr>
              <a:t>от изучаемой </a:t>
            </a:r>
            <a:r>
              <a:rPr lang="ru-RU" sz="1300" b="1" dirty="0" smtClean="0">
                <a:solidFill>
                  <a:schemeClr val="tx2"/>
                </a:solidFill>
                <a:latin typeface="Times New Roman" pitchFamily="18" charset="0"/>
                <a:cs typeface="Times New Roman" pitchFamily="18" charset="0"/>
              </a:rPr>
              <a:t>темы (вопросы можно и нужно менять в зависимости </a:t>
            </a:r>
            <a:r>
              <a:rPr lang="ru-RU" sz="1300" b="1" dirty="0" smtClean="0">
                <a:solidFill>
                  <a:schemeClr val="tx2"/>
                </a:solidFill>
                <a:latin typeface="Times New Roman" pitchFamily="18" charset="0"/>
                <a:cs typeface="Times New Roman" pitchFamily="18" charset="0"/>
              </a:rPr>
              <a:t>от пройденного </a:t>
            </a:r>
            <a:r>
              <a:rPr lang="ru-RU" sz="1300" b="1" dirty="0" smtClean="0">
                <a:solidFill>
                  <a:schemeClr val="tx2"/>
                </a:solidFill>
                <a:latin typeface="Times New Roman" pitchFamily="18" charset="0"/>
                <a:cs typeface="Times New Roman" pitchFamily="18" charset="0"/>
              </a:rPr>
              <a:t>материала для его закрепления) и изучаемых диалогов. Вариантов применения игры очень много, всё зависит </a:t>
            </a:r>
            <a:r>
              <a:rPr lang="ru-RU" sz="1300" b="1" dirty="0" smtClean="0">
                <a:solidFill>
                  <a:schemeClr val="tx2"/>
                </a:solidFill>
                <a:latin typeface="Times New Roman" pitchFamily="18" charset="0"/>
                <a:cs typeface="Times New Roman" pitchFamily="18" charset="0"/>
              </a:rPr>
              <a:t>от творчества </a:t>
            </a:r>
            <a:r>
              <a:rPr lang="ru-RU" sz="1300" b="1" dirty="0" smtClean="0">
                <a:solidFill>
                  <a:schemeClr val="tx2"/>
                </a:solidFill>
                <a:latin typeface="Times New Roman" pitchFamily="18" charset="0"/>
                <a:cs typeface="Times New Roman" pitchFamily="18" charset="0"/>
              </a:rPr>
              <a:t>педагога.</a:t>
            </a:r>
          </a:p>
          <a:p>
            <a:pPr indent="180975" algn="just"/>
            <a:r>
              <a:rPr lang="ru-RU" sz="1300" b="1" dirty="0" smtClean="0">
                <a:solidFill>
                  <a:schemeClr val="tx2"/>
                </a:solidFill>
                <a:latin typeface="Times New Roman" pitchFamily="18" charset="0"/>
                <a:cs typeface="Times New Roman" pitchFamily="18" charset="0"/>
              </a:rPr>
              <a:t>   </a:t>
            </a:r>
            <a:r>
              <a:rPr lang="tt-RU" sz="1300" b="1" dirty="0" smtClean="0">
                <a:solidFill>
                  <a:schemeClr val="tx2"/>
                </a:solidFill>
                <a:latin typeface="Times New Roman" pitchFamily="18" charset="0"/>
                <a:cs typeface="Times New Roman" pitchFamily="18" charset="0"/>
              </a:rPr>
              <a:t>Вос</a:t>
            </a:r>
            <a:r>
              <a:rPr lang="ru-RU" sz="1300" b="1" dirty="0" smtClean="0">
                <a:solidFill>
                  <a:schemeClr val="tx2"/>
                </a:solidFill>
                <a:latin typeface="Times New Roman" pitchFamily="18" charset="0"/>
                <a:cs typeface="Times New Roman" pitchFamily="18" charset="0"/>
              </a:rPr>
              <a:t>питатель </a:t>
            </a:r>
            <a:r>
              <a:rPr lang="ru-RU" sz="1300" b="1" dirty="0" err="1" smtClean="0">
                <a:solidFill>
                  <a:schemeClr val="tx2"/>
                </a:solidFill>
                <a:latin typeface="Times New Roman" pitchFamily="18" charset="0"/>
                <a:cs typeface="Times New Roman" pitchFamily="18" charset="0"/>
              </a:rPr>
              <a:t>Хуснутдинова</a:t>
            </a:r>
            <a:r>
              <a:rPr lang="ru-RU" sz="1300" b="1" dirty="0" smtClean="0">
                <a:solidFill>
                  <a:schemeClr val="tx2"/>
                </a:solidFill>
                <a:latin typeface="Times New Roman" pitchFamily="18" charset="0"/>
                <a:cs typeface="Times New Roman" pitchFamily="18" charset="0"/>
              </a:rPr>
              <a:t> </a:t>
            </a:r>
            <a:r>
              <a:rPr lang="tt-RU" sz="1300" b="1" dirty="0" smtClean="0">
                <a:solidFill>
                  <a:schemeClr val="tx2"/>
                </a:solidFill>
                <a:latin typeface="Times New Roman" pitchFamily="18" charset="0"/>
                <a:cs typeface="Times New Roman" pitchFamily="18" charset="0"/>
              </a:rPr>
              <a:t>Г</a:t>
            </a:r>
            <a:r>
              <a:rPr lang="ru-RU" sz="1300" b="1" dirty="0" smtClean="0">
                <a:solidFill>
                  <a:schemeClr val="tx2"/>
                </a:solidFill>
                <a:latin typeface="Times New Roman" pitchFamily="18" charset="0"/>
                <a:cs typeface="Times New Roman" pitchFamily="18" charset="0"/>
              </a:rPr>
              <a:t>.Р.</a:t>
            </a:r>
          </a:p>
          <a:p>
            <a:pPr indent="180975" algn="just"/>
            <a:endParaRPr lang="ru-RU" sz="1300" b="1" dirty="0">
              <a:solidFill>
                <a:schemeClr val="tx2"/>
              </a:solidFill>
              <a:latin typeface="Times New Roman" pitchFamily="18" charset="0"/>
              <a:cs typeface="Times New Roman" pitchFamily="18" charset="0"/>
            </a:endParaRPr>
          </a:p>
        </p:txBody>
      </p:sp>
      <p:pic>
        <p:nvPicPr>
          <p:cNvPr id="8" name="Рисунок 7" descr="C:\Users\Rustem\Desktop\Минем язулар\УМК\ср.гр\Гаилә\005.jpg"/>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28604" y="4143372"/>
            <a:ext cx="4357718" cy="3214710"/>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Рисунок 8" descr="C:\Users\Rustem\Desktop\Минем язулар\УМК\Ст.гр\Ашамлыклар\011.jpg"/>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929198" y="4143372"/>
            <a:ext cx="1500198" cy="1500198"/>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C:\Users\Rustem\Desktop\Минем язулар\УМК\Ст.гр\Ашамлыклар\009.jpg"/>
          <p:cNvPicPr/>
          <p:nvPr/>
        </p:nvPicPr>
        <p:blipFill>
          <a:blip r:embed="rId5"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929198" y="5715008"/>
            <a:ext cx="1500198" cy="1643074"/>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8194"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5" name="TextBox 4"/>
          <p:cNvSpPr txBox="1"/>
          <p:nvPr/>
        </p:nvSpPr>
        <p:spPr>
          <a:xfrm>
            <a:off x="1000108" y="357158"/>
            <a:ext cx="5357850" cy="369332"/>
          </a:xfrm>
          <a:prstGeom prst="rect">
            <a:avLst/>
          </a:prstGeom>
          <a:noFill/>
        </p:spPr>
        <p:txBody>
          <a:bodyPr wrap="square" rtlCol="0">
            <a:spAutoFit/>
          </a:bodyPr>
          <a:lstStyle/>
          <a:p>
            <a:r>
              <a:rPr lang="ru-RU" b="1" dirty="0" smtClean="0">
                <a:solidFill>
                  <a:srgbClr val="FF0000"/>
                </a:solidFill>
                <a:latin typeface="Times New Roman" pitchFamily="18" charset="0"/>
                <a:cs typeface="Times New Roman" pitchFamily="18" charset="0"/>
              </a:rPr>
              <a:t>Задания на развития памяти для дошкольников</a:t>
            </a:r>
            <a:r>
              <a:rPr lang="ru-RU" b="1" dirty="0" smtClean="0"/>
              <a:t>.</a:t>
            </a:r>
            <a:endParaRPr lang="ru-RU" dirty="0" smtClean="0"/>
          </a:p>
        </p:txBody>
      </p:sp>
      <p:pic>
        <p:nvPicPr>
          <p:cNvPr id="6" name="Рисунок 5" descr="C:\Users\Эльвира\Desktop\1411839713_2.jpg"/>
          <p:cNvPicPr/>
          <p:nvPr/>
        </p:nvPicPr>
        <p:blipFill>
          <a:blip r:embed="rId3"/>
          <a:srcRect/>
          <a:stretch>
            <a:fillRect/>
          </a:stretch>
        </p:blipFill>
        <p:spPr bwMode="auto">
          <a:xfrm>
            <a:off x="642918" y="714348"/>
            <a:ext cx="5715040" cy="2714644"/>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descr="C:\Users\Эльвира\Desktop\qiqthumb-ryx.jpg"/>
          <p:cNvPicPr/>
          <p:nvPr/>
        </p:nvPicPr>
        <p:blipFill>
          <a:blip r:embed="rId4"/>
          <a:srcRect/>
          <a:stretch>
            <a:fillRect/>
          </a:stretch>
        </p:blipFill>
        <p:spPr bwMode="auto">
          <a:xfrm>
            <a:off x="642918" y="3428992"/>
            <a:ext cx="5715040" cy="2428892"/>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Рисунок 7" descr="C:\Users\Эльвира\Desktop\1411839690_6.jpg"/>
          <p:cNvPicPr/>
          <p:nvPr/>
        </p:nvPicPr>
        <p:blipFill>
          <a:blip r:embed="rId5"/>
          <a:srcRect/>
          <a:stretch>
            <a:fillRect/>
          </a:stretch>
        </p:blipFill>
        <p:spPr bwMode="auto">
          <a:xfrm>
            <a:off x="642918" y="5857884"/>
            <a:ext cx="5643602" cy="2643206"/>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TextBox 9"/>
          <p:cNvSpPr txBox="1"/>
          <p:nvPr/>
        </p:nvSpPr>
        <p:spPr>
          <a:xfrm>
            <a:off x="714356" y="8572528"/>
            <a:ext cx="5572164" cy="292388"/>
          </a:xfrm>
          <a:prstGeom prst="rect">
            <a:avLst/>
          </a:prstGeom>
          <a:noFill/>
        </p:spPr>
        <p:txBody>
          <a:bodyPr wrap="square" rtlCol="0">
            <a:spAutoFit/>
          </a:bodyPr>
          <a:lstStyle/>
          <a:p>
            <a:pPr algn="r"/>
            <a:r>
              <a:rPr lang="ru-RU" sz="1300" b="1" i="1" dirty="0" smtClean="0">
                <a:solidFill>
                  <a:schemeClr val="tx2"/>
                </a:solidFill>
                <a:latin typeface="Times New Roman" pitchFamily="18" charset="0"/>
                <a:ea typeface="Calibri" pitchFamily="34" charset="0"/>
                <a:cs typeface="Times New Roman" pitchFamily="18" charset="0"/>
              </a:rPr>
              <a:t>Воспитатели: </a:t>
            </a:r>
            <a:r>
              <a:rPr lang="ru-RU" sz="1300" b="1" i="1" dirty="0" err="1" smtClean="0">
                <a:solidFill>
                  <a:schemeClr val="tx2"/>
                </a:solidFill>
                <a:latin typeface="Times New Roman" pitchFamily="18" charset="0"/>
                <a:ea typeface="Calibri" pitchFamily="34" charset="0"/>
                <a:cs typeface="Times New Roman" pitchFamily="18" charset="0"/>
              </a:rPr>
              <a:t>Курмакаева</a:t>
            </a:r>
            <a:r>
              <a:rPr lang="ru-RU" sz="1300" b="1" i="1" dirty="0" smtClean="0">
                <a:solidFill>
                  <a:schemeClr val="tx2"/>
                </a:solidFill>
                <a:latin typeface="Times New Roman" pitchFamily="18" charset="0"/>
                <a:ea typeface="Calibri" pitchFamily="34" charset="0"/>
                <a:cs typeface="Times New Roman" pitchFamily="18" charset="0"/>
              </a:rPr>
              <a:t> Э. Т., </a:t>
            </a:r>
            <a:r>
              <a:rPr lang="ru-RU" sz="1300" b="1" i="1" dirty="0" err="1" smtClean="0">
                <a:solidFill>
                  <a:schemeClr val="tx2"/>
                </a:solidFill>
                <a:latin typeface="Times New Roman" pitchFamily="18" charset="0"/>
                <a:ea typeface="Calibri" pitchFamily="34" charset="0"/>
                <a:cs typeface="Times New Roman" pitchFamily="18" charset="0"/>
              </a:rPr>
              <a:t>Зиганшина</a:t>
            </a:r>
            <a:r>
              <a:rPr lang="ru-RU" sz="1300" b="1" i="1" dirty="0" smtClean="0">
                <a:solidFill>
                  <a:schemeClr val="tx2"/>
                </a:solidFill>
                <a:latin typeface="Times New Roman" pitchFamily="18" charset="0"/>
                <a:ea typeface="Calibri" pitchFamily="34" charset="0"/>
                <a:cs typeface="Times New Roman" pitchFamily="18" charset="0"/>
              </a:rPr>
              <a:t> Г. К.</a:t>
            </a:r>
            <a:endParaRPr lang="ru-RU"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8"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8"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pic>
        <p:nvPicPr>
          <p:cNvPr id="5" name="Рисунок 4" descr="виды памяти у детей дошкольного возраста"/>
          <p:cNvPicPr/>
          <p:nvPr/>
        </p:nvPicPr>
        <p:blipFill>
          <a:blip r:link="rId3"/>
          <a:srcRect/>
          <a:stretch>
            <a:fillRect/>
          </a:stretch>
        </p:blipFill>
        <p:spPr bwMode="auto">
          <a:xfrm>
            <a:off x="571480" y="285721"/>
            <a:ext cx="5786478" cy="2786082"/>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Box 8"/>
          <p:cNvSpPr txBox="1"/>
          <p:nvPr/>
        </p:nvSpPr>
        <p:spPr>
          <a:xfrm>
            <a:off x="214290" y="3071802"/>
            <a:ext cx="6429420" cy="5893921"/>
          </a:xfrm>
          <a:prstGeom prst="rect">
            <a:avLst/>
          </a:prstGeom>
          <a:noFill/>
        </p:spPr>
        <p:txBody>
          <a:bodyPr wrap="square" rtlCol="0">
            <a:spAutoFit/>
          </a:bodyPr>
          <a:lstStyle/>
          <a:p>
            <a:pPr algn="ctr"/>
            <a:r>
              <a:rPr lang="ru-RU" sz="1300" b="1" dirty="0" smtClean="0">
                <a:solidFill>
                  <a:srgbClr val="FF0000"/>
                </a:solidFill>
                <a:latin typeface="Times New Roman" pitchFamily="18" charset="0"/>
                <a:cs typeface="Times New Roman" pitchFamily="18" charset="0"/>
              </a:rPr>
              <a:t>ВИДЫ ПАМЯТИ У ДЕТЕЙ ДОШКОЛЬНОГО ВОЗРАСТА</a:t>
            </a:r>
          </a:p>
          <a:p>
            <a:pPr indent="180975" algn="just"/>
            <a:r>
              <a:rPr lang="ru-RU" sz="1300" b="1" dirty="0" smtClean="0">
                <a:solidFill>
                  <a:srgbClr val="FF0000"/>
                </a:solidFill>
                <a:latin typeface="Times New Roman" pitchFamily="18" charset="0"/>
                <a:cs typeface="Times New Roman" pitchFamily="18" charset="0"/>
              </a:rPr>
              <a:t>Память</a:t>
            </a:r>
            <a:r>
              <a:rPr lang="ru-RU" sz="1300" b="1" dirty="0" smtClean="0">
                <a:solidFill>
                  <a:schemeClr val="tx2"/>
                </a:solidFill>
                <a:latin typeface="Times New Roman" pitchFamily="18" charset="0"/>
                <a:cs typeface="Times New Roman" pitchFamily="18" charset="0"/>
              </a:rPr>
              <a:t> – это очень сложный психический процесс.</a:t>
            </a:r>
          </a:p>
          <a:p>
            <a:pPr indent="180975" algn="just"/>
            <a:r>
              <a:rPr lang="ru-RU" sz="1300" b="1" dirty="0" smtClean="0">
                <a:solidFill>
                  <a:schemeClr val="tx2"/>
                </a:solidFill>
                <a:latin typeface="Times New Roman" pitchFamily="18" charset="0"/>
                <a:cs typeface="Times New Roman" pitchFamily="18" charset="0"/>
              </a:rPr>
              <a:t>Но без этого процесса очень трудно представить жизнь человека.</a:t>
            </a:r>
          </a:p>
          <a:p>
            <a:pPr indent="180975" algn="just"/>
            <a:r>
              <a:rPr lang="ru-RU" sz="1300" b="1" dirty="0" smtClean="0">
                <a:solidFill>
                  <a:schemeClr val="tx2"/>
                </a:solidFill>
                <a:latin typeface="Times New Roman" pitchFamily="18" charset="0"/>
                <a:cs typeface="Times New Roman" pitchFamily="18" charset="0"/>
              </a:rPr>
              <a:t>Мы получаем информацию о каком-то предмете или событии, обрабатываем ее, создавая, ассоциативные связи и после воспроизводим эту информацию в нужный момент.</a:t>
            </a:r>
          </a:p>
          <a:p>
            <a:pPr indent="180975" algn="just"/>
            <a:r>
              <a:rPr lang="ru-RU" sz="1300" b="1" i="1" dirty="0" smtClean="0">
                <a:solidFill>
                  <a:srgbClr val="FF0000"/>
                </a:solidFill>
                <a:latin typeface="Times New Roman" pitchFamily="18" charset="0"/>
                <a:cs typeface="Times New Roman" pitchFamily="18" charset="0"/>
              </a:rPr>
              <a:t>Что же мы помним долгие годы?</a:t>
            </a:r>
            <a:endParaRPr lang="ru-RU" sz="1300" b="1" dirty="0" smtClean="0">
              <a:solidFill>
                <a:srgbClr val="FF0000"/>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А помним мы то, что нас когда-то очень поразило, даже может быть потрясло. Например, ярко оранжевый апельсин на снегу, или соседский собака, укусивший нас за ногу.</a:t>
            </a:r>
          </a:p>
          <a:p>
            <a:pPr indent="180975" algn="just"/>
            <a:r>
              <a:rPr lang="ru-RU" sz="1300" b="1" dirty="0" smtClean="0">
                <a:solidFill>
                  <a:schemeClr val="tx2"/>
                </a:solidFill>
                <a:latin typeface="Times New Roman" pitchFamily="18" charset="0"/>
                <a:cs typeface="Times New Roman" pitchFamily="18" charset="0"/>
              </a:rPr>
              <a:t>А </a:t>
            </a:r>
            <a:r>
              <a:rPr lang="ru-RU" sz="1300" b="1" dirty="0" smtClean="0">
                <a:solidFill>
                  <a:schemeClr val="tx2"/>
                </a:solidFill>
                <a:latin typeface="Times New Roman" pitchFamily="18" charset="0"/>
                <a:cs typeface="Times New Roman" pitchFamily="18" charset="0"/>
              </a:rPr>
              <a:t>простую теорему Пифагора или тригонометрические функции кто помнит? И теорема, и функции ушли из нашей памяти. Это потому, что за ними не стоят никакие образы или ощущения.</a:t>
            </a:r>
          </a:p>
          <a:p>
            <a:pPr indent="180975" algn="just"/>
            <a:r>
              <a:rPr lang="ru-RU" sz="1300" b="1" dirty="0" smtClean="0">
                <a:solidFill>
                  <a:schemeClr val="tx2"/>
                </a:solidFill>
                <a:latin typeface="Times New Roman" pitchFamily="18" charset="0"/>
                <a:cs typeface="Times New Roman" pitchFamily="18" charset="0"/>
              </a:rPr>
              <a:t>У взрослого человека процесс запоминания уже хорошо отлажен. </a:t>
            </a:r>
          </a:p>
          <a:p>
            <a:pPr indent="180975" algn="just"/>
            <a:r>
              <a:rPr lang="ru-RU" sz="1300" b="1" dirty="0" smtClean="0">
                <a:solidFill>
                  <a:schemeClr val="tx2"/>
                </a:solidFill>
                <a:latin typeface="Times New Roman" pitchFamily="18" charset="0"/>
                <a:cs typeface="Times New Roman" pitchFamily="18" charset="0"/>
              </a:rPr>
              <a:t>А у детей нервные импульс и связи только начинают совершенствоваться. И такой процесс требует постоянных тренировок.</a:t>
            </a:r>
          </a:p>
          <a:p>
            <a:pPr indent="180975" algn="just"/>
            <a:r>
              <a:rPr lang="ru-RU" sz="1300" b="1" i="1" dirty="0" smtClean="0">
                <a:solidFill>
                  <a:srgbClr val="FF0000"/>
                </a:solidFill>
                <a:latin typeface="Times New Roman" pitchFamily="18" charset="0"/>
                <a:cs typeface="Times New Roman" pitchFamily="18" charset="0"/>
              </a:rPr>
              <a:t>Но как улучшить память? Что для этого нужно делать?</a:t>
            </a:r>
            <a:r>
              <a:rPr lang="ru-RU" sz="1300" b="1" i="1" dirty="0" smtClean="0">
                <a:solidFill>
                  <a:schemeClr val="tx2"/>
                </a:solidFill>
                <a:latin typeface="Times New Roman" pitchFamily="18" charset="0"/>
                <a:cs typeface="Times New Roman" pitchFamily="18" charset="0"/>
              </a:rPr>
              <a:t> </a:t>
            </a:r>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Ведь хорошая память ребенка - это залог его успешной учебы в школе. </a:t>
            </a:r>
          </a:p>
          <a:p>
            <a:pPr indent="180975" algn="just"/>
            <a:r>
              <a:rPr lang="ru-RU" sz="1300" b="1" dirty="0" smtClean="0">
                <a:solidFill>
                  <a:srgbClr val="FF0000"/>
                </a:solidFill>
                <a:latin typeface="Times New Roman" pitchFamily="18" charset="0"/>
                <a:cs typeface="Times New Roman" pitchFamily="18" charset="0"/>
              </a:rPr>
              <a:t>ВИДЫ ПАМЯТИ. </a:t>
            </a:r>
            <a:r>
              <a:rPr lang="ru-RU" sz="1300" b="1" dirty="0" smtClean="0">
                <a:solidFill>
                  <a:schemeClr val="tx2"/>
                </a:solidFill>
                <a:latin typeface="Times New Roman" pitchFamily="18" charset="0"/>
                <a:cs typeface="Times New Roman" pitchFamily="18" charset="0"/>
              </a:rPr>
              <a:t>Это:</a:t>
            </a:r>
          </a:p>
          <a:p>
            <a:pPr indent="180975" algn="just"/>
            <a:r>
              <a:rPr lang="ru-RU" sz="1300" b="1" i="1" dirty="0" smtClean="0">
                <a:solidFill>
                  <a:srgbClr val="FF0000"/>
                </a:solidFill>
                <a:latin typeface="Times New Roman" pitchFamily="18" charset="0"/>
                <a:cs typeface="Times New Roman" pitchFamily="18" charset="0"/>
              </a:rPr>
              <a:t>ПРОИЗВОЛЬНАЯ;</a:t>
            </a:r>
            <a:r>
              <a:rPr lang="ru-RU" sz="1300" b="1" i="1" dirty="0" smtClean="0">
                <a:solidFill>
                  <a:schemeClr val="tx2"/>
                </a:solidFill>
                <a:latin typeface="Times New Roman" pitchFamily="18" charset="0"/>
                <a:cs typeface="Times New Roman" pitchFamily="18" charset="0"/>
              </a:rPr>
              <a:t> </a:t>
            </a:r>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Когда и малышу, и взрослому для запоминания необходимо приложить некоторые усилия. Поэтому совершенствовать такую память можно и нужно, начиная с 3 – 4 лет. Простой пример работы такой  памяти - малыш старательно заучивает стихотворение перед утренником.</a:t>
            </a:r>
          </a:p>
          <a:p>
            <a:pPr indent="180975" algn="just"/>
            <a:r>
              <a:rPr lang="ru-RU" sz="1300" b="1" i="1" dirty="0" smtClean="0">
                <a:solidFill>
                  <a:srgbClr val="FF0000"/>
                </a:solidFill>
                <a:latin typeface="Times New Roman" pitchFamily="18" charset="0"/>
                <a:cs typeface="Times New Roman" pitchFamily="18" charset="0"/>
              </a:rPr>
              <a:t>НЕПРОИЗВОЛЬНАЯ;  </a:t>
            </a:r>
            <a:endParaRPr lang="ru-RU" sz="1300" b="1" dirty="0" smtClean="0">
              <a:solidFill>
                <a:srgbClr val="FF0000"/>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Такая память начинает работать тогда, когда малыш увидел что-то необычное, интересное. Тогда любое событие запоминается очень легко, без усилий. Именно поэтому занятия для детей лучше проводить в игровой увлекательной форме.</a:t>
            </a:r>
          </a:p>
          <a:p>
            <a:pPr indent="180975" algn="just"/>
            <a:endParaRPr lang="ru-RU" sz="1300" b="1" dirty="0">
              <a:solidFill>
                <a:schemeClr val="tx2"/>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8"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5" name="TextBox 4"/>
          <p:cNvSpPr txBox="1"/>
          <p:nvPr/>
        </p:nvSpPr>
        <p:spPr>
          <a:xfrm>
            <a:off x="357166" y="714348"/>
            <a:ext cx="6286544" cy="369332"/>
          </a:xfrm>
          <a:prstGeom prst="rect">
            <a:avLst/>
          </a:prstGeom>
          <a:noFill/>
        </p:spPr>
        <p:txBody>
          <a:bodyPr wrap="square" rtlCol="0">
            <a:spAutoFit/>
          </a:bodyPr>
          <a:lstStyle/>
          <a:p>
            <a:endParaRPr lang="ru-RU" dirty="0"/>
          </a:p>
        </p:txBody>
      </p:sp>
      <p:sp>
        <p:nvSpPr>
          <p:cNvPr id="4" name="Rectangle 2"/>
          <p:cNvSpPr>
            <a:spLocks noChangeArrowheads="1"/>
          </p:cNvSpPr>
          <p:nvPr/>
        </p:nvSpPr>
        <p:spPr bwMode="auto">
          <a:xfrm>
            <a:off x="357166" y="214282"/>
            <a:ext cx="6143668" cy="91717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Все мамы знают, что стихи, песни, выражения из любимых мультфильмов как будто «прилипают» к ребенку. При этом малыш не ставит перед собой цель запомнить песенку из мультика. Но поскольку она произвело на него максимальное впечатление - запомнилось моментально.</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Прекрасно работает непроизвольная память в игре. Количество слов, которые ребенок запомнил во время игры намного выше, чем, чем количество слов, которые ребенка заставляет запоминать взрослый.</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 ВРЕМЕНИ ХРАНЕНИЯ ИНФОРМАЦИИ память бывает:</a:t>
            </a:r>
            <a:endParaRPr kumimoji="0" lang="ru-RU" sz="13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КРАТКОВРЕМЕННАЯ:</a:t>
            </a:r>
            <a:r>
              <a:rPr kumimoji="0" lang="ru-RU" sz="1300" b="1" i="1"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 </a:t>
            </a: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Такая память сохраняет информацию в течение короткого промежутка времени. Может быть всего 20 -30 секунд.</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ОПЕРАТИВНАЯ: </a:t>
            </a: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Такая память сохраняет информацию от нескольких секунд до нескольких дней. Например, Студенты, когда сдают сессию, умудряются за одну ночь «затолкать» в свою память такое количество материала… Но все забывают сразу же после экзамена.</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ДОЛГОВРЕМЕННАЯ: </a:t>
            </a: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Такая память сохраняет информацию в течение практически неограниченного срока.</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 ЗАВИСИМОСТИ ОТ ПРИЕМОВ ЗАУЧИВАНИЯ</a:t>
            </a: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 того или иного материала существует:</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МЕХАНИЧЕСКАЯ ПАМЯТЬ:</a:t>
            </a:r>
            <a:endParaRPr kumimoji="0" lang="ru-RU" sz="13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Проявляется при многократном повторении материала. При этом ребенок тратит много времени и сил. Но плохо то, что результаты при этом очень низкие. Ведь такая память, основана на тупом повторении материала без его осмысления. О такой памяти иногда говорят «зазубрил».</a:t>
            </a:r>
            <a:endParaRPr kumimoji="0" lang="ru-RU" sz="1300" b="1" i="0"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ru-RU" sz="13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ЛОГИЧЕСКАЯ ПАМЯТЬ (СМЫСЛОВАЯ): </a:t>
            </a:r>
            <a:r>
              <a:rPr kumimoji="0" lang="ru-RU" sz="13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Она включается, когда ребенок пересказывает своими словами сказку, мультфильм. При этом идет логическое осмысление материала. Логическая память возникает позже, чем остальные виды памяти, и является результатом интеллектуальных возможностей ребенка.</a:t>
            </a:r>
          </a:p>
          <a:p>
            <a:pPr indent="180975" algn="just"/>
            <a:r>
              <a:rPr lang="ru-RU" sz="1300" b="1" dirty="0" smtClean="0">
                <a:solidFill>
                  <a:srgbClr val="FF0000"/>
                </a:solidFill>
                <a:latin typeface="Times New Roman" pitchFamily="18" charset="0"/>
                <a:cs typeface="Times New Roman" pitchFamily="18" charset="0"/>
              </a:rPr>
              <a:t>ПО ТИПУ ЗАПОМИНАЕМОЙ  ИНФОРМАЦИИ </a:t>
            </a:r>
            <a:r>
              <a:rPr lang="ru-RU" sz="1300" b="1" dirty="0" smtClean="0">
                <a:solidFill>
                  <a:schemeClr val="tx2"/>
                </a:solidFill>
                <a:latin typeface="Times New Roman" pitchFamily="18" charset="0"/>
                <a:cs typeface="Times New Roman" pitchFamily="18" charset="0"/>
              </a:rPr>
              <a:t>существует образная память. Ее подразделяют на:</a:t>
            </a:r>
          </a:p>
          <a:p>
            <a:pPr indent="180975" algn="just"/>
            <a:r>
              <a:rPr lang="ru-RU" sz="1300" b="1" i="1" dirty="0" smtClean="0">
                <a:solidFill>
                  <a:srgbClr val="FF0000"/>
                </a:solidFill>
                <a:latin typeface="Times New Roman" pitchFamily="18" charset="0"/>
                <a:cs typeface="Times New Roman" pitchFamily="18" charset="0"/>
              </a:rPr>
              <a:t>ЗРИТЕЛЬНУЮ:</a:t>
            </a:r>
            <a:r>
              <a:rPr lang="ru-RU" sz="1300" b="1" i="1" dirty="0" smtClean="0">
                <a:solidFill>
                  <a:schemeClr val="tx2"/>
                </a:solidFill>
                <a:latin typeface="Times New Roman" pitchFamily="18" charset="0"/>
                <a:cs typeface="Times New Roman" pitchFamily="18" charset="0"/>
              </a:rPr>
              <a:t> </a:t>
            </a:r>
            <a:r>
              <a:rPr lang="ru-RU" sz="1300" b="1" dirty="0" smtClean="0">
                <a:solidFill>
                  <a:schemeClr val="tx2"/>
                </a:solidFill>
                <a:latin typeface="Times New Roman" pitchFamily="18" charset="0"/>
                <a:cs typeface="Times New Roman" pitchFamily="18" charset="0"/>
              </a:rPr>
              <a:t>Некоторые дошкольники имеют особый вид зрительной памяти - эйдетическую память (фотографическую). Ребенок, очень четко запечатлевает в памяти некоторые предметы, потом может их вспомнить до мелочей, он словно фотографирует предмет.</a:t>
            </a:r>
          </a:p>
          <a:p>
            <a:pPr indent="180975" algn="just"/>
            <a:r>
              <a:rPr lang="ru-RU" sz="1300" b="1" dirty="0" smtClean="0">
                <a:solidFill>
                  <a:schemeClr val="tx2"/>
                </a:solidFill>
                <a:latin typeface="Times New Roman" pitchFamily="18" charset="0"/>
                <a:cs typeface="Times New Roman" pitchFamily="18" charset="0"/>
              </a:rPr>
              <a:t>Такой памятью обладают только дошкольники, в младшем школьном возрасте эта способность в основном утрачивается. Но все же наличие эйдетических образов установлено у некоторых выдающихся художников, музыкантов</a:t>
            </a:r>
            <a:r>
              <a:rPr lang="ru-RU" sz="1300" b="1" dirty="0" smtClean="0">
                <a:solidFill>
                  <a:schemeClr val="tx2"/>
                </a:solidFill>
                <a:latin typeface="Times New Roman" pitchFamily="18" charset="0"/>
                <a:cs typeface="Times New Roman" pitchFamily="18" charset="0"/>
              </a:rPr>
              <a:t>.</a:t>
            </a:r>
          </a:p>
          <a:p>
            <a:pPr indent="180975" algn="just"/>
            <a:r>
              <a:rPr lang="ru-RU" sz="1300" b="1" i="1" dirty="0" smtClean="0">
                <a:solidFill>
                  <a:srgbClr val="FF0000"/>
                </a:solidFill>
                <a:latin typeface="Times New Roman" pitchFamily="18" charset="0"/>
                <a:cs typeface="Times New Roman" pitchFamily="18" charset="0"/>
              </a:rPr>
              <a:t>СЛУХОВУЮ, ОБОНЯТЕЛЬНУЮ, ВКУСОВУЮ, ОСЯЗАТЕЛЬНУЮ, МОТОРНО – ДВИГАТЕЛЬНУЮ:</a:t>
            </a:r>
            <a:endParaRPr lang="ru-RU" sz="1300" b="1" dirty="0" smtClean="0">
              <a:solidFill>
                <a:srgbClr val="FF0000"/>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Она показывает себя уже в младенчестве. Когда ребенок начинает ловить руками предметы, учится ползать, бегать, зашнуровывать ботинки, застегивать пуговицы.</a:t>
            </a:r>
          </a:p>
          <a:p>
            <a:pPr indent="180975" algn="just"/>
            <a:endParaRPr lang="ru-RU" sz="1300" b="1" dirty="0" smtClean="0">
              <a:solidFill>
                <a:schemeClr val="tx2"/>
              </a:solidFill>
              <a:latin typeface="Times New Roman" pitchFamily="18" charset="0"/>
              <a:cs typeface="Times New Roman" pitchFamily="18" charset="0"/>
            </a:endParaRPr>
          </a:p>
          <a:p>
            <a:pPr marL="0" marR="0" lvl="0" indent="180975" algn="just" defTabSz="914400" rtl="0" eaLnBrk="0" fontAlgn="base" latinLnBrk="0" hangingPunct="0">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5" name="TextBox 4"/>
          <p:cNvSpPr txBox="1"/>
          <p:nvPr/>
        </p:nvSpPr>
        <p:spPr>
          <a:xfrm>
            <a:off x="285728" y="142845"/>
            <a:ext cx="6286544" cy="9648795"/>
          </a:xfrm>
          <a:prstGeom prst="rect">
            <a:avLst/>
          </a:prstGeom>
          <a:noFill/>
        </p:spPr>
        <p:txBody>
          <a:bodyPr wrap="square" rtlCol="0">
            <a:spAutoFit/>
          </a:bodyPr>
          <a:lstStyle/>
          <a:p>
            <a:pPr indent="180975" algn="just"/>
            <a:r>
              <a:rPr lang="ru-RU" sz="1300" b="1" dirty="0" smtClean="0">
                <a:solidFill>
                  <a:schemeClr val="tx2"/>
                </a:solidFill>
                <a:latin typeface="Times New Roman" pitchFamily="18" charset="0"/>
                <a:cs typeface="Times New Roman" pitchFamily="18" charset="0"/>
              </a:rPr>
              <a:t>Эта память помогает ребенку воспроизводить привычные ему действия на уровне автоматизма.</a:t>
            </a:r>
          </a:p>
          <a:p>
            <a:pPr indent="180975" algn="just"/>
            <a:r>
              <a:rPr lang="ru-RU" sz="1300" b="1" i="1" dirty="0" smtClean="0">
                <a:solidFill>
                  <a:srgbClr val="FF0000"/>
                </a:solidFill>
                <a:latin typeface="Times New Roman" pitchFamily="18" charset="0"/>
                <a:cs typeface="Times New Roman" pitchFamily="18" charset="0"/>
              </a:rPr>
              <a:t>ЭМОЦИОНАЛЬНУЮ.</a:t>
            </a:r>
            <a:r>
              <a:rPr lang="ru-RU" sz="1300" b="1" i="1" dirty="0" smtClean="0">
                <a:solidFill>
                  <a:schemeClr val="tx2"/>
                </a:solidFill>
                <a:latin typeface="Times New Roman" pitchFamily="18" charset="0"/>
                <a:cs typeface="Times New Roman" pitchFamily="18" charset="0"/>
              </a:rPr>
              <a:t> </a:t>
            </a:r>
            <a:r>
              <a:rPr lang="ru-RU" sz="1300" b="1" dirty="0" smtClean="0">
                <a:solidFill>
                  <a:schemeClr val="tx2"/>
                </a:solidFill>
                <a:latin typeface="Times New Roman" pitchFamily="18" charset="0"/>
                <a:cs typeface="Times New Roman" pitchFamily="18" charset="0"/>
              </a:rPr>
              <a:t>Она связана с переживаниями, которые сопровождали какие-то события. Например, ребенок укололся острым предметом, порезался или обжегся. Согласитесь, очень неприятное впечатление, особенно для малыша. Именно оно способно ненадолго ограничить любознательность крохи.</a:t>
            </a:r>
          </a:p>
          <a:p>
            <a:pPr indent="180975" algn="just"/>
            <a:r>
              <a:rPr lang="ru-RU" sz="1300" b="1" dirty="0" smtClean="0">
                <a:solidFill>
                  <a:schemeClr val="tx2"/>
                </a:solidFill>
                <a:latin typeface="Times New Roman" pitchFamily="18" charset="0"/>
                <a:cs typeface="Times New Roman" pitchFamily="18" charset="0"/>
              </a:rPr>
              <a:t>И запреты взрослых не нужны при этом. Ведь такие ощущения запоминаются непроизвольно и почти мгновенно. Эта память самая прочная</a:t>
            </a:r>
            <a:r>
              <a:rPr lang="ru-RU" sz="1300" b="1" dirty="0" smtClean="0">
                <a:solidFill>
                  <a:schemeClr val="tx2"/>
                </a:solidFill>
                <a:latin typeface="Times New Roman" pitchFamily="18" charset="0"/>
                <a:cs typeface="Times New Roman" pitchFamily="18" charset="0"/>
              </a:rPr>
              <a:t>.</a:t>
            </a:r>
          </a:p>
          <a:p>
            <a:pPr indent="180975" algn="ctr"/>
            <a:r>
              <a:rPr lang="ru-RU" sz="1300" b="1" dirty="0" smtClean="0">
                <a:solidFill>
                  <a:srgbClr val="C00000"/>
                </a:solidFill>
                <a:latin typeface="Times New Roman" pitchFamily="18" charset="0"/>
                <a:cs typeface="Times New Roman" pitchFamily="18" charset="0"/>
              </a:rPr>
              <a:t>ИГРЫ ДЛЯ РАЗВИТИЯ СЛУХОВОЙ ПАМЯТИ</a:t>
            </a:r>
          </a:p>
          <a:p>
            <a:pPr indent="180975" algn="just"/>
            <a:r>
              <a:rPr lang="ru-RU" sz="1200" b="1" dirty="0" smtClean="0">
                <a:solidFill>
                  <a:schemeClr val="tx2"/>
                </a:solidFill>
                <a:latin typeface="Times New Roman" pitchFamily="18" charset="0"/>
                <a:cs typeface="Times New Roman" pitchFamily="18" charset="0"/>
              </a:rPr>
              <a:t>Предлагаем </a:t>
            </a:r>
            <a:r>
              <a:rPr lang="ru-RU" sz="1200" b="1" dirty="0" smtClean="0">
                <a:solidFill>
                  <a:schemeClr val="tx2"/>
                </a:solidFill>
                <a:latin typeface="Times New Roman" pitchFamily="18" charset="0"/>
                <a:cs typeface="Times New Roman" pitchFamily="18" charset="0"/>
              </a:rPr>
              <a:t>увлекательные игры, которые помогут подготовиться к школе и повысят способность запоминать и воспроизводить информацию. </a:t>
            </a:r>
          </a:p>
          <a:p>
            <a:pPr indent="180975" algn="just"/>
            <a:r>
              <a:rPr lang="ru-RU" sz="1200" b="1" dirty="0" smtClean="0">
                <a:solidFill>
                  <a:srgbClr val="FF0000"/>
                </a:solidFill>
                <a:latin typeface="Times New Roman" pitchFamily="18" charset="0"/>
                <a:cs typeface="Times New Roman" pitchFamily="18" charset="0"/>
              </a:rPr>
              <a:t>10 СЛОВ</a:t>
            </a:r>
            <a:endParaRPr lang="ru-RU" sz="1200" b="1" dirty="0" smtClean="0">
              <a:solidFill>
                <a:srgbClr val="FF0000"/>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Это аналог игры про десять картинок. </a:t>
            </a:r>
            <a:r>
              <a:rPr lang="ru-RU" sz="1200" b="1" dirty="0" smtClean="0">
                <a:solidFill>
                  <a:schemeClr val="tx2"/>
                </a:solidFill>
                <a:latin typeface="Times New Roman" pitchFamily="18" charset="0"/>
                <a:cs typeface="Times New Roman" pitchFamily="18" charset="0"/>
              </a:rPr>
              <a:t>Зачитываете </a:t>
            </a:r>
            <a:r>
              <a:rPr lang="ru-RU" sz="1200" b="1" dirty="0" smtClean="0">
                <a:solidFill>
                  <a:schemeClr val="tx2"/>
                </a:solidFill>
                <a:latin typeface="Times New Roman" pitchFamily="18" charset="0"/>
                <a:cs typeface="Times New Roman" pitchFamily="18" charset="0"/>
              </a:rPr>
              <a:t>ребенку 10 слов и просите назвать запомнившиеся. Хорошими результатами можно считать: 5-6 слов для кратковременной памяти и 7-8 – для долговременной. Для проверки последней, нужно еще раз назвать малышу слова, которые он не смог повторить и проверить, что он запомнил, через час. </a:t>
            </a:r>
          </a:p>
          <a:p>
            <a:pPr indent="180975" algn="just"/>
            <a:r>
              <a:rPr lang="ru-RU" sz="1200" b="1" dirty="0" smtClean="0">
                <a:solidFill>
                  <a:srgbClr val="FF0000"/>
                </a:solidFill>
                <a:latin typeface="Times New Roman" pitchFamily="18" charset="0"/>
                <a:cs typeface="Times New Roman" pitchFamily="18" charset="0"/>
              </a:rPr>
              <a:t>ДОБАВЬ ЧТО-ТО СВОЕ</a:t>
            </a:r>
            <a:endParaRPr lang="ru-RU" sz="1200" b="1" dirty="0" smtClean="0">
              <a:solidFill>
                <a:srgbClr val="FF0000"/>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Это даже не упражнение, а, скорее, веселая игра на развитие слуховой памяти. Чем больше игроков захочет поучаствовать, тем лучше. Выглядит это следующим образом: вы говорите: «Я положила в сумку печенье». Ребенок должен повторить и добавить что-то от себя: «Я положил в сумку печенье и конфеты». Третий игрок снова повторяет и добавляет еще что-то, и так далее. Подобные тренировки помогают развивать объем памяти. </a:t>
            </a:r>
          </a:p>
          <a:p>
            <a:pPr indent="180975" algn="just"/>
            <a:r>
              <a:rPr lang="ru-RU" sz="1200" b="1" dirty="0" smtClean="0">
                <a:solidFill>
                  <a:srgbClr val="FF0000"/>
                </a:solidFill>
                <a:latin typeface="Times New Roman" pitchFamily="18" charset="0"/>
                <a:cs typeface="Times New Roman" pitchFamily="18" charset="0"/>
              </a:rPr>
              <a:t>ПОВТОРЯЙ ЗА МНОЙ</a:t>
            </a:r>
            <a:endParaRPr lang="ru-RU" sz="1200" b="1" dirty="0" smtClean="0">
              <a:solidFill>
                <a:srgbClr val="FF0000"/>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Пожалуй, это одно из простейших упражнений на развитие слуховой памяти у ребенка. Берете карандаш и стучите по столу определенное количество раз и просите кроху повторить. Можно варьировать не только количество повторений, но и время между ними. </a:t>
            </a:r>
          </a:p>
          <a:p>
            <a:pPr indent="180975" algn="just"/>
            <a:r>
              <a:rPr lang="ru-RU" sz="1200" b="1" dirty="0" smtClean="0">
                <a:solidFill>
                  <a:srgbClr val="FF0000"/>
                </a:solidFill>
                <a:latin typeface="Times New Roman" pitchFamily="18" charset="0"/>
                <a:cs typeface="Times New Roman" pitchFamily="18" charset="0"/>
              </a:rPr>
              <a:t>АССОЦИАЦИИ</a:t>
            </a:r>
            <a:endParaRPr lang="ru-RU" sz="1200" b="1" dirty="0" smtClean="0">
              <a:solidFill>
                <a:schemeClr val="tx2"/>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А вот это уже более серьезное упражнение на развитие слуховой памяти. Вам понадобятся карточки с изображениями животных и предметов (машинка, платье, слон, дерево, звезды). Разложите их перед малышом и скажите, что сейчас вы произнесете несколько слов, а его задача подобрать к каждому подходящее изображение, которое поможет вспомнить нужное слово. Слова будут примерно такими: гараж, мода, зоопарк, природа, ночь. Затем останется только проверить, насколько кроха справился с заданием и сколько слов запомнил. </a:t>
            </a:r>
          </a:p>
          <a:p>
            <a:pPr indent="180975" algn="just"/>
            <a:r>
              <a:rPr lang="ru-RU" sz="1200" b="1" dirty="0" smtClean="0">
                <a:solidFill>
                  <a:srgbClr val="FF0000"/>
                </a:solidFill>
                <a:latin typeface="Times New Roman" pitchFamily="18" charset="0"/>
                <a:cs typeface="Times New Roman" pitchFamily="18" charset="0"/>
              </a:rPr>
              <a:t>НАЗОВИ ПАРУ</a:t>
            </a:r>
            <a:endParaRPr lang="ru-RU" sz="1200" b="1" dirty="0" smtClean="0">
              <a:solidFill>
                <a:srgbClr val="FF0000"/>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Упражнение состоит из двух этапов, на первом, вы зачитываете пары слов, например: река-мост, лес-волк, ручка-тетрадь и т. д. Затем называете одно слово из каждой пары, а ребенок должен вспомнить и назвать второе. Если кроха легко справляется, значит логическая и смысловая память у него развиты очень хорошо. Несмотря на всю простоту данных упражнений на развитие слуховой памяти у ребенка, они зарекомендовали себя как весьма эффективные. </a:t>
            </a:r>
          </a:p>
          <a:p>
            <a:pPr indent="180975" algn="r"/>
            <a:r>
              <a:rPr lang="ru-RU" sz="1200" b="1" dirty="0" smtClean="0">
                <a:solidFill>
                  <a:schemeClr val="tx2"/>
                </a:solidFill>
                <a:latin typeface="Times New Roman" pitchFamily="18" charset="0"/>
                <a:cs typeface="Times New Roman" pitchFamily="18" charset="0"/>
              </a:rPr>
              <a:t>И мы надеемся, что для вас они будут не менее полезны. </a:t>
            </a:r>
            <a:endParaRPr lang="ru-RU" sz="1200" b="1" dirty="0" smtClean="0">
              <a:solidFill>
                <a:schemeClr val="tx2"/>
              </a:solidFill>
              <a:latin typeface="Times New Roman" pitchFamily="18" charset="0"/>
              <a:cs typeface="Times New Roman" pitchFamily="18" charset="0"/>
            </a:endParaRPr>
          </a:p>
          <a:p>
            <a:pPr indent="180975" algn="r"/>
            <a:r>
              <a:rPr lang="ru-RU" sz="1200" b="1" dirty="0" smtClean="0">
                <a:solidFill>
                  <a:schemeClr val="tx2"/>
                </a:solidFill>
                <a:latin typeface="Times New Roman" pitchFamily="18" charset="0"/>
                <a:cs typeface="Times New Roman" pitchFamily="18" charset="0"/>
              </a:rPr>
              <a:t>Зайцева </a:t>
            </a:r>
            <a:r>
              <a:rPr lang="ru-RU" sz="1200" b="1" dirty="0" smtClean="0">
                <a:solidFill>
                  <a:schemeClr val="tx2"/>
                </a:solidFill>
                <a:latin typeface="Times New Roman" pitchFamily="18" charset="0"/>
                <a:cs typeface="Times New Roman" pitchFamily="18" charset="0"/>
              </a:rPr>
              <a:t>Т.С., учитель – дефектолог</a:t>
            </a:r>
          </a:p>
          <a:p>
            <a:pPr indent="180975" algn="r"/>
            <a:r>
              <a:rPr lang="ru-RU" sz="1200" b="1" dirty="0" err="1" smtClean="0">
                <a:solidFill>
                  <a:schemeClr val="tx2"/>
                </a:solidFill>
                <a:latin typeface="Times New Roman" pitchFamily="18" charset="0"/>
                <a:cs typeface="Times New Roman" pitchFamily="18" charset="0"/>
              </a:rPr>
              <a:t>Майорова</a:t>
            </a:r>
            <a:r>
              <a:rPr lang="ru-RU" sz="1200" b="1" dirty="0" smtClean="0">
                <a:solidFill>
                  <a:schemeClr val="tx2"/>
                </a:solidFill>
                <a:latin typeface="Times New Roman" pitchFamily="18" charset="0"/>
                <a:cs typeface="Times New Roman" pitchFamily="18" charset="0"/>
              </a:rPr>
              <a:t> Л. В., учитель – логопед</a:t>
            </a:r>
          </a:p>
          <a:p>
            <a:pPr indent="180975" algn="just"/>
            <a:endParaRPr lang="ru-RU" sz="1200" b="1" dirty="0" smtClean="0">
              <a:solidFill>
                <a:schemeClr val="tx2"/>
              </a:solidFill>
              <a:latin typeface="Times New Roman" pitchFamily="18" charset="0"/>
              <a:cs typeface="Times New Roman" pitchFamily="18" charset="0"/>
            </a:endParaRPr>
          </a:p>
          <a:p>
            <a:pPr indent="180975" algn="just"/>
            <a:endParaRPr lang="ru-RU" sz="1200" b="1" dirty="0" smtClean="0">
              <a:solidFill>
                <a:schemeClr val="tx2"/>
              </a:solidFill>
              <a:latin typeface="Times New Roman" pitchFamily="18" charset="0"/>
              <a:cs typeface="Times New Roman" pitchFamily="18" charset="0"/>
            </a:endParaRPr>
          </a:p>
          <a:p>
            <a:pPr indent="180975" algn="just"/>
            <a:r>
              <a:rPr lang="ru-RU" sz="1200" b="1" dirty="0" smtClean="0">
                <a:solidFill>
                  <a:schemeClr val="tx2"/>
                </a:solidFill>
                <a:latin typeface="Times New Roman" pitchFamily="18" charset="0"/>
                <a:cs typeface="Times New Roman" pitchFamily="18" charset="0"/>
              </a:rPr>
              <a:t> </a:t>
            </a:r>
          </a:p>
          <a:p>
            <a:pPr indent="180975" algn="just"/>
            <a:endParaRPr lang="ru-RU" sz="1200" b="1" dirty="0">
              <a:solidFill>
                <a:schemeClr val="tx2"/>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50"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5" name="TextBox 4"/>
          <p:cNvSpPr txBox="1"/>
          <p:nvPr/>
        </p:nvSpPr>
        <p:spPr>
          <a:xfrm>
            <a:off x="214290" y="285720"/>
            <a:ext cx="6429420" cy="369332"/>
          </a:xfrm>
          <a:prstGeom prst="rect">
            <a:avLst/>
          </a:prstGeom>
          <a:noFill/>
        </p:spPr>
        <p:txBody>
          <a:bodyPr wrap="square" rtlCol="0">
            <a:spAutoFit/>
          </a:bodyPr>
          <a:lstStyle/>
          <a:p>
            <a:endParaRPr lang="ru-RU" dirty="0"/>
          </a:p>
        </p:txBody>
      </p:sp>
      <p:sp>
        <p:nvSpPr>
          <p:cNvPr id="6" name="TextBox 5"/>
          <p:cNvSpPr txBox="1"/>
          <p:nvPr/>
        </p:nvSpPr>
        <p:spPr>
          <a:xfrm>
            <a:off x="857232" y="571472"/>
            <a:ext cx="1857388" cy="369332"/>
          </a:xfrm>
          <a:prstGeom prst="rect">
            <a:avLst/>
          </a:prstGeom>
          <a:noFill/>
        </p:spPr>
        <p:txBody>
          <a:bodyPr wrap="square" rtlCol="0">
            <a:spAutoFit/>
          </a:bodyPr>
          <a:lstStyle/>
          <a:p>
            <a:endParaRPr lang="ru-RU" dirty="0"/>
          </a:p>
        </p:txBody>
      </p:sp>
      <p:sp>
        <p:nvSpPr>
          <p:cNvPr id="7" name="TextBox 6"/>
          <p:cNvSpPr txBox="1"/>
          <p:nvPr/>
        </p:nvSpPr>
        <p:spPr>
          <a:xfrm>
            <a:off x="1071546" y="857224"/>
            <a:ext cx="1571636" cy="369332"/>
          </a:xfrm>
          <a:prstGeom prst="rect">
            <a:avLst/>
          </a:prstGeom>
          <a:noFill/>
        </p:spPr>
        <p:txBody>
          <a:bodyPr wrap="square" rtlCol="0">
            <a:spAutoFit/>
          </a:bodyPr>
          <a:lstStyle/>
          <a:p>
            <a:endParaRPr lang="ru-RU" dirty="0"/>
          </a:p>
        </p:txBody>
      </p:sp>
      <p:sp>
        <p:nvSpPr>
          <p:cNvPr id="2052" name="Rectangle 4"/>
          <p:cNvSpPr>
            <a:spLocks noChangeArrowheads="1"/>
          </p:cNvSpPr>
          <p:nvPr/>
        </p:nvSpPr>
        <p:spPr bwMode="auto">
          <a:xfrm>
            <a:off x="357166" y="428597"/>
            <a:ext cx="6215106" cy="33393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300"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ru-RU" sz="1300"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РАЗВИВАЕМ</a:t>
            </a:r>
            <a:r>
              <a:rPr kumimoji="0" lang="ru-RU" sz="1300" b="1"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ПАМЯТЬ, ВНИМАНИЕ И МЫШЛЕНИЕ РЕБЕНКА»</a:t>
            </a:r>
          </a:p>
          <a:p>
            <a:pPr indent="180975" algn="just"/>
            <a:r>
              <a:rPr lang="ru-RU" sz="1300" b="1" dirty="0" smtClean="0">
                <a:solidFill>
                  <a:schemeClr val="tx2"/>
                </a:solidFill>
                <a:latin typeface="Times New Roman" pitchFamily="18" charset="0"/>
                <a:cs typeface="Times New Roman" pitchFamily="18" charset="0"/>
              </a:rPr>
              <a:t>Уважаемые </a:t>
            </a:r>
            <a:r>
              <a:rPr lang="ru-RU" sz="1300" b="1" dirty="0">
                <a:solidFill>
                  <a:schemeClr val="tx2"/>
                </a:solidFill>
                <a:latin typeface="Times New Roman" pitchFamily="18" charset="0"/>
                <a:cs typeface="Times New Roman" pitchFamily="18" charset="0"/>
              </a:rPr>
              <a:t>родители, хотите ли вы, чтобы Ваши дети хорошо учились в школе?</a:t>
            </a:r>
          </a:p>
          <a:p>
            <a:pPr indent="180975" algn="just"/>
            <a:r>
              <a:rPr lang="ru-RU" sz="1300" b="1" dirty="0">
                <a:solidFill>
                  <a:schemeClr val="tx2"/>
                </a:solidFill>
                <a:latin typeface="Times New Roman" pitchFamily="18" charset="0"/>
                <a:cs typeface="Times New Roman" pitchFamily="18" charset="0"/>
              </a:rPr>
              <a:t>Конечно же, каждый родитель хочет, чтобы их ребенок успешно учился. Следовательно, ребенка надо развивать. Но дети, как правило, не любят заниматься, но они любят играть. Значит, развивать все психические функции необходимо через игру.</a:t>
            </a:r>
          </a:p>
          <a:p>
            <a:pPr indent="180975" algn="just"/>
            <a:r>
              <a:rPr lang="ru-RU" sz="1300" b="1" dirty="0">
                <a:solidFill>
                  <a:schemeClr val="tx2"/>
                </a:solidFill>
                <a:latin typeface="Times New Roman" pitchFamily="18" charset="0"/>
                <a:cs typeface="Times New Roman" pitchFamily="18" charset="0"/>
              </a:rPr>
              <a:t>Нет таких игр, которые бы развивали только память, только внимание, только мышление или восприятие. Играя с ребенком в игры - развивается сразу несколько психических функций. Игры помогают ребятам развиваться, а значит это не пустая трата времени. И не научится со временем ребенок этому самостоятельно, его надо развивать, особенно если у него идут нарушения в развитии, и чем раньше мы начнем его обучать, играя, тем лучше он будет учиться в школе.</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Рисунок 1" descr="product_detailed_image_208593_48673"/>
          <p:cNvPicPr>
            <a:picLocks noChangeAspect="1" noChangeArrowheads="1"/>
          </p:cNvPicPr>
          <p:nvPr/>
        </p:nvPicPr>
        <p:blipFill>
          <a:blip r:embed="rId3"/>
          <a:srcRect b="8696"/>
          <a:stretch>
            <a:fillRect/>
          </a:stretch>
        </p:blipFill>
        <p:spPr bwMode="auto">
          <a:xfrm>
            <a:off x="428604" y="3357554"/>
            <a:ext cx="6072230" cy="5357850"/>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074"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5" name="TextBox 4"/>
          <p:cNvSpPr txBox="1"/>
          <p:nvPr/>
        </p:nvSpPr>
        <p:spPr>
          <a:xfrm>
            <a:off x="214290" y="285720"/>
            <a:ext cx="6500858" cy="9079409"/>
          </a:xfrm>
          <a:prstGeom prst="rect">
            <a:avLst/>
          </a:prstGeom>
          <a:noFill/>
        </p:spPr>
        <p:txBody>
          <a:bodyPr wrap="square" rtlCol="0">
            <a:spAutoFit/>
          </a:bodyPr>
          <a:lstStyle/>
          <a:p>
            <a:pPr algn="ctr"/>
            <a:r>
              <a:rPr lang="ru-RU" sz="1300" b="1" dirty="0" smtClean="0">
                <a:solidFill>
                  <a:srgbClr val="FF0000"/>
                </a:solidFill>
                <a:latin typeface="Times New Roman" pitchFamily="18" charset="0"/>
                <a:cs typeface="Times New Roman" pitchFamily="18" charset="0"/>
              </a:rPr>
              <a:t>«УГОСТИ РЫБОЙ» </a:t>
            </a:r>
            <a:r>
              <a:rPr lang="ru-RU" sz="1300" b="1" dirty="0">
                <a:solidFill>
                  <a:schemeClr val="tx2"/>
                </a:solidFill>
                <a:latin typeface="Times New Roman" pitchFamily="18" charset="0"/>
                <a:cs typeface="Times New Roman" pitchFamily="18" charset="0"/>
              </a:rPr>
              <a:t>- каждый рыбак, должен раздать рыбу, чтобы хватило каждому по одной</a:t>
            </a:r>
            <a:r>
              <a:rPr lang="ru-RU" sz="1300" b="1" dirty="0" smtClean="0">
                <a:solidFill>
                  <a:schemeClr val="tx2"/>
                </a:solidFill>
                <a:latin typeface="Times New Roman" pitchFamily="18" charset="0"/>
                <a:cs typeface="Times New Roman" pitchFamily="18" charset="0"/>
              </a:rPr>
              <a:t>.</a:t>
            </a: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r>
              <a:rPr lang="ru-RU" dirty="0">
                <a:solidFill>
                  <a:schemeClr val="tx2">
                    <a:lumMod val="75000"/>
                  </a:schemeClr>
                </a:solidFill>
              </a:rPr>
              <a:t> </a:t>
            </a: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pPr algn="ctr"/>
            <a:endParaRPr lang="ru-RU" dirty="0" smtClean="0">
              <a:solidFill>
                <a:schemeClr val="tx2">
                  <a:lumMod val="75000"/>
                </a:schemeClr>
              </a:solidFill>
              <a:latin typeface="Times New Roman" pitchFamily="18" charset="0"/>
              <a:cs typeface="Times New Roman" pitchFamily="18" charset="0"/>
            </a:endParaRPr>
          </a:p>
          <a:p>
            <a:pPr algn="ctr"/>
            <a:endParaRPr lang="ru-RU" dirty="0">
              <a:solidFill>
                <a:schemeClr val="tx2">
                  <a:lumMod val="75000"/>
                </a:schemeClr>
              </a:solidFill>
              <a:latin typeface="Times New Roman" pitchFamily="18" charset="0"/>
              <a:cs typeface="Times New Roman" pitchFamily="18" charset="0"/>
            </a:endParaRPr>
          </a:p>
          <a:p>
            <a:pPr algn="ctr"/>
            <a:endParaRPr lang="ru-RU" dirty="0" smtClean="0">
              <a:solidFill>
                <a:schemeClr val="tx2">
                  <a:lumMod val="75000"/>
                </a:schemeClr>
              </a:solidFill>
              <a:latin typeface="Times New Roman" pitchFamily="18" charset="0"/>
              <a:cs typeface="Times New Roman" pitchFamily="18" charset="0"/>
            </a:endParaRPr>
          </a:p>
          <a:p>
            <a:pPr algn="ctr"/>
            <a:r>
              <a:rPr lang="ru-RU" dirty="0" smtClean="0">
                <a:solidFill>
                  <a:schemeClr val="tx2">
                    <a:lumMod val="75000"/>
                  </a:schemeClr>
                </a:solidFill>
                <a:latin typeface="Times New Roman" pitchFamily="18" charset="0"/>
                <a:cs typeface="Times New Roman" pitchFamily="18" charset="0"/>
              </a:rPr>
              <a:t> </a:t>
            </a:r>
            <a:r>
              <a:rPr lang="ru-RU" sz="1300" b="1" dirty="0">
                <a:solidFill>
                  <a:srgbClr val="FF0000"/>
                </a:solidFill>
                <a:latin typeface="Times New Roman" pitchFamily="18" charset="0"/>
                <a:cs typeface="Times New Roman" pitchFamily="18" charset="0"/>
              </a:rPr>
              <a:t>«</a:t>
            </a:r>
            <a:r>
              <a:rPr lang="ru-RU" sz="1300" b="1" dirty="0" smtClean="0">
                <a:solidFill>
                  <a:srgbClr val="FF0000"/>
                </a:solidFill>
                <a:latin typeface="Times New Roman" pitchFamily="18" charset="0"/>
                <a:cs typeface="Times New Roman" pitchFamily="18" charset="0"/>
              </a:rPr>
              <a:t>СПРЯЧЬ ПОРОСЕНКА В СВОЙ ДОМИК»</a:t>
            </a:r>
            <a:endParaRPr lang="ru-RU" sz="1300" b="1" dirty="0">
              <a:solidFill>
                <a:srgbClr val="FF0000"/>
              </a:solidFill>
              <a:latin typeface="Times New Roman" pitchFamily="18" charset="0"/>
              <a:cs typeface="Times New Roman" pitchFamily="18" charset="0"/>
            </a:endParaRPr>
          </a:p>
          <a:p>
            <a:pPr algn="ctr"/>
            <a:r>
              <a:rPr lang="ru-RU" dirty="0">
                <a:solidFill>
                  <a:schemeClr val="tx2">
                    <a:lumMod val="75000"/>
                  </a:schemeClr>
                </a:solidFill>
                <a:latin typeface="Times New Roman" pitchFamily="18" charset="0"/>
                <a:cs typeface="Times New Roman" pitchFamily="18" charset="0"/>
              </a:rPr>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r>
              <a:rPr lang="ru-RU" dirty="0"/>
              <a:t> </a:t>
            </a:r>
          </a:p>
          <a:p>
            <a:endParaRPr lang="ru-RU" dirty="0"/>
          </a:p>
        </p:txBody>
      </p:sp>
      <p:pic>
        <p:nvPicPr>
          <p:cNvPr id="6" name="Рисунок 5" descr="C:\Users\Reanimator\Desktop\1270543960_sshot-4.jpg"/>
          <p:cNvPicPr/>
          <p:nvPr/>
        </p:nvPicPr>
        <p:blipFill>
          <a:blip r:embed="rId3">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23887" y="857225"/>
            <a:ext cx="5805509" cy="3571899"/>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descr="C:\Users\Reanimator\Desktop\2522230601.jpg"/>
          <p:cNvPicPr/>
          <p:nvPr/>
        </p:nvPicPr>
        <p:blipFill>
          <a:blip r:embed="rId4">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93724" y="4929190"/>
            <a:ext cx="5835671" cy="3643338"/>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Box 8"/>
          <p:cNvSpPr txBox="1"/>
          <p:nvPr/>
        </p:nvSpPr>
        <p:spPr>
          <a:xfrm>
            <a:off x="1142984" y="8501090"/>
            <a:ext cx="5000660" cy="569387"/>
          </a:xfrm>
          <a:prstGeom prst="rect">
            <a:avLst/>
          </a:prstGeom>
          <a:noFill/>
        </p:spPr>
        <p:txBody>
          <a:bodyPr wrap="square" rtlCol="0">
            <a:spAutoFit/>
          </a:bodyPr>
          <a:lstStyle/>
          <a:p>
            <a:pPr lvl="0" algn="r"/>
            <a:r>
              <a:rPr lang="ru-RU" sz="1300" b="1" i="1" dirty="0" smtClean="0">
                <a:solidFill>
                  <a:schemeClr val="tx2"/>
                </a:solidFill>
                <a:latin typeface="Times New Roman" pitchFamily="18" charset="0"/>
                <a:ea typeface="Calibri" pitchFamily="34" charset="0"/>
                <a:cs typeface="Times New Roman" pitchFamily="18" charset="0"/>
              </a:rPr>
              <a:t>Воспитатели: Пронина С.С.</a:t>
            </a:r>
            <a:r>
              <a:rPr lang="ru-RU" sz="1300" dirty="0" smtClean="0">
                <a:solidFill>
                  <a:schemeClr val="tx2"/>
                </a:solidFill>
                <a:latin typeface="Times New Roman" pitchFamily="18" charset="0"/>
                <a:ea typeface="Calibri" pitchFamily="34" charset="0"/>
                <a:cs typeface="Times New Roman" pitchFamily="18" charset="0"/>
              </a:rPr>
              <a:t> </a:t>
            </a:r>
            <a:r>
              <a:rPr lang="ru-RU" sz="1300" b="1" i="1" dirty="0" smtClean="0">
                <a:solidFill>
                  <a:schemeClr val="tx2"/>
                </a:solidFill>
                <a:latin typeface="Times New Roman" pitchFamily="18" charset="0"/>
                <a:ea typeface="Calibri" pitchFamily="34" charset="0"/>
                <a:cs typeface="Times New Roman" pitchFamily="18" charset="0"/>
              </a:rPr>
              <a:t>Куклина М.М.</a:t>
            </a:r>
            <a:endParaRPr lang="ru-RU" sz="1300" b="1" i="1" dirty="0" smtClean="0">
              <a:solidFill>
                <a:srgbClr val="000000"/>
              </a:solidFill>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098"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6" name="TextBox 5"/>
          <p:cNvSpPr txBox="1"/>
          <p:nvPr/>
        </p:nvSpPr>
        <p:spPr>
          <a:xfrm>
            <a:off x="285728" y="214283"/>
            <a:ext cx="6215106" cy="3693319"/>
          </a:xfrm>
          <a:prstGeom prst="rect">
            <a:avLst/>
          </a:prstGeom>
          <a:noFill/>
        </p:spPr>
        <p:txBody>
          <a:bodyPr wrap="square" rtlCol="0">
            <a:spAutoFit/>
          </a:bodyPr>
          <a:lstStyle/>
          <a:p>
            <a:pPr algn="ctr" fontAlgn="base"/>
            <a:r>
              <a:rPr lang="ru-RU" sz="1300" b="1" dirty="0" smtClean="0">
                <a:solidFill>
                  <a:srgbClr val="FF0000"/>
                </a:solidFill>
                <a:latin typeface="Times New Roman" pitchFamily="18" charset="0"/>
                <a:cs typeface="Times New Roman" pitchFamily="18" charset="0"/>
              </a:rPr>
              <a:t>ДИДАКТИЧЕСКИЕ ИГРЫ НА РАЗВИТИЕ ЛОГИЧЕСКОГО МЫШЛЕНИЯ </a:t>
            </a:r>
          </a:p>
          <a:p>
            <a:pPr indent="180975" algn="just" fontAlgn="base"/>
            <a:r>
              <a:rPr lang="ru-RU" sz="1300" b="1" dirty="0" smtClean="0">
                <a:solidFill>
                  <a:schemeClr val="tx2"/>
                </a:solidFill>
                <a:latin typeface="Times New Roman" pitchFamily="18" charset="0"/>
                <a:cs typeface="Times New Roman" pitchFamily="18" charset="0"/>
              </a:rPr>
              <a:t>Умение </a:t>
            </a:r>
            <a:r>
              <a:rPr lang="ru-RU" sz="1300" b="1" dirty="0">
                <a:solidFill>
                  <a:schemeClr val="tx2"/>
                </a:solidFill>
                <a:latin typeface="Times New Roman" pitchFamily="18" charset="0"/>
                <a:cs typeface="Times New Roman" pitchFamily="18" charset="0"/>
              </a:rPr>
              <a:t>мыслить подразумевает выделение существенных признаков предметов, объединение различных признаков в целое представление о предмете; сравнение предметов и выявление различий в них и т. д. Все эти навыки у детей с задержкой развития сформированы значительно хуже, чем у сверстников.</a:t>
            </a:r>
          </a:p>
          <a:p>
            <a:pPr indent="180975" algn="just" fontAlgn="base"/>
            <a:r>
              <a:rPr lang="ru-RU" sz="1300" b="1" dirty="0" smtClean="0">
                <a:solidFill>
                  <a:schemeClr val="tx2"/>
                </a:solidFill>
                <a:latin typeface="Times New Roman" pitchFamily="18" charset="0"/>
                <a:cs typeface="Times New Roman" pitchFamily="18" charset="0"/>
              </a:rPr>
              <a:t>Н</a:t>
            </a:r>
            <a:r>
              <a:rPr lang="ru-RU" sz="1300" b="1" dirty="0" smtClean="0">
                <a:solidFill>
                  <a:schemeClr val="tx2"/>
                </a:solidFill>
                <a:latin typeface="Times New Roman" pitchFamily="18" charset="0"/>
                <a:cs typeface="Times New Roman" pitchFamily="18" charset="0"/>
              </a:rPr>
              <a:t>есложные </a:t>
            </a:r>
            <a:r>
              <a:rPr lang="ru-RU" sz="1300" b="1" dirty="0" smtClean="0">
                <a:solidFill>
                  <a:schemeClr val="tx2"/>
                </a:solidFill>
                <a:latin typeface="Times New Roman" pitchFamily="18" charset="0"/>
                <a:cs typeface="Times New Roman" pitchFamily="18" charset="0"/>
              </a:rPr>
              <a:t>игры </a:t>
            </a:r>
            <a:r>
              <a:rPr lang="ru-RU" sz="1300" b="1" dirty="0">
                <a:solidFill>
                  <a:schemeClr val="tx2"/>
                </a:solidFill>
                <a:latin typeface="Times New Roman" pitchFamily="18" charset="0"/>
                <a:cs typeface="Times New Roman" pitchFamily="18" charset="0"/>
              </a:rPr>
              <a:t>на развитие логического </a:t>
            </a:r>
            <a:r>
              <a:rPr lang="ru-RU" sz="1300" b="1" dirty="0" smtClean="0">
                <a:solidFill>
                  <a:schemeClr val="tx2"/>
                </a:solidFill>
                <a:latin typeface="Times New Roman" pitchFamily="18" charset="0"/>
                <a:cs typeface="Times New Roman" pitchFamily="18" charset="0"/>
              </a:rPr>
              <a:t>мышления, развивают </a:t>
            </a:r>
            <a:r>
              <a:rPr lang="ru-RU" sz="1300" b="1" dirty="0">
                <a:solidFill>
                  <a:schemeClr val="tx2"/>
                </a:solidFill>
                <a:latin typeface="Times New Roman" pitchFamily="18" charset="0"/>
                <a:cs typeface="Times New Roman" pitchFamily="18" charset="0"/>
              </a:rPr>
              <a:t>память и логическое мышление детей.</a:t>
            </a:r>
          </a:p>
          <a:p>
            <a:pPr indent="180975" algn="just" fontAlgn="base"/>
            <a:r>
              <a:rPr lang="ru-RU" sz="1300" b="1" dirty="0">
                <a:solidFill>
                  <a:schemeClr val="tx2"/>
                </a:solidFill>
                <a:latin typeface="Times New Roman" pitchFamily="18" charset="0"/>
                <a:cs typeface="Times New Roman" pitchFamily="18" charset="0"/>
              </a:rPr>
              <a:t>Эти игры помогут детям закрепить понятия «цвет и форма», повторить геометрические фигуры, делают детей внимательнее и учат логически мыслить.</a:t>
            </a:r>
          </a:p>
          <a:p>
            <a:pPr indent="180975" algn="just" fontAlgn="base"/>
            <a:r>
              <a:rPr lang="ru-RU" sz="1300" b="1" dirty="0" smtClean="0">
                <a:solidFill>
                  <a:srgbClr val="FF0000"/>
                </a:solidFill>
                <a:latin typeface="Times New Roman" pitchFamily="18" charset="0"/>
                <a:cs typeface="Times New Roman" pitchFamily="18" charset="0"/>
              </a:rPr>
              <a:t>«ПЛАТЬЕ ДЛЯ МАМЫ» </a:t>
            </a:r>
            <a:r>
              <a:rPr lang="ru-RU" sz="1300" b="1" dirty="0">
                <a:solidFill>
                  <a:schemeClr val="tx2"/>
                </a:solidFill>
                <a:latin typeface="Times New Roman" pitchFamily="18" charset="0"/>
                <a:cs typeface="Times New Roman" pitchFamily="18" charset="0"/>
              </a:rPr>
              <a:t>. Перед детьми заготовка платья для мамы. Его нужно украсить. Кружки раскрасить красным цветом, а квадраты синим.</a:t>
            </a:r>
          </a:p>
          <a:p>
            <a:pPr indent="180975" algn="just" fontAlgn="base"/>
            <a:r>
              <a:rPr lang="ru-RU" sz="1300" b="1" dirty="0">
                <a:solidFill>
                  <a:srgbClr val="FF0000"/>
                </a:solidFill>
                <a:latin typeface="Times New Roman" pitchFamily="18" charset="0"/>
                <a:cs typeface="Times New Roman" pitchFamily="18" charset="0"/>
              </a:rPr>
              <a:t>«</a:t>
            </a:r>
            <a:r>
              <a:rPr lang="ru-RU" sz="1300" b="1" dirty="0" smtClean="0">
                <a:solidFill>
                  <a:srgbClr val="FF0000"/>
                </a:solidFill>
                <a:latin typeface="Times New Roman" pitchFamily="18" charset="0"/>
                <a:cs typeface="Times New Roman" pitchFamily="18" charset="0"/>
              </a:rPr>
              <a:t>РАСКРАСЬ БУСЫ» </a:t>
            </a:r>
            <a:r>
              <a:rPr lang="ru-RU" sz="1300" b="1" dirty="0">
                <a:solidFill>
                  <a:schemeClr val="tx2"/>
                </a:solidFill>
                <a:latin typeface="Times New Roman" pitchFamily="18" charset="0"/>
                <a:cs typeface="Times New Roman" pitchFamily="18" charset="0"/>
              </a:rPr>
              <a:t>- нужно раскрасить, кружки чередуются: красный, </a:t>
            </a:r>
            <a:r>
              <a:rPr lang="ru-RU" sz="1300" b="1" dirty="0" smtClean="0">
                <a:solidFill>
                  <a:schemeClr val="tx2"/>
                </a:solidFill>
                <a:latin typeface="Times New Roman" pitchFamily="18" charset="0"/>
                <a:cs typeface="Times New Roman" pitchFamily="18" charset="0"/>
              </a:rPr>
              <a:t>синий.  Дети </a:t>
            </a:r>
            <a:r>
              <a:rPr lang="ru-RU" sz="1300" b="1" dirty="0">
                <a:solidFill>
                  <a:schemeClr val="tx2"/>
                </a:solidFill>
                <a:latin typeface="Times New Roman" pitchFamily="18" charset="0"/>
                <a:cs typeface="Times New Roman" pitchFamily="18" charset="0"/>
              </a:rPr>
              <a:t>с удовольствием раскрашивают.</a:t>
            </a:r>
          </a:p>
          <a:p>
            <a:pPr indent="180975" algn="just"/>
            <a:r>
              <a:rPr lang="ru-RU" sz="1300" b="1" dirty="0">
                <a:solidFill>
                  <a:srgbClr val="FF0000"/>
                </a:solidFill>
                <a:latin typeface="Times New Roman" pitchFamily="18" charset="0"/>
                <a:cs typeface="Times New Roman" pitchFamily="18" charset="0"/>
              </a:rPr>
              <a:t>«</a:t>
            </a:r>
            <a:r>
              <a:rPr lang="ru-RU" sz="1300" b="1" dirty="0" smtClean="0">
                <a:solidFill>
                  <a:srgbClr val="FF0000"/>
                </a:solidFill>
                <a:latin typeface="Times New Roman" pitchFamily="18" charset="0"/>
                <a:cs typeface="Times New Roman" pitchFamily="18" charset="0"/>
              </a:rPr>
              <a:t>ПОДБЕРИ ЗОНТИК К КАПЕЛЬКЕ»</a:t>
            </a:r>
            <a:r>
              <a:rPr lang="ru-RU" sz="1300" b="1" dirty="0" smtClean="0">
                <a:solidFill>
                  <a:schemeClr val="tx2"/>
                </a:solidFill>
                <a:latin typeface="Times New Roman" pitchFamily="18" charset="0"/>
                <a:cs typeface="Times New Roman" pitchFamily="18" charset="0"/>
              </a:rPr>
              <a:t> </a:t>
            </a:r>
            <a:r>
              <a:rPr lang="ru-RU" sz="1300" b="1" dirty="0">
                <a:solidFill>
                  <a:schemeClr val="tx2"/>
                </a:solidFill>
                <a:latin typeface="Times New Roman" pitchFamily="18" charset="0"/>
                <a:cs typeface="Times New Roman" pitchFamily="18" charset="0"/>
              </a:rPr>
              <a:t>- упражнять детей в сопоставлении, сравнении по цвету.</a:t>
            </a:r>
          </a:p>
          <a:p>
            <a:pPr algn="just"/>
            <a:endParaRPr lang="ru-RU" sz="1300" b="1" dirty="0">
              <a:solidFill>
                <a:schemeClr val="tx2"/>
              </a:solidFill>
              <a:latin typeface="Times New Roman" pitchFamily="18" charset="0"/>
              <a:cs typeface="Times New Roman" pitchFamily="18" charset="0"/>
            </a:endParaRPr>
          </a:p>
        </p:txBody>
      </p:sp>
      <p:pic>
        <p:nvPicPr>
          <p:cNvPr id="7" name="Рисунок 6" descr="ÐÐ°Ð³Ð»ÑÐ´Ð½ÑÐµ Ð¿Ð¾ÑÐ¾Ð±Ð¸Ñ, Ð´Ð¸Ð´Ð°ÐºÑÐ¸ÑÐµÑÐºÐ¸Ðµ Ð¸Ð³ÑÑ, ÑÐ°Ð·Ð²Ð¸Ð²Ð°ÑÑÐ¸Ðµ ÑÐ²ÐµÑÐ¾Ð²Ð¾ÑÐ¿ÑÐ¸ÑÑÐ¸Ðµ Ñ Ð´ÐµÑÐµÐ¹ Ð´Ð¾ÑÐºÐ¾Ð»ÑÐ½Ð¾Ð³Ð¾ Ð²Ð¾Ð·ÑÐ°ÑÑÐ°"/>
          <p:cNvPicPr/>
          <p:nvPr/>
        </p:nvPicPr>
        <p:blipFill>
          <a:blip r:embed="rId3"/>
          <a:srcRect/>
          <a:stretch>
            <a:fillRect/>
          </a:stretch>
        </p:blipFill>
        <p:spPr bwMode="auto">
          <a:xfrm>
            <a:off x="571480" y="3714744"/>
            <a:ext cx="5715041" cy="3000396"/>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p:cNvSpPr txBox="1"/>
          <p:nvPr/>
        </p:nvSpPr>
        <p:spPr>
          <a:xfrm>
            <a:off x="428604" y="6858016"/>
            <a:ext cx="6072230" cy="2369880"/>
          </a:xfrm>
          <a:prstGeom prst="rect">
            <a:avLst/>
          </a:prstGeom>
          <a:noFill/>
        </p:spPr>
        <p:txBody>
          <a:bodyPr wrap="square" rtlCol="0">
            <a:spAutoFit/>
          </a:bodyPr>
          <a:lstStyle/>
          <a:p>
            <a:pPr lvl="0" indent="180975" algn="just"/>
            <a:r>
              <a:rPr lang="ru-RU" sz="1300" b="1" dirty="0" smtClean="0">
                <a:solidFill>
                  <a:srgbClr val="FF0000"/>
                </a:solidFill>
                <a:latin typeface="Times New Roman" pitchFamily="18" charset="0"/>
                <a:ea typeface="Times New Roman" pitchFamily="18" charset="0"/>
                <a:cs typeface="Times New Roman" pitchFamily="18" charset="0"/>
              </a:rPr>
              <a:t>«</a:t>
            </a:r>
            <a:r>
              <a:rPr lang="ru-RU" sz="1300" b="1" dirty="0" smtClean="0">
                <a:solidFill>
                  <a:srgbClr val="FF0000"/>
                </a:solidFill>
                <a:latin typeface="Times New Roman" pitchFamily="18" charset="0"/>
                <a:ea typeface="Times New Roman" pitchFamily="18" charset="0"/>
                <a:cs typeface="Times New Roman" pitchFamily="18" charset="0"/>
              </a:rPr>
              <a:t>ЧЕТВЕРТЫЙ ЛИШНИЙ» </a:t>
            </a:r>
            <a:r>
              <a:rPr lang="ru-RU" sz="1300" b="1" dirty="0" smtClean="0">
                <a:solidFill>
                  <a:schemeClr val="tx2"/>
                </a:solidFill>
                <a:latin typeface="Times New Roman" pitchFamily="18" charset="0"/>
                <a:ea typeface="Times New Roman" pitchFamily="18" charset="0"/>
                <a:cs typeface="Times New Roman" pitchFamily="18" charset="0"/>
              </a:rPr>
              <a:t>- </a:t>
            </a:r>
            <a:r>
              <a:rPr lang="ru-RU" sz="1300" b="1" dirty="0" smtClean="0">
                <a:solidFill>
                  <a:schemeClr val="tx2"/>
                </a:solidFill>
                <a:latin typeface="Times New Roman" pitchFamily="18" charset="0"/>
                <a:ea typeface="Times New Roman" pitchFamily="18" charset="0"/>
                <a:cs typeface="Times New Roman" pitchFamily="18" charset="0"/>
              </a:rPr>
              <a:t>развивающая игра для малышей из раздела </a:t>
            </a:r>
            <a:r>
              <a:rPr lang="ru-RU" sz="1300" b="1" dirty="0" smtClean="0">
                <a:solidFill>
                  <a:schemeClr val="tx2"/>
                </a:solidFill>
                <a:latin typeface="Times New Roman" pitchFamily="18" charset="0"/>
                <a:ea typeface="Times New Roman" pitchFamily="18" charset="0"/>
                <a:cs typeface="Times New Roman" pitchFamily="18" charset="0"/>
                <a:hlinkClick r:id="rId4"/>
              </a:rPr>
              <a:t>логика</a:t>
            </a:r>
            <a:r>
              <a:rPr lang="ru-RU" sz="1300" b="1" dirty="0" smtClean="0">
                <a:solidFill>
                  <a:schemeClr val="tx2"/>
                </a:solidFill>
                <a:latin typeface="Times New Roman" pitchFamily="18" charset="0"/>
                <a:ea typeface="Times New Roman" pitchFamily="18" charset="0"/>
                <a:cs typeface="Times New Roman" pitchFamily="18" charset="0"/>
              </a:rPr>
              <a:t>. Направлена на развитие сообразительности, памяти и внимания. Правила простые </a:t>
            </a:r>
            <a:r>
              <a:rPr lang="ru-RU" sz="1300" b="1" dirty="0" smtClean="0">
                <a:solidFill>
                  <a:schemeClr val="tx2"/>
                </a:solidFill>
                <a:latin typeface="Times New Roman" pitchFamily="18" charset="0"/>
                <a:ea typeface="Times New Roman" pitchFamily="18" charset="0"/>
                <a:cs typeface="Times New Roman" pitchFamily="18" charset="0"/>
              </a:rPr>
              <a:t>- разложите </a:t>
            </a:r>
            <a:r>
              <a:rPr lang="ru-RU" sz="1300" b="1" dirty="0" smtClean="0">
                <a:solidFill>
                  <a:schemeClr val="tx2"/>
                </a:solidFill>
                <a:latin typeface="Times New Roman" pitchFamily="18" charset="0"/>
                <a:ea typeface="Times New Roman" pitchFamily="18" charset="0"/>
                <a:cs typeface="Times New Roman" pitchFamily="18" charset="0"/>
              </a:rPr>
              <a:t>перед ребенком картинки и предложите выбрать предмет или фигуру, которые отличаются от других в группе. Попросите объяснить почему он так считает</a:t>
            </a:r>
            <a:r>
              <a:rPr lang="ru-RU" sz="1300" b="1" dirty="0" smtClean="0">
                <a:solidFill>
                  <a:schemeClr val="tx2"/>
                </a:solidFill>
                <a:latin typeface="Times New Roman" pitchFamily="18" charset="0"/>
                <a:ea typeface="Times New Roman" pitchFamily="18" charset="0"/>
                <a:cs typeface="Times New Roman" pitchFamily="18" charset="0"/>
              </a:rPr>
              <a:t>.</a:t>
            </a:r>
          </a:p>
          <a:p>
            <a:pPr lvl="0" indent="180975" algn="just"/>
            <a:r>
              <a:rPr lang="ru-RU" sz="1300" b="1" dirty="0" smtClean="0">
                <a:solidFill>
                  <a:srgbClr val="FF0000"/>
                </a:solidFill>
                <a:latin typeface="Times New Roman" pitchFamily="18" charset="0"/>
                <a:ea typeface="Times New Roman" pitchFamily="18" charset="0"/>
                <a:cs typeface="Times New Roman" pitchFamily="18" charset="0"/>
              </a:rPr>
              <a:t>«КТО</a:t>
            </a:r>
            <a:r>
              <a:rPr lang="ru-RU" sz="1300" b="1" dirty="0" smtClean="0">
                <a:solidFill>
                  <a:srgbClr val="FF0000"/>
                </a:solidFill>
                <a:latin typeface="Times New Roman" pitchFamily="18" charset="0"/>
                <a:ea typeface="Times New Roman" pitchFamily="18" charset="0"/>
                <a:cs typeface="Times New Roman" pitchFamily="18" charset="0"/>
              </a:rPr>
              <a:t>, ЧТО ЛЮБИТ</a:t>
            </a:r>
            <a:r>
              <a:rPr lang="ru-RU" sz="1300" b="1" dirty="0" smtClean="0">
                <a:solidFill>
                  <a:srgbClr val="FF0000"/>
                </a:solidFill>
                <a:latin typeface="Times New Roman" pitchFamily="18" charset="0"/>
                <a:ea typeface="Times New Roman" pitchFamily="18" charset="0"/>
                <a:cs typeface="Times New Roman" pitchFamily="18" charset="0"/>
              </a:rPr>
              <a:t>?» </a:t>
            </a:r>
            <a:r>
              <a:rPr lang="ru-RU" sz="1300" b="1" dirty="0" smtClean="0">
                <a:solidFill>
                  <a:schemeClr val="tx2"/>
                </a:solidFill>
                <a:latin typeface="Times New Roman" pitchFamily="18" charset="0"/>
                <a:ea typeface="Times New Roman" pitchFamily="18" charset="0"/>
                <a:cs typeface="Times New Roman" pitchFamily="18" charset="0"/>
              </a:rPr>
              <a:t>- </a:t>
            </a:r>
            <a:r>
              <a:rPr lang="ru-RU" sz="1300" b="1" dirty="0" smtClean="0">
                <a:solidFill>
                  <a:schemeClr val="tx2">
                    <a:lumMod val="75000"/>
                  </a:schemeClr>
                </a:solidFill>
                <a:latin typeface="Times New Roman" pitchFamily="18" charset="0"/>
                <a:ea typeface="Times New Roman" pitchFamily="18" charset="0"/>
                <a:cs typeface="Times New Roman" pitchFamily="18" charset="0"/>
              </a:rPr>
              <a:t>Подбираются </a:t>
            </a:r>
            <a:r>
              <a:rPr lang="ru-RU" sz="1300" b="1" dirty="0" smtClean="0">
                <a:solidFill>
                  <a:schemeClr val="tx2">
                    <a:lumMod val="75000"/>
                  </a:schemeClr>
                </a:solidFill>
                <a:latin typeface="Times New Roman" pitchFamily="18" charset="0"/>
                <a:ea typeface="Times New Roman" pitchFamily="18" charset="0"/>
                <a:cs typeface="Times New Roman" pitchFamily="18" charset="0"/>
              </a:rPr>
              <a:t>картинки с изображениями животных и пищи для этих животных. Перед ребенком раскладывают картинки с животными и отдельно картинки с изображением пищи, предлагают всех "накормить".</a:t>
            </a:r>
            <a:endParaRPr lang="ru-RU" sz="1300" b="1" dirty="0" smtClean="0">
              <a:solidFill>
                <a:schemeClr val="tx2">
                  <a:lumMod val="75000"/>
                </a:schemeClr>
              </a:solidFill>
              <a:latin typeface="Times New Roman" pitchFamily="18" charset="0"/>
              <a:cs typeface="Times New Roman" pitchFamily="18" charset="0"/>
            </a:endParaRPr>
          </a:p>
          <a:p>
            <a:pPr lvl="0" indent="180975" algn="just"/>
            <a:endParaRPr lang="ru-RU" sz="1300" b="1" dirty="0" smtClean="0">
              <a:solidFill>
                <a:schemeClr val="tx2"/>
              </a:solidFill>
              <a:latin typeface="Times New Roman" pitchFamily="18" charset="0"/>
              <a:cs typeface="Times New Roman" pitchFamily="18" charset="0"/>
            </a:endParaRPr>
          </a:p>
          <a:p>
            <a:pPr algn="just"/>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5122"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pic>
        <p:nvPicPr>
          <p:cNvPr id="7" name="Рисунок 6" descr="http://obuchalka-dlya-detey.ru/wp-content/uploads/CHetvertyiy-lishniy2.jpg"/>
          <p:cNvPicPr/>
          <p:nvPr/>
        </p:nvPicPr>
        <p:blipFill>
          <a:blip r:embed="rId3"/>
          <a:srcRect/>
          <a:stretch>
            <a:fillRect/>
          </a:stretch>
        </p:blipFill>
        <p:spPr bwMode="auto">
          <a:xfrm>
            <a:off x="428604" y="357158"/>
            <a:ext cx="5934075" cy="4000528"/>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124" name="Rectangle 4"/>
          <p:cNvSpPr>
            <a:spLocks noChangeArrowheads="1"/>
          </p:cNvSpPr>
          <p:nvPr/>
        </p:nvSpPr>
        <p:spPr bwMode="auto">
          <a:xfrm>
            <a:off x="285727" y="1"/>
            <a:ext cx="6215107" cy="7817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444444"/>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dirty="0">
              <a:solidFill>
                <a:srgbClr val="444444"/>
              </a:solidFill>
              <a:latin typeface="Calibri" pitchFamily="34" charset="0"/>
              <a:ea typeface="Times New Roman" pitchFamily="18" charset="0"/>
              <a:cs typeface="Times New Roman" pitchFamily="18" charset="0"/>
            </a:endParaRPr>
          </a:p>
          <a:p>
            <a:pPr marR="0" lvl="0" algn="ctr" defTabSz="914400" rtl="0" eaLnBrk="0" fontAlgn="base" latinLnBrk="0" hangingPunct="0">
              <a:lnSpc>
                <a:spcPct val="100000"/>
              </a:lnSpc>
              <a:spcBef>
                <a:spcPct val="0"/>
              </a:spcBef>
              <a:spcAft>
                <a:spcPct val="0"/>
              </a:spcAft>
              <a:buClrTx/>
              <a:buSzTx/>
              <a:buFontTx/>
              <a:buNone/>
              <a:tabLst/>
            </a:pPr>
            <a:endParaRPr lang="ru-RU" sz="1200" b="1" dirty="0" smtClean="0">
              <a:solidFill>
                <a:srgbClr val="444444"/>
              </a:solidFill>
              <a:latin typeface="Calibri" pitchFamily="34" charset="0"/>
              <a:ea typeface="Times New Roman" pitchFamily="18" charset="0"/>
              <a:cs typeface="Times New Roman" pitchFamily="18" charset="0"/>
            </a:endParaRPr>
          </a:p>
          <a:p>
            <a:pPr marR="0" lvl="0" algn="ctr" defTabSz="914400" rtl="0" eaLnBrk="0" fontAlgn="base" latinLnBrk="0" hangingPunct="0">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lang="ru-RU" sz="1300" b="1" dirty="0" smtClean="0">
              <a:solidFill>
                <a:srgbClr val="FF0000"/>
              </a:solidFill>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lang="ru-RU" sz="1300" b="1" dirty="0" smtClean="0">
              <a:solidFill>
                <a:srgbClr val="FF0000"/>
              </a:solidFill>
              <a:latin typeface="Times New Roman" pitchFamily="18" charset="0"/>
              <a:ea typeface="Times New Roman" pitchFamily="18" charset="0"/>
              <a:cs typeface="Times New Roman" pitchFamily="18"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«НАЗОВИ </a:t>
            </a: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ОДНИМ </a:t>
            </a: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СЛОВОМ».</a:t>
            </a:r>
            <a:r>
              <a:rPr kumimoji="0" lang="ru-RU" sz="13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Ребенку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зачитывают слова и просят назвать их одним словом. Например: лиса, заяц, медведь, волк - дикие животные; лимон, яблоко, банан, слива -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фрукты.</a:t>
            </a:r>
            <a:r>
              <a:rPr lang="ru-RU" sz="1300" b="1" dirty="0" smtClean="0">
                <a:solidFill>
                  <a:schemeClr val="tx2">
                    <a:lumMod val="75000"/>
                  </a:schemeClr>
                </a:solidFill>
                <a:latin typeface="Times New Roman" pitchFamily="18" charset="0"/>
                <a:ea typeface="Times New Roman" pitchFamily="18" charset="0"/>
                <a:cs typeface="Times New Roman" pitchFamily="18" charset="0"/>
              </a:rPr>
              <a:t>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Для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детей старшего возраста можно видоизменить игру, давая обобщающее слово и предлагая им назвать конкретные предметы, относящиеся к обобщающему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слову.</a:t>
            </a:r>
            <a:r>
              <a:rPr kumimoji="0" lang="ru-RU" sz="1300" b="1" i="0" u="none" strike="noStrike" cap="none" normalizeH="0" dirty="0" smtClean="0">
                <a:ln>
                  <a:noFill/>
                </a:ln>
                <a:solidFill>
                  <a:schemeClr val="tx2">
                    <a:lumMod val="75000"/>
                  </a:schemeClr>
                </a:solidFill>
                <a:effectLst/>
                <a:latin typeface="Times New Roman" pitchFamily="18" charset="0"/>
                <a:ea typeface="Times New Roman" pitchFamily="18" charset="0"/>
                <a:cs typeface="Times New Roman" pitchFamily="18" charset="0"/>
              </a:rPr>
              <a:t>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Транспорт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 птицы -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a:t>
            </a:r>
            <a:endPar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«КЛАССИФИКАЦИЯ».</a:t>
            </a:r>
            <a:r>
              <a:rPr lang="ru-RU" sz="1300" b="1" dirty="0" smtClean="0">
                <a:solidFill>
                  <a:srgbClr val="FF0000"/>
                </a:solidFill>
                <a:latin typeface="Times New Roman" pitchFamily="18" charset="0"/>
                <a:ea typeface="Times New Roman" pitchFamily="18" charset="0"/>
                <a:cs typeface="Times New Roman" pitchFamily="18" charset="0"/>
              </a:rPr>
              <a:t>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Ребенку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дают набор картинок с изображением различных предметов. Взрослый просит рассмотреть их и разложить на группы, т.е. подходящие с </a:t>
            </a:r>
            <a:r>
              <a:rPr kumimoji="0" lang="ru-RU" sz="13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подходящими.</a:t>
            </a:r>
            <a:r>
              <a:rPr lang="ru-RU" sz="1300" b="1" dirty="0" smtClean="0">
                <a:solidFill>
                  <a:schemeClr val="tx2">
                    <a:lumMod val="75000"/>
                  </a:schemeClr>
                </a:solidFill>
                <a:latin typeface="Times New Roman" pitchFamily="18" charset="0"/>
                <a:ea typeface="Times New Roman" pitchFamily="18" charset="0"/>
                <a:cs typeface="Times New Roman" pitchFamily="18" charset="0"/>
              </a:rPr>
              <a:t> </a:t>
            </a:r>
          </a:p>
          <a:p>
            <a:pPr indent="180975" algn="just" eaLnBrk="0" fontAlgn="base" hangingPunct="0">
              <a:spcBef>
                <a:spcPct val="0"/>
              </a:spcBef>
              <a:spcAft>
                <a:spcPct val="0"/>
              </a:spcAft>
            </a:pPr>
            <a:r>
              <a:rPr lang="ru-RU" sz="1300" b="1" dirty="0" smtClean="0">
                <a:solidFill>
                  <a:srgbClr val="FF0000"/>
                </a:solidFill>
                <a:latin typeface="Times New Roman" pitchFamily="18" charset="0"/>
                <a:ea typeface="Times New Roman" pitchFamily="18" charset="0"/>
                <a:cs typeface="Times New Roman" pitchFamily="18" charset="0"/>
              </a:rPr>
              <a:t>«УГАДАЙ </a:t>
            </a:r>
            <a:r>
              <a:rPr lang="ru-RU" sz="1300" b="1" dirty="0" smtClean="0">
                <a:solidFill>
                  <a:srgbClr val="FF0000"/>
                </a:solidFill>
                <a:latin typeface="Times New Roman" pitchFamily="18" charset="0"/>
                <a:ea typeface="Times New Roman" pitchFamily="18" charset="0"/>
                <a:cs typeface="Times New Roman" pitchFamily="18" charset="0"/>
              </a:rPr>
              <a:t>ПО </a:t>
            </a:r>
            <a:r>
              <a:rPr lang="ru-RU" sz="1300" b="1" dirty="0" smtClean="0">
                <a:solidFill>
                  <a:srgbClr val="FF0000"/>
                </a:solidFill>
                <a:latin typeface="Times New Roman" pitchFamily="18" charset="0"/>
                <a:ea typeface="Times New Roman" pitchFamily="18" charset="0"/>
                <a:cs typeface="Times New Roman" pitchFamily="18" charset="0"/>
              </a:rPr>
              <a:t>ОПИСАНИЮ».</a:t>
            </a:r>
          </a:p>
          <a:p>
            <a:pPr indent="180975" algn="just" eaLnBrk="0" fontAlgn="base" hangingPunct="0">
              <a:spcBef>
                <a:spcPct val="0"/>
              </a:spcBef>
              <a:spcAft>
                <a:spcPct val="0"/>
              </a:spcAft>
            </a:pPr>
            <a:r>
              <a:rPr lang="ru-RU" sz="1300" b="1" dirty="0" smtClean="0">
                <a:solidFill>
                  <a:srgbClr val="444444"/>
                </a:solidFill>
                <a:latin typeface="Times New Roman" pitchFamily="18" charset="0"/>
                <a:ea typeface="Times New Roman" pitchFamily="18" charset="0"/>
                <a:cs typeface="Times New Roman" pitchFamily="18" charset="0"/>
              </a:rPr>
              <a:t>Взрослый </a:t>
            </a:r>
            <a:r>
              <a:rPr lang="ru-RU" sz="1300" b="1" dirty="0" smtClean="0">
                <a:solidFill>
                  <a:srgbClr val="444444"/>
                </a:solidFill>
                <a:latin typeface="Times New Roman" pitchFamily="18" charset="0"/>
                <a:ea typeface="Times New Roman" pitchFamily="18" charset="0"/>
                <a:cs typeface="Times New Roman" pitchFamily="18" charset="0"/>
              </a:rPr>
              <a:t>предлагает угадать, о чем (о каком овоще, животном, игрушке) он говорит и дает описание этого предмета. Например: Это овощ. Он красный, круглый, сочный (помидор). Если ребенок затрудняется с ответом, перед ним выкладывают картинки с различными овощами, и он находит нужный</a:t>
            </a:r>
            <a:r>
              <a:rPr lang="ru-RU" sz="1300" b="1" dirty="0" smtClean="0">
                <a:solidFill>
                  <a:srgbClr val="444444"/>
                </a:solidFill>
                <a:latin typeface="Times New Roman" pitchFamily="18" charset="0"/>
                <a:ea typeface="Times New Roman" pitchFamily="18" charset="0"/>
                <a:cs typeface="Times New Roman" pitchFamily="18" charset="0"/>
              </a:rPr>
              <a:t>.</a:t>
            </a:r>
          </a:p>
          <a:p>
            <a:pPr algn="r" eaLnBrk="0" fontAlgn="base" hangingPunct="0">
              <a:spcBef>
                <a:spcPct val="0"/>
              </a:spcBef>
              <a:spcAft>
                <a:spcPct val="0"/>
              </a:spcAft>
            </a:pPr>
            <a:r>
              <a:rPr lang="ru-RU" sz="1300" b="1" i="1" dirty="0" smtClean="0">
                <a:solidFill>
                  <a:schemeClr val="tx2"/>
                </a:solidFill>
                <a:latin typeface="Times New Roman" pitchFamily="18" charset="0"/>
                <a:ea typeface="Calibri" pitchFamily="34" charset="0"/>
                <a:cs typeface="Times New Roman" pitchFamily="18" charset="0"/>
              </a:rPr>
              <a:t>Воспитатели</a:t>
            </a:r>
            <a:r>
              <a:rPr lang="ru-RU" sz="1300" b="1" i="1" dirty="0" smtClean="0">
                <a:solidFill>
                  <a:schemeClr val="tx2"/>
                </a:solidFill>
                <a:latin typeface="Times New Roman" pitchFamily="18" charset="0"/>
                <a:ea typeface="Calibri" pitchFamily="34" charset="0"/>
                <a:cs typeface="Times New Roman" pitchFamily="18" charset="0"/>
              </a:rPr>
              <a:t>: Миронова В. И., Сысуева Н. В.</a:t>
            </a:r>
            <a:endParaRPr lang="ru-RU" sz="1300" b="1" dirty="0" smtClean="0">
              <a:latin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ru-RU" sz="1300" b="1"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146" name="Picture 2" descr="C:\Users\Татьяна\Desktop\15fc3e2b9763.jpg"/>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6" name="TextBox 5"/>
          <p:cNvSpPr txBox="1"/>
          <p:nvPr/>
        </p:nvSpPr>
        <p:spPr>
          <a:xfrm>
            <a:off x="285728" y="142845"/>
            <a:ext cx="6286544" cy="8894743"/>
          </a:xfrm>
          <a:prstGeom prst="rect">
            <a:avLst/>
          </a:prstGeom>
          <a:noFill/>
        </p:spPr>
        <p:txBody>
          <a:bodyPr wrap="square" rtlCol="0">
            <a:spAutoFit/>
          </a:bodyPr>
          <a:lstStyle/>
          <a:p>
            <a:pPr algn="ctr"/>
            <a:r>
              <a:rPr lang="ru-RU" sz="1300" b="1" dirty="0" smtClean="0">
                <a:solidFill>
                  <a:srgbClr val="FF0000"/>
                </a:solidFill>
                <a:latin typeface="Times New Roman" pitchFamily="18" charset="0"/>
                <a:cs typeface="Times New Roman" pitchFamily="18" charset="0"/>
              </a:rPr>
              <a:t>«ЗАНИМАШКИ»</a:t>
            </a:r>
            <a:endParaRPr lang="ru-RU" sz="1300" b="1" dirty="0" smtClean="0">
              <a:solidFill>
                <a:srgbClr val="FF0000"/>
              </a:solidFill>
              <a:latin typeface="Times New Roman" pitchFamily="18" charset="0"/>
              <a:cs typeface="Times New Roman" pitchFamily="18" charset="0"/>
            </a:endParaRPr>
          </a:p>
          <a:p>
            <a:pPr algn="just"/>
            <a:r>
              <a:rPr lang="ru-RU" sz="1300" b="1" dirty="0" smtClean="0">
                <a:solidFill>
                  <a:schemeClr val="tx2"/>
                </a:solidFill>
                <a:latin typeface="Times New Roman" pitchFamily="18" charset="0"/>
                <a:cs typeface="Times New Roman" pitchFamily="18" charset="0"/>
              </a:rPr>
              <a:t>     Справедливости ради нужно сказать, что ребенок по способности запоминать песни, стихи, тексты из книжек и происходящие с ним события даст фору практически любому взрослому. Собственно, это не удивительно, в возрасте до 10-и лет дети впитывают информацию из окружающего мира как «губки», их голова еще не забита, как у взрослых, мегатоннами и терабайтами жизненного опыта и приобретенными вместе с ним новостями, слухами, формулами, домыслами  и прочими песнями  и плясками. Однако, эту способность тоже нужно тренировать!</a:t>
            </a:r>
          </a:p>
          <a:p>
            <a:pPr algn="ctr"/>
            <a:r>
              <a:rPr lang="ru-RU" sz="1300" b="1" dirty="0" smtClean="0">
                <a:solidFill>
                  <a:schemeClr val="tx2"/>
                </a:solidFill>
                <a:latin typeface="Times New Roman" pitchFamily="18" charset="0"/>
                <a:cs typeface="Times New Roman" pitchFamily="18" charset="0"/>
              </a:rPr>
              <a:t>     </a:t>
            </a:r>
            <a:r>
              <a:rPr lang="ru-RU" sz="1300" b="1" dirty="0" smtClean="0">
                <a:solidFill>
                  <a:srgbClr val="FF0000"/>
                </a:solidFill>
                <a:latin typeface="Times New Roman" pitchFamily="18" charset="0"/>
                <a:cs typeface="Times New Roman" pitchFamily="18" charset="0"/>
              </a:rPr>
              <a:t>«НАЙДИ ОТЛИЧИЯ»                                                  «ЛАБИРИНТ»</a:t>
            </a:r>
            <a:endParaRPr lang="ru-RU" sz="1300" b="1" dirty="0" smtClean="0">
              <a:solidFill>
                <a:srgbClr val="FF0000"/>
              </a:solidFill>
              <a:latin typeface="Times New Roman" pitchFamily="18" charset="0"/>
              <a:cs typeface="Times New Roman" pitchFamily="18" charset="0"/>
            </a:endParaRPr>
          </a:p>
          <a:p>
            <a:pPr algn="just"/>
            <a:r>
              <a:rPr lang="ru-RU" sz="1300" b="1" dirty="0" smtClean="0">
                <a:solidFill>
                  <a:schemeClr val="tx2"/>
                </a:solidFill>
                <a:latin typeface="Times New Roman" pitchFamily="18" charset="0"/>
                <a:cs typeface="Times New Roman" pitchFamily="18" charset="0"/>
              </a:rPr>
              <a:t>     </a:t>
            </a:r>
          </a:p>
          <a:p>
            <a:pPr algn="just"/>
            <a:r>
              <a:rPr lang="ru-RU" sz="1300" b="1" dirty="0" smtClean="0">
                <a:solidFill>
                  <a:schemeClr val="tx2"/>
                </a:solidFill>
                <a:latin typeface="Times New Roman" pitchFamily="18" charset="0"/>
                <a:cs typeface="Times New Roman" pitchFamily="18" charset="0"/>
              </a:rPr>
              <a:t> </a:t>
            </a: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rgbClr val="FF0000"/>
              </a:solidFill>
              <a:latin typeface="Times New Roman" pitchFamily="18" charset="0"/>
              <a:cs typeface="Times New Roman" pitchFamily="18" charset="0"/>
            </a:endParaRPr>
          </a:p>
          <a:p>
            <a:pPr algn="just"/>
            <a:r>
              <a:rPr lang="ru-RU" sz="1300" b="1" dirty="0" smtClean="0">
                <a:solidFill>
                  <a:srgbClr val="FF0000"/>
                </a:solidFill>
                <a:latin typeface="Times New Roman" pitchFamily="18" charset="0"/>
                <a:cs typeface="Times New Roman" pitchFamily="18" charset="0"/>
              </a:rPr>
              <a:t>«ЧТО ПРОПУЩЕНО»                                                    </a:t>
            </a:r>
            <a:r>
              <a:rPr lang="ru-RU" sz="1300" b="1" dirty="0" smtClean="0">
                <a:solidFill>
                  <a:srgbClr val="FF0000"/>
                </a:solidFill>
                <a:latin typeface="Times New Roman" pitchFamily="18" charset="0"/>
                <a:cs typeface="Times New Roman" pitchFamily="18" charset="0"/>
              </a:rPr>
              <a:t>«</a:t>
            </a:r>
            <a:r>
              <a:rPr lang="ru-RU" sz="1300" b="1" dirty="0" smtClean="0">
                <a:solidFill>
                  <a:srgbClr val="FF0000"/>
                </a:solidFill>
                <a:latin typeface="Times New Roman" pitchFamily="18" charset="0"/>
                <a:cs typeface="Times New Roman" pitchFamily="18" charset="0"/>
              </a:rPr>
              <a:t>КОЛПАЧКИ И РЕЗИНКИ»</a:t>
            </a:r>
            <a:endParaRPr lang="ru-RU" sz="1300" b="1" dirty="0" smtClean="0">
              <a:solidFill>
                <a:srgbClr val="FF0000"/>
              </a:solidFill>
              <a:latin typeface="Times New Roman" pitchFamily="18" charset="0"/>
              <a:cs typeface="Times New Roman" pitchFamily="18" charset="0"/>
            </a:endParaRPr>
          </a:p>
          <a:p>
            <a:pPr algn="just"/>
            <a:r>
              <a:rPr lang="ru-RU" sz="1300" b="1" dirty="0" smtClean="0">
                <a:solidFill>
                  <a:schemeClr val="tx2"/>
                </a:solidFill>
                <a:latin typeface="Times New Roman" pitchFamily="18" charset="0"/>
                <a:cs typeface="Times New Roman" pitchFamily="18" charset="0"/>
              </a:rPr>
              <a:t>                  </a:t>
            </a:r>
          </a:p>
          <a:p>
            <a:pPr algn="just"/>
            <a:r>
              <a:rPr lang="ru-RU" sz="1300" b="1" dirty="0" smtClean="0">
                <a:solidFill>
                  <a:schemeClr val="tx2"/>
                </a:solidFill>
                <a:latin typeface="Times New Roman" pitchFamily="18" charset="0"/>
                <a:cs typeface="Times New Roman" pitchFamily="18" charset="0"/>
              </a:rPr>
              <a:t> </a:t>
            </a: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endParaRPr lang="ru-RU" sz="1300" b="1" dirty="0" smtClean="0">
              <a:solidFill>
                <a:schemeClr val="tx2"/>
              </a:solidFill>
              <a:latin typeface="Times New Roman" pitchFamily="18" charset="0"/>
              <a:cs typeface="Times New Roman" pitchFamily="18" charset="0"/>
            </a:endParaRPr>
          </a:p>
          <a:p>
            <a:pPr indent="180975" algn="just"/>
            <a:r>
              <a:rPr lang="ru-RU" sz="1300" b="1" dirty="0" smtClean="0">
                <a:solidFill>
                  <a:schemeClr val="tx2"/>
                </a:solidFill>
                <a:latin typeface="Times New Roman" pitchFamily="18" charset="0"/>
                <a:cs typeface="Times New Roman" pitchFamily="18" charset="0"/>
              </a:rPr>
              <a:t>Чем </a:t>
            </a:r>
            <a:r>
              <a:rPr lang="ru-RU" sz="1300" b="1" dirty="0" smtClean="0">
                <a:solidFill>
                  <a:schemeClr val="tx2"/>
                </a:solidFill>
                <a:latin typeface="Times New Roman" pitchFamily="18" charset="0"/>
                <a:cs typeface="Times New Roman" pitchFamily="18" charset="0"/>
              </a:rPr>
              <a:t>больше практики по запоминанию - тем лучше будет память у вашего ребенка и тем легче ему будет даваться обучение в школе.</a:t>
            </a:r>
          </a:p>
          <a:p>
            <a:pPr algn="r"/>
            <a:r>
              <a:rPr lang="ru-RU" sz="1300" b="1" i="1" dirty="0" smtClean="0">
                <a:solidFill>
                  <a:schemeClr val="tx2"/>
                </a:solidFill>
                <a:latin typeface="Times New Roman" pitchFamily="18" charset="0"/>
                <a:ea typeface="Calibri" pitchFamily="34" charset="0"/>
                <a:cs typeface="Times New Roman" pitchFamily="18" charset="0"/>
              </a:rPr>
              <a:t>Воспитатели: </a:t>
            </a:r>
            <a:r>
              <a:rPr lang="ru-RU" sz="1300" b="1" dirty="0" smtClean="0">
                <a:solidFill>
                  <a:schemeClr val="tx2"/>
                </a:solidFill>
                <a:latin typeface="Times New Roman" pitchFamily="18" charset="0"/>
                <a:cs typeface="Times New Roman" pitchFamily="18" charset="0"/>
              </a:rPr>
              <a:t>Улыбина Т. В., Савельева </a:t>
            </a:r>
            <a:r>
              <a:rPr lang="ru-RU" sz="1300" b="1" dirty="0" smtClean="0">
                <a:solidFill>
                  <a:schemeClr val="tx2"/>
                </a:solidFill>
                <a:latin typeface="Times New Roman" pitchFamily="18" charset="0"/>
                <a:cs typeface="Times New Roman" pitchFamily="18" charset="0"/>
              </a:rPr>
              <a:t>Н</a:t>
            </a:r>
            <a:r>
              <a:rPr lang="ru-RU" sz="1300" b="1" dirty="0" smtClean="0">
                <a:solidFill>
                  <a:schemeClr val="tx2"/>
                </a:solidFill>
                <a:latin typeface="Times New Roman" pitchFamily="18" charset="0"/>
                <a:cs typeface="Times New Roman" pitchFamily="18" charset="0"/>
              </a:rPr>
              <a:t>. М</a:t>
            </a:r>
            <a:r>
              <a:rPr lang="ru-RU" sz="1300" b="1" dirty="0" smtClean="0">
                <a:solidFill>
                  <a:schemeClr val="tx2"/>
                </a:solidFill>
                <a:latin typeface="Times New Roman" pitchFamily="18" charset="0"/>
                <a:cs typeface="Times New Roman" pitchFamily="18" charset="0"/>
              </a:rPr>
              <a:t>.</a:t>
            </a:r>
          </a:p>
          <a:p>
            <a:pPr algn="just"/>
            <a:endParaRPr lang="ru-RU" sz="1300" b="1" dirty="0">
              <a:solidFill>
                <a:schemeClr val="tx2"/>
              </a:solidFill>
              <a:latin typeface="Times New Roman" pitchFamily="18" charset="0"/>
              <a:cs typeface="Times New Roman" pitchFamily="18" charset="0"/>
            </a:endParaRPr>
          </a:p>
        </p:txBody>
      </p:sp>
      <p:pic>
        <p:nvPicPr>
          <p:cNvPr id="7" name="Рисунок 6"/>
          <p:cNvPicPr/>
          <p:nvPr/>
        </p:nvPicPr>
        <p:blipFill>
          <a:blip r:embed="rId3" cstate="print"/>
          <a:srcRect/>
          <a:stretch>
            <a:fillRect/>
          </a:stretch>
        </p:blipFill>
        <p:spPr bwMode="auto">
          <a:xfrm>
            <a:off x="285728" y="2214546"/>
            <a:ext cx="3143272" cy="2643206"/>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Рисунок 7"/>
          <p:cNvPicPr/>
          <p:nvPr/>
        </p:nvPicPr>
        <p:blipFill>
          <a:blip r:embed="rId4" cstate="print"/>
          <a:srcRect/>
          <a:stretch>
            <a:fillRect/>
          </a:stretch>
        </p:blipFill>
        <p:spPr bwMode="auto">
          <a:xfrm>
            <a:off x="3571876" y="2214546"/>
            <a:ext cx="3071834" cy="2643206"/>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Рисунок 8"/>
          <p:cNvPicPr/>
          <p:nvPr/>
        </p:nvPicPr>
        <p:blipFill>
          <a:blip r:embed="rId5" cstate="print"/>
          <a:srcRect/>
          <a:stretch>
            <a:fillRect/>
          </a:stretch>
        </p:blipFill>
        <p:spPr bwMode="auto">
          <a:xfrm>
            <a:off x="428604" y="5286380"/>
            <a:ext cx="3143272" cy="2714644"/>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Рисунок 9"/>
          <p:cNvPicPr/>
          <p:nvPr/>
        </p:nvPicPr>
        <p:blipFill>
          <a:blip r:embed="rId6" cstate="print"/>
          <a:srcRect/>
          <a:stretch>
            <a:fillRect/>
          </a:stretch>
        </p:blipFill>
        <p:spPr bwMode="auto">
          <a:xfrm>
            <a:off x="3714752" y="5214942"/>
            <a:ext cx="3000396" cy="2714644"/>
          </a:xfrm>
          <a:prstGeom prst="round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1682</Words>
  <Application>Microsoft Office PowerPoint</Application>
  <PresentationFormat>Экран (4:3)</PresentationFormat>
  <Paragraphs>193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Татьяна</dc:creator>
  <cp:lastModifiedBy>Татьяна</cp:lastModifiedBy>
  <cp:revision>28</cp:revision>
  <dcterms:created xsi:type="dcterms:W3CDTF">2018-12-16T13:04:35Z</dcterms:created>
  <dcterms:modified xsi:type="dcterms:W3CDTF">2018-12-23T10:18:19Z</dcterms:modified>
</cp:coreProperties>
</file>