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6" r:id="rId5"/>
    <p:sldId id="267" r:id="rId6"/>
    <p:sldId id="268" r:id="rId7"/>
    <p:sldId id="270" r:id="rId8"/>
    <p:sldId id="26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0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1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4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058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39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15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47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583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14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88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49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7556-C6C2-4094-8488-D6F3D49FED9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EFF7C-748C-43AF-9DC5-58AE0410B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38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836"/>
            <a:ext cx="12395199" cy="6858000"/>
          </a:xfrm>
          <a:prstGeom prst="rect">
            <a:avLst/>
          </a:prstGeom>
        </p:spPr>
      </p:pic>
      <p:sp>
        <p:nvSpPr>
          <p:cNvPr id="8" name="Rectangle 10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tt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104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2" name="Прямоугольник 111"/>
          <p:cNvSpPr/>
          <p:nvPr/>
        </p:nvSpPr>
        <p:spPr>
          <a:xfrm>
            <a:off x="4039986" y="592940"/>
            <a:ext cx="5386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4000" b="1" dirty="0">
              <a:ln w="9525">
                <a:solidFill>
                  <a:srgbClr val="336600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88" t="6306" r="8513" b="13771"/>
          <a:stretch/>
        </p:blipFill>
        <p:spPr>
          <a:xfrm>
            <a:off x="10479505" y="73439"/>
            <a:ext cx="1712495" cy="119087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94182" y="1721513"/>
            <a:ext cx="898698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ГАБДИНОВА ЗИЛЯ </a:t>
            </a:r>
            <a:r>
              <a:rPr lang="ru-RU" sz="3200" b="1" dirty="0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АФТАХОВНА</a:t>
            </a:r>
          </a:p>
          <a:p>
            <a:pPr>
              <a:lnSpc>
                <a:spcPct val="100000"/>
              </a:lnSpc>
            </a:pPr>
            <a:endParaRPr lang="ru-RU" sz="3200" b="1" dirty="0" smtClean="0">
              <a:ln w="9525">
                <a:solidFill>
                  <a:srgbClr val="336600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</a:pPr>
            <a:r>
              <a:rPr lang="ru-RU" sz="2000" b="1" dirty="0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родного языка и литературы</a:t>
            </a:r>
          </a:p>
          <a:p>
            <a:pPr algn="r">
              <a:lnSpc>
                <a:spcPct val="100000"/>
              </a:lnSpc>
            </a:pPr>
            <a:r>
              <a:rPr lang="ru-RU" sz="2000" b="1" dirty="0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МБОУ «Лицей №116 имени Героя </a:t>
            </a:r>
          </a:p>
          <a:p>
            <a:pPr algn="r">
              <a:lnSpc>
                <a:spcPct val="100000"/>
              </a:lnSpc>
            </a:pPr>
            <a:r>
              <a:rPr lang="ru-RU" sz="2000" b="1" dirty="0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Союза </a:t>
            </a:r>
            <a:r>
              <a:rPr lang="ru-RU" sz="2000" b="1" dirty="0" err="1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А.С.Умеркина</a:t>
            </a:r>
            <a:r>
              <a:rPr lang="ru-RU" sz="2000" b="1" dirty="0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r">
              <a:lnSpc>
                <a:spcPct val="100000"/>
              </a:lnSpc>
            </a:pPr>
            <a:r>
              <a:rPr lang="ru-RU" sz="2000" b="1" dirty="0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районного, городского, Всероссийского конкурса </a:t>
            </a:r>
          </a:p>
          <a:p>
            <a:pPr algn="r">
              <a:lnSpc>
                <a:spcPct val="100000"/>
              </a:lnSpc>
            </a:pPr>
            <a:r>
              <a:rPr lang="ru-RU" sz="2000" b="1" dirty="0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учитель татарского языка и литературы – 2022»;</a:t>
            </a:r>
          </a:p>
          <a:p>
            <a:pPr algn="r">
              <a:lnSpc>
                <a:spcPct val="100000"/>
              </a:lnSpc>
            </a:pPr>
            <a:r>
              <a:rPr lang="ru-RU" sz="2000" b="1" dirty="0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Всероссийского конкурса </a:t>
            </a:r>
          </a:p>
          <a:p>
            <a:pPr algn="r">
              <a:lnSpc>
                <a:spcPct val="100000"/>
              </a:lnSpc>
            </a:pPr>
            <a:r>
              <a:rPr lang="ru-RU" sz="2000" b="1" dirty="0" smtClean="0">
                <a:ln w="9525">
                  <a:solidFill>
                    <a:srgbClr val="33660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учитель родного языка и родной литературы-2022»</a:t>
            </a:r>
            <a:endParaRPr lang="ru-RU" sz="2000" b="1" dirty="0">
              <a:ln w="9525">
                <a:solidFill>
                  <a:srgbClr val="336600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36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50837" y="277091"/>
            <a:ext cx="9337964" cy="4934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hangingPunct="0"/>
            <a:r>
              <a:rPr lang="ru-RU" sz="2800" b="1" i="1" dirty="0">
                <a:solidFill>
                  <a:srgbClr val="002060"/>
                </a:solidFill>
              </a:rPr>
              <a:t>Заочный тур - конкурсное испытание «</a:t>
            </a:r>
            <a:r>
              <a:rPr lang="ru-RU" sz="2800" b="1" i="1" dirty="0" err="1">
                <a:solidFill>
                  <a:srgbClr val="002060"/>
                </a:solidFill>
              </a:rPr>
              <a:t>Медиавизитка</a:t>
            </a:r>
            <a:r>
              <a:rPr lang="ru-RU" sz="2800" i="1" dirty="0" smtClean="0">
                <a:solidFill>
                  <a:srgbClr val="002060"/>
                </a:solidFill>
              </a:rPr>
              <a:t>»</a:t>
            </a:r>
          </a:p>
          <a:p>
            <a:pPr fontAlgn="base" hangingPunct="0"/>
            <a:endParaRPr lang="ru-RU" sz="2800" i="1" dirty="0">
              <a:solidFill>
                <a:srgbClr val="002060"/>
              </a:solidFill>
            </a:endParaRPr>
          </a:p>
          <a:p>
            <a:pPr indent="457200" fontAlgn="base" hangingPunct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Цель: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конкурсантом наиболее значимых аспектов своей профессиональной деятельности и педагогической индивидуальности в контексте особенностей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в которой он работает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fontAlgn="base" hangingPunct="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Регламент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видеоролик продолжительностью до 3 минут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fontAlgn="base" hangingPunct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Технические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видеоролику: разрешение видео: не менее 1920x1080; горизонтальная съемка; не менее 25 кадров в секунду; пропорции видео: 16:9; формат видео: *.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*.mp4.</a:t>
            </a:r>
          </a:p>
          <a:p>
            <a:pPr indent="457200" fontAlgn="base" hangingPunct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 должен иметь заставку, содержащую сведения о конкурсанте (ФИО, должность, преподаваемый предмет/предметы) и общеобразовательной организации, в которой он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работает.</a:t>
            </a:r>
          </a:p>
          <a:p>
            <a:pPr indent="457200" fontAlgn="base" hangingPunct="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fontAlgn="base" hangingPunct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конкурсное испытание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баллов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fontAlgn="base" hangingPunct="0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14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" y="-14043"/>
            <a:ext cx="121904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8036" y="387927"/>
            <a:ext cx="9541164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tt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записать хорошую видеовизитку:</a:t>
            </a:r>
          </a:p>
          <a:p>
            <a:pPr indent="457200"/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457200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Будьте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естественными.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Улыбайтесь. Будьте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самим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собой!</a:t>
            </a:r>
          </a:p>
          <a:p>
            <a:pPr indent="457200"/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457200">
              <a:buAutoNum type="arabicPeriod" startAt="2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Внешний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Вызывающий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 отторгает, отсутствие макияжа или его изобилие тоже не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вызывают позитива. Глубокий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вырез, одежда с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броской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надписью, сапоги на уроке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отвлекают внимание.</a:t>
            </a:r>
          </a:p>
          <a:p>
            <a:pPr indent="457200"/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457200"/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Лишние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детали в кадре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грязная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доска, 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пустые стенды. Ничего не должно отвлекать зрителя от личности учителя.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снимаете визитку в интерьере или на улице, то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зритель будет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рассматривать пространство, в котором находится педагог. Если вы хотите за­острить внимание на информации, на смысле, лучше выбрать однотонную стену или фон без лишних деталей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457200"/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457200"/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Визитка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должна быть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скучно-информативной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Эмоции рождаются благодаря вашим личным историям, а не сухим строчкам резюме.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457200">
              <a:buAutoNum type="arabicPeriod" startAt="2"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/>
            <a:r>
              <a:rPr lang="ru-RU" sz="2000" dirty="0" smtClean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AutoNum type="arabicPeriod" startAt="2"/>
            </a:pPr>
            <a:endParaRPr lang="ru-RU" sz="20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 startAt="2"/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 startAt="2"/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 startAt="2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35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" y="-14043"/>
            <a:ext cx="121904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1382" y="517234"/>
            <a:ext cx="9051636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457200"/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Качество звука.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Снимайте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тихом месте. В помещении во время съёмки должна быть тишина.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Нужно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учитывать, что микрофоны на телефонах и планшетах, как правило, низкого качества. Вас должно быть хорошо и отчётливо слышно. По возможности можно использовать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микрофон-петличку.</a:t>
            </a:r>
          </a:p>
          <a:p>
            <a:pPr marL="342900" lvl="0" indent="457200"/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457200"/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Освещение.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Выберите место с хорошим освещением, например, днём у окна (но не «против» света), либо добавьте больше искусственного света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457200"/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457200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Использовать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штатив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закрепления камеры, чтобы исключить дрожание рук.</a:t>
            </a:r>
          </a:p>
          <a:p>
            <a:pPr marL="342900" lvl="0" indent="457200"/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457200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вас будут характеризовать ученики, родители, коллеги, руководитель,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злоупотребляйте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этим. </a:t>
            </a:r>
          </a:p>
          <a:p>
            <a:pPr marL="342900" lvl="0" indent="457200"/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457200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Лишнюю информацию о себе не нужно говорить. Информация о семье, о своих детях, о любви к животным – это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неуместный материал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Если вы из педагогической династии, сказать об этом вкратце. </a:t>
            </a:r>
          </a:p>
          <a:p>
            <a:pPr marL="342900" lvl="0" indent="457200"/>
            <a:endParaRPr lang="ru-RU" dirty="0">
              <a:solidFill>
                <a:srgbClr val="44444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57200"/>
            <a:r>
              <a:rPr lang="ru-RU" sz="2000" dirty="0">
                <a:solidFill>
                  <a:srgbClr val="444444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29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" y="-14043"/>
            <a:ext cx="121904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1382" y="517234"/>
            <a:ext cx="9051636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Качество звука.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Снимайте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тихом месте. В помещении во время съёмки должна быть тишина.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Нужно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учитывать, что микрофоны на телефонах и планшетах, как правило, низкого качества. Вас должно быть хорошо и отчётливо слышно. По возможности можно использовать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микрофон-петличку.</a:t>
            </a: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Освещение.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Выберите место с хорошим освещением, например, днём у окна (но не «против» света), либо добавьте больше искусственного света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Использовать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штатив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закрепления камеры, чтобы исключить дрожание рук.</a:t>
            </a: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вас будут характеризовать ученики, родители, коллеги, руководитель,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злоупотребляйте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этим. </a:t>
            </a: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Лишнюю информацию о себе не нужно говорить. Информация о семье, о своих детях, о любви к животным – это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неуместный материал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Если вы из педагогической династии, сказать об этом вкратце. </a:t>
            </a: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60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" y="-14043"/>
            <a:ext cx="121904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73745" y="914400"/>
            <a:ext cx="8959273" cy="758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710565" lvl="0" indent="457200">
              <a:spcBef>
                <a:spcPts val="1260"/>
              </a:spcBef>
              <a:tabLst>
                <a:tab pos="185420" algn="l"/>
              </a:tabLst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ронометраж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до 3 минут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Коротко и по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делу рассказываем о Вашей профессиональной деятельности, о Ваших достижениях.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Должно быть интересно смотреть. Можно показать близким или друзьям и посмотреть реакцию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Segoe UI"/>
                <a:cs typeface="Segoe UI"/>
              </a:rPr>
              <a:t> </a:t>
            </a:r>
            <a:endParaRPr lang="ru-RU" sz="1400" dirty="0" smtClean="0">
              <a:latin typeface="Segoe UI"/>
              <a:cs typeface="Segoe UI"/>
            </a:endParaRPr>
          </a:p>
          <a:p>
            <a:pPr marL="12700" marR="710565" lvl="0" indent="457200">
              <a:spcBef>
                <a:spcPts val="1260"/>
              </a:spcBef>
              <a:tabLst>
                <a:tab pos="185420" algn="l"/>
              </a:tabLst>
            </a:pPr>
            <a:endParaRPr lang="ru-RU" sz="1400" dirty="0" smtClean="0">
              <a:latin typeface="Segoe UI"/>
              <a:cs typeface="Segoe UI"/>
            </a:endParaRPr>
          </a:p>
          <a:p>
            <a:pPr marL="12700" marR="22860" lvl="0" indent="457200">
              <a:spcBef>
                <a:spcPts val="75"/>
              </a:spcBef>
              <a:tabLst>
                <a:tab pos="18542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20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000" b="1" spc="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снимайте</a:t>
            </a:r>
            <a:r>
              <a:rPr lang="ru-RU" sz="2000" b="1" spc="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вертикально.</a:t>
            </a:r>
            <a:r>
              <a:rPr lang="ru-RU" sz="20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</a:t>
            </a:r>
            <a:r>
              <a:rPr lang="ru-RU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записывающее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</a:t>
            </a:r>
            <a:r>
              <a:rPr lang="ru-RU"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(если</a:t>
            </a:r>
            <a:r>
              <a:rPr lang="ru-RU"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мобильный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планшет) </a:t>
            </a:r>
            <a:r>
              <a:rPr lang="ru-RU" sz="2000" spc="-3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горизонтально.</a:t>
            </a:r>
          </a:p>
          <a:p>
            <a:pPr marL="12700" marR="22860" lvl="0" indent="457200">
              <a:spcBef>
                <a:spcPts val="75"/>
              </a:spcBef>
              <a:tabLst>
                <a:tab pos="185420" algn="l"/>
              </a:tabLst>
            </a:pPr>
            <a:endParaRPr lang="ru-RU" sz="2000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2860" lvl="0" indent="457200">
              <a:spcBef>
                <a:spcPts val="75"/>
              </a:spcBef>
              <a:tabLst>
                <a:tab pos="185420" algn="l"/>
              </a:tabLst>
            </a:pPr>
            <a:r>
              <a:rPr lang="ru-RU" sz="20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12. Сделайте</a:t>
            </a:r>
            <a:r>
              <a:rPr lang="ru-RU" sz="2000" b="1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паузы</a:t>
            </a:r>
            <a:r>
              <a:rPr lang="ru-RU" sz="20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начале</a:t>
            </a:r>
            <a:r>
              <a:rPr lang="ru-RU"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видеозаписи.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включения</a:t>
            </a:r>
            <a:r>
              <a:rPr lang="ru-RU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записи</a:t>
            </a:r>
            <a:r>
              <a:rPr lang="ru-RU"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</a:t>
            </a:r>
            <a:r>
              <a:rPr lang="ru-RU"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небольшую</a:t>
            </a:r>
            <a:r>
              <a:rPr lang="ru-RU"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паузу</a:t>
            </a:r>
            <a:r>
              <a:rPr lang="ru-RU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(секунд</a:t>
            </a:r>
            <a:r>
              <a:rPr lang="ru-RU"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5-6),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spc="-3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</a:t>
            </a:r>
            <a:r>
              <a:rPr lang="ru-RU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монолог.</a:t>
            </a:r>
            <a:r>
              <a:rPr lang="ru-RU"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</a:t>
            </a:r>
            <a:r>
              <a:rPr lang="ru-RU"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выключить</a:t>
            </a:r>
            <a:r>
              <a:rPr lang="ru-RU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запись,</a:t>
            </a:r>
            <a:r>
              <a:rPr lang="ru-RU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делаем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</a:t>
            </a:r>
            <a:r>
              <a:rPr lang="ru-RU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одну</a:t>
            </a:r>
            <a:r>
              <a:rPr lang="ru-RU"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паузу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(секунд</a:t>
            </a:r>
            <a:r>
              <a:rPr lang="ru-RU" sz="20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5-6).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710565" lvl="0" indent="457200">
              <a:spcBef>
                <a:spcPts val="1260"/>
              </a:spcBef>
              <a:tabLst>
                <a:tab pos="185420" algn="l"/>
              </a:tabLst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45720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RU" sz="2000" dirty="0" smtClean="0">
              <a:solidFill>
                <a:srgbClr val="44444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64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" y="-14043"/>
            <a:ext cx="121904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1382" y="517234"/>
            <a:ext cx="90516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 fontAlgn="base" hangingPunct="0">
              <a:lnSpc>
                <a:spcPct val="150000"/>
              </a:lnSpc>
              <a:spcAft>
                <a:spcPts val="0"/>
              </a:spcAft>
              <a:tabLst>
                <a:tab pos="540385" algn="l"/>
              </a:tabLst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Оценка конкурсного испытания:</a:t>
            </a:r>
          </a:p>
          <a:p>
            <a:pPr indent="449580" algn="just" fontAlgn="base" hangingPunct="0">
              <a:lnSpc>
                <a:spcPct val="150000"/>
              </a:lnSpc>
              <a:spcAft>
                <a:spcPts val="0"/>
              </a:spcAft>
              <a:tabLst>
                <a:tab pos="540385" algn="l"/>
              </a:tabLst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 fontAlgn="base" hangingPunct="0">
              <a:lnSpc>
                <a:spcPct val="150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 критерия: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каждый критерий раскрывается через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показателей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 fontAlgn="base" hangingPunct="0">
              <a:lnSpc>
                <a:spcPct val="150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449580" algn="just" fontAlgn="base" hangingPunct="0">
              <a:lnSpc>
                <a:spcPct val="150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Каждый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показатель оценивается по шкале от 0 до 1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балла:</a:t>
            </a:r>
          </a:p>
          <a:p>
            <a:pPr indent="449580" algn="just" fontAlgn="base" hangingPunct="0">
              <a:lnSpc>
                <a:spcPct val="150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0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баллов - «показатель не проявлен»,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 fontAlgn="base" hangingPunct="0">
              <a:lnSpc>
                <a:spcPct val="150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балл - «показатель проявлен».</a:t>
            </a: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62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" y="-14043"/>
            <a:ext cx="12190437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142895"/>
              </p:ext>
            </p:extLst>
          </p:nvPr>
        </p:nvGraphicFramePr>
        <p:xfrm>
          <a:off x="0" y="1"/>
          <a:ext cx="12191998" cy="68439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146">
                  <a:extLst>
                    <a:ext uri="{9D8B030D-6E8A-4147-A177-3AD203B41FA5}">
                      <a16:colId xmlns:a16="http://schemas.microsoft.com/office/drawing/2014/main" val="3990265585"/>
                    </a:ext>
                  </a:extLst>
                </a:gridCol>
                <a:gridCol w="7642062">
                  <a:extLst>
                    <a:ext uri="{9D8B030D-6E8A-4147-A177-3AD203B41FA5}">
                      <a16:colId xmlns:a16="http://schemas.microsoft.com/office/drawing/2014/main" val="2828578208"/>
                    </a:ext>
                  </a:extLst>
                </a:gridCol>
                <a:gridCol w="1010325">
                  <a:extLst>
                    <a:ext uri="{9D8B030D-6E8A-4147-A177-3AD203B41FA5}">
                      <a16:colId xmlns:a16="http://schemas.microsoft.com/office/drawing/2014/main" val="1142338008"/>
                    </a:ext>
                  </a:extLst>
                </a:gridCol>
                <a:gridCol w="1991465">
                  <a:extLst>
                    <a:ext uri="{9D8B030D-6E8A-4147-A177-3AD203B41FA5}">
                      <a16:colId xmlns:a16="http://schemas.microsoft.com/office/drawing/2014/main" val="1132181751"/>
                    </a:ext>
                  </a:extLst>
                </a:gridCol>
              </a:tblGrid>
              <a:tr h="669160"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Критерии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Показатели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80645" marR="152400">
                        <a:lnSpc>
                          <a:spcPct val="112000"/>
                        </a:lnSpc>
                        <a:spcBef>
                          <a:spcPts val="35"/>
                        </a:spcBef>
                      </a:pPr>
                      <a:r>
                        <a:rPr sz="1350" b="1" spc="-10" dirty="0">
                          <a:latin typeface="Times New Roman"/>
                          <a:cs typeface="Times New Roman"/>
                        </a:rPr>
                        <a:t>Оценка </a:t>
                      </a:r>
                      <a:r>
                        <a:rPr sz="135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b="1" spc="5" dirty="0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sz="1350" b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350" b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350" b="1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350" b="1" spc="-3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350" b="1" spc="-2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350" b="1" spc="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35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spc="-15" dirty="0" err="1" smtClean="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lang="ru-RU" sz="1800" b="1" spc="-15" dirty="0" smtClean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b="1" spc="-15" dirty="0" err="1" smtClean="0">
                          <a:latin typeface="Times New Roman"/>
                          <a:cs typeface="Times New Roman"/>
                        </a:rPr>
                        <a:t>мечание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536206"/>
                  </a:ext>
                </a:extLst>
              </a:tr>
              <a:tr h="334910">
                <a:tc>
                  <a:txBody>
                    <a:bodyPr/>
                    <a:lstStyle/>
                    <a:p>
                      <a:pPr marL="63500">
                        <a:lnSpc>
                          <a:spcPts val="1800"/>
                        </a:lnSpc>
                        <a:spcBef>
                          <a:spcPts val="250"/>
                        </a:spcBef>
                      </a:pPr>
                      <a:r>
                        <a:rPr sz="1550" b="1" spc="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1.1.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обращает</a:t>
                      </a:r>
                      <a:r>
                        <a:rPr sz="13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внимание</a:t>
                      </a:r>
                      <a:r>
                        <a:rPr sz="13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наиболее</a:t>
                      </a:r>
                      <a:r>
                        <a:rPr sz="13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3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аспекты</a:t>
                      </a:r>
                      <a:r>
                        <a:rPr sz="13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своей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педагогической</a:t>
                      </a:r>
                      <a:r>
                        <a:rPr sz="13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деятельности,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0-1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(Я</a:t>
                      </a:r>
                      <a:r>
                        <a:rPr sz="125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i="1" spc="-5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250" i="1" spc="-15" dirty="0">
                          <a:latin typeface="Times New Roman"/>
                          <a:cs typeface="Times New Roman"/>
                        </a:rPr>
                        <a:t>профессии)</a:t>
                      </a:r>
                      <a:endParaRPr sz="125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383476"/>
                  </a:ext>
                </a:extLst>
              </a:tr>
              <a:tr h="334425">
                <a:tc>
                  <a:txBody>
                    <a:bodyPr/>
                    <a:lstStyle/>
                    <a:p>
                      <a:pPr marL="63500">
                        <a:lnSpc>
                          <a:spcPts val="1839"/>
                        </a:lnSpc>
                        <a:spcBef>
                          <a:spcPts val="204"/>
                        </a:spcBef>
                      </a:pPr>
                      <a:r>
                        <a:rPr sz="1550" b="1" spc="5" dirty="0">
                          <a:latin typeface="Times New Roman"/>
                          <a:cs typeface="Times New Roman"/>
                        </a:rPr>
                        <a:t>Содержательн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485"/>
                        </a:lnSpc>
                      </a:pP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корректно</a:t>
                      </a:r>
                      <a:r>
                        <a:rPr sz="13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аргументируя</a:t>
                      </a:r>
                      <a:r>
                        <a:rPr sz="13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значимость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991731"/>
                  </a:ext>
                </a:extLst>
              </a:tr>
              <a:tr h="669511">
                <a:tc>
                  <a:txBody>
                    <a:bodyPr/>
                    <a:lstStyle/>
                    <a:p>
                      <a:pPr marL="63500" marR="103505">
                        <a:lnSpc>
                          <a:spcPts val="2080"/>
                        </a:lnSpc>
                        <a:spcBef>
                          <a:spcPts val="25"/>
                        </a:spcBef>
                      </a:pPr>
                      <a:r>
                        <a:rPr sz="1550" b="1" spc="10" dirty="0">
                          <a:latin typeface="Times New Roman"/>
                          <a:cs typeface="Times New Roman"/>
                        </a:rPr>
                        <a:t>ость </a:t>
                      </a:r>
                      <a:r>
                        <a:rPr sz="155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spc="-1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550" b="1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55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550" b="1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550" b="1" spc="3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550" b="1" spc="-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550" b="1" spc="2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550" b="1" spc="-1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550" b="1" spc="10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55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550" b="1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550" b="1" dirty="0">
                          <a:latin typeface="Times New Roman"/>
                          <a:cs typeface="Times New Roman"/>
                        </a:rPr>
                        <a:t>н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1143000">
                        <a:lnSpc>
                          <a:spcPct val="111800"/>
                        </a:lnSpc>
                        <a:spcBef>
                          <a:spcPts val="1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1.2.</a:t>
                      </a:r>
                      <a:r>
                        <a:rPr sz="13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показывает</a:t>
                      </a:r>
                      <a:r>
                        <a:rPr sz="13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связь</a:t>
                      </a:r>
                      <a:r>
                        <a:rPr sz="13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своей</a:t>
                      </a:r>
                      <a:r>
                        <a:rPr sz="13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педагогической</a:t>
                      </a:r>
                      <a:r>
                        <a:rPr sz="13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3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35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социокультурными </a:t>
                      </a:r>
                      <a:r>
                        <a:rPr sz="1350" spc="-3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особенностями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региона</a:t>
                      </a:r>
                      <a:r>
                        <a:rPr sz="13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3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организации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0-1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159385" marR="154940" indent="88900">
                        <a:lnSpc>
                          <a:spcPts val="1410"/>
                        </a:lnSpc>
                        <a:spcBef>
                          <a:spcPts val="345"/>
                        </a:spcBef>
                      </a:pP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(Я </a:t>
                      </a:r>
                      <a:r>
                        <a:rPr sz="1250" i="1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муниципальной </a:t>
                      </a:r>
                      <a:r>
                        <a:rPr sz="125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i="1" spc="-1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5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50" i="1" spc="-1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50" i="1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50" i="1" spc="1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50" i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5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i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50" i="1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250" i="1" dirty="0">
                          <a:latin typeface="Times New Roman"/>
                          <a:cs typeface="Times New Roman"/>
                        </a:rPr>
                        <a:t>разова</a:t>
                      </a:r>
                      <a:r>
                        <a:rPr sz="1250" i="1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5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50" i="1" dirty="0">
                          <a:latin typeface="Times New Roman"/>
                          <a:cs typeface="Times New Roman"/>
                        </a:rPr>
                        <a:t>)</a:t>
                      </a:r>
                      <a:endParaRPr sz="1250">
                        <a:latin typeface="Times New Roman"/>
                        <a:cs typeface="Times New Roman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320390"/>
                  </a:ext>
                </a:extLst>
              </a:tr>
              <a:tr h="321757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50" b="1" spc="5" dirty="0">
                          <a:latin typeface="Times New Roman"/>
                          <a:cs typeface="Times New Roman"/>
                        </a:rPr>
                        <a:t>ой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5F5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1.3.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выражает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личностное</a:t>
                      </a:r>
                      <a:r>
                        <a:rPr sz="13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отношение</a:t>
                      </a:r>
                      <a:r>
                        <a:rPr sz="13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роли</a:t>
                      </a:r>
                      <a:r>
                        <a:rPr sz="13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 педагога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современном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 мире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0-1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794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(Я</a:t>
                      </a:r>
                      <a:r>
                        <a:rPr sz="125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i="1" spc="-5" dirty="0">
                          <a:latin typeface="Times New Roman"/>
                          <a:cs typeface="Times New Roman"/>
                        </a:rPr>
                        <a:t>о роли</a:t>
                      </a:r>
                      <a:r>
                        <a:rPr sz="125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i="1" spc="-15" dirty="0">
                          <a:latin typeface="Times New Roman"/>
                          <a:cs typeface="Times New Roman"/>
                        </a:rPr>
                        <a:t>учителя)</a:t>
                      </a:r>
                      <a:endParaRPr sz="1250">
                        <a:latin typeface="Times New Roman"/>
                        <a:cs typeface="Times New Roman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179001"/>
                  </a:ext>
                </a:extLst>
              </a:tr>
              <a:tr h="44195">
                <a:tc rowSpan="2"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550" b="1" dirty="0">
                          <a:latin typeface="Times New Roman"/>
                          <a:cs typeface="Times New Roman"/>
                        </a:rPr>
                        <a:t>информации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5F5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33957"/>
                  </a:ext>
                </a:extLst>
              </a:tr>
              <a:tr h="31234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1.4.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демонстрирует</a:t>
                      </a:r>
                      <a:r>
                        <a:rPr sz="13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открытость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педагогической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позиции</a:t>
                      </a:r>
                      <a:r>
                        <a:rPr sz="13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5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ориентированность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</a:t>
                      </a: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0-1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3860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(Я</a:t>
                      </a:r>
                      <a:r>
                        <a:rPr sz="125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i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5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общество)</a:t>
                      </a:r>
                      <a:endParaRPr sz="125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556019"/>
                  </a:ext>
                </a:extLst>
              </a:tr>
              <a:tr h="3527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605"/>
                        </a:lnSpc>
                      </a:pP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конструктивное</a:t>
                      </a:r>
                      <a:r>
                        <a:rPr sz="135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взаимодействие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 окружающим</a:t>
                      </a:r>
                      <a:r>
                        <a:rPr sz="13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социумом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672135"/>
                  </a:ext>
                </a:extLst>
              </a:tr>
              <a:tr h="3163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1.5.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определяет</a:t>
                      </a:r>
                      <a:r>
                        <a:rPr sz="13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5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точно</a:t>
                      </a:r>
                      <a:r>
                        <a:rPr sz="13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формулирует</a:t>
                      </a:r>
                      <a:r>
                        <a:rPr sz="13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актуальные</a:t>
                      </a:r>
                      <a:r>
                        <a:rPr sz="135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проблемы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образования,</a:t>
                      </a:r>
                      <a:r>
                        <a:rPr sz="13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показывает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0-1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4826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(Я</a:t>
                      </a:r>
                      <a:r>
                        <a:rPr sz="125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i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i="1" spc="-15" dirty="0">
                          <a:latin typeface="Times New Roman"/>
                          <a:cs typeface="Times New Roman"/>
                        </a:rPr>
                        <a:t>вызовы)</a:t>
                      </a:r>
                      <a:endParaRPr sz="125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113868"/>
                  </a:ext>
                </a:extLst>
              </a:tr>
              <a:tr h="3406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605"/>
                        </a:lnSpc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возможные</a:t>
                      </a:r>
                      <a:r>
                        <a:rPr sz="13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пути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 решения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 практических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задач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 ответы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35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вызовы</a:t>
                      </a:r>
                      <a:r>
                        <a:rPr sz="13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современности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926996"/>
                  </a:ext>
                </a:extLst>
              </a:tr>
              <a:tr h="669160">
                <a:tc rowSpan="5"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550" b="1" spc="5" dirty="0">
                          <a:latin typeface="Times New Roman"/>
                          <a:cs typeface="Times New Roman"/>
                        </a:rPr>
                        <a:t>2.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3500" marR="36830">
                        <a:lnSpc>
                          <a:spcPct val="112500"/>
                        </a:lnSpc>
                        <a:spcBef>
                          <a:spcPts val="320"/>
                        </a:spcBef>
                      </a:pPr>
                      <a:r>
                        <a:rPr sz="1550" b="1" spc="5" dirty="0">
                          <a:latin typeface="Times New Roman"/>
                          <a:cs typeface="Times New Roman"/>
                        </a:rPr>
                        <a:t>Творческий </a:t>
                      </a:r>
                      <a:r>
                        <a:rPr sz="155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spc="5" dirty="0">
                          <a:latin typeface="Times New Roman"/>
                          <a:cs typeface="Times New Roman"/>
                        </a:rPr>
                        <a:t>подход </a:t>
                      </a:r>
                      <a:r>
                        <a:rPr sz="1550" b="1" spc="1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55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spc="5" dirty="0">
                          <a:latin typeface="Times New Roman"/>
                          <a:cs typeface="Times New Roman"/>
                        </a:rPr>
                        <a:t>демонстрации </a:t>
                      </a:r>
                      <a:r>
                        <a:rPr sz="1550" b="1" spc="-3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spc="-1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55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550" b="1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550" b="1" spc="2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550" b="1" spc="1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550" b="1" spc="-3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50" b="1" spc="1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550" b="1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550" b="1" spc="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550" b="1" dirty="0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sz="1550" b="1" spc="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550" b="1" dirty="0">
                          <a:latin typeface="Times New Roman"/>
                          <a:cs typeface="Times New Roman"/>
                        </a:rPr>
                        <a:t>о  </a:t>
                      </a:r>
                      <a:r>
                        <a:rPr sz="1550" b="1" spc="10" dirty="0">
                          <a:latin typeface="Times New Roman"/>
                          <a:cs typeface="Times New Roman"/>
                        </a:rPr>
                        <a:t>й </a:t>
                      </a:r>
                      <a:r>
                        <a:rPr sz="155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dirty="0">
                          <a:latin typeface="Times New Roman"/>
                          <a:cs typeface="Times New Roman"/>
                        </a:rPr>
                        <a:t>индивидуальн </a:t>
                      </a:r>
                      <a:r>
                        <a:rPr sz="1550" b="1" spc="-3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50" b="1" spc="-5" dirty="0">
                          <a:latin typeface="Times New Roman"/>
                          <a:cs typeface="Times New Roman"/>
                        </a:rPr>
                        <a:t>ости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394335">
                        <a:lnSpc>
                          <a:spcPct val="111800"/>
                        </a:lnSpc>
                        <a:spcBef>
                          <a:spcPts val="10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2.1.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демонстрирует </a:t>
                      </a:r>
                      <a:r>
                        <a:rPr sz="1350" spc="5" dirty="0">
                          <a:latin typeface="Times New Roman"/>
                          <a:cs typeface="Times New Roman"/>
                        </a:rPr>
                        <a:t>свою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педагогическую индивидуальность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целесообразно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использует </a:t>
                      </a:r>
                      <a:r>
                        <a:rPr sz="1350" spc="-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авторские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оригинальные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находки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0-1</a:t>
                      </a: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50" spc="-1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Авторские</a:t>
                      </a:r>
                      <a:r>
                        <a:rPr sz="125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50" i="1" spc="-5" dirty="0">
                          <a:latin typeface="Times New Roman"/>
                          <a:cs typeface="Times New Roman"/>
                        </a:rPr>
                        <a:t>находки</a:t>
                      </a:r>
                      <a:r>
                        <a:rPr sz="125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12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307045"/>
                  </a:ext>
                </a:extLst>
              </a:tr>
              <a:tr h="6691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466725">
                        <a:lnSpc>
                          <a:spcPct val="112000"/>
                        </a:lnSpc>
                        <a:spcBef>
                          <a:spcPts val="10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2.2.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привлекает внимание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вопросам образования, вызывает интерес аудитории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своей </a:t>
                      </a:r>
                      <a:r>
                        <a:rPr sz="1350" spc="-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профессиональной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0-1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5613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50" spc="-1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50" i="1" spc="-15" dirty="0">
                          <a:latin typeface="Times New Roman"/>
                          <a:cs typeface="Times New Roman"/>
                        </a:rPr>
                        <a:t>Интерес</a:t>
                      </a:r>
                      <a:r>
                        <a:rPr sz="1250" spc="-15" dirty="0">
                          <a:latin typeface="Times New Roman"/>
                          <a:cs typeface="Times New Roman"/>
                        </a:rPr>
                        <a:t>)</a:t>
                      </a:r>
                      <a:endParaRPr sz="12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684"/>
                  </a:ext>
                </a:extLst>
              </a:tr>
              <a:tr h="4337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2.3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 демонстрирует</a:t>
                      </a:r>
                      <a:r>
                        <a:rPr sz="13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умение</a:t>
                      </a:r>
                      <a:r>
                        <a:rPr sz="13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поддерживать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познавательную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мотивацию</a:t>
                      </a:r>
                      <a:r>
                        <a:rPr sz="13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35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обучающихся</a:t>
                      </a:r>
                      <a:endParaRPr sz="13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0-1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4654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50" spc="-1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Мотивация</a:t>
                      </a:r>
                      <a:r>
                        <a:rPr sz="1250" spc="-10" dirty="0">
                          <a:latin typeface="Times New Roman"/>
                          <a:cs typeface="Times New Roman"/>
                        </a:rPr>
                        <a:t>)</a:t>
                      </a:r>
                      <a:endParaRPr sz="12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328403"/>
                  </a:ext>
                </a:extLst>
              </a:tr>
              <a:tr h="6186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142875">
                        <a:lnSpc>
                          <a:spcPct val="110300"/>
                        </a:lnSpc>
                        <a:spcBef>
                          <a:spcPts val="35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2.4.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логично</a:t>
                      </a:r>
                      <a:r>
                        <a:rPr sz="135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выстраивает</a:t>
                      </a:r>
                      <a:r>
                        <a:rPr sz="135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сюжет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видеоролика</a:t>
                      </a:r>
                      <a:r>
                        <a:rPr sz="135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 творчески</a:t>
                      </a:r>
                      <a:r>
                        <a:rPr sz="135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решает задачу</a:t>
                      </a:r>
                      <a:r>
                        <a:rPr sz="135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позиционирования </a:t>
                      </a:r>
                      <a:r>
                        <a:rPr sz="1350" spc="-3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собственной</a:t>
                      </a:r>
                      <a:r>
                        <a:rPr sz="13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педагогической</a:t>
                      </a:r>
                      <a:r>
                        <a:rPr sz="135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индивидуальности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5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медийном</a:t>
                      </a:r>
                      <a:r>
                        <a:rPr sz="13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пространстве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0-1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50" spc="-1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Креативность</a:t>
                      </a:r>
                      <a:r>
                        <a:rPr sz="1250" spc="-10" dirty="0">
                          <a:latin typeface="Times New Roman"/>
                          <a:cs typeface="Times New Roman"/>
                        </a:rPr>
                        <a:t>)</a:t>
                      </a:r>
                      <a:endParaRPr sz="12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62926"/>
                  </a:ext>
                </a:extLst>
              </a:tr>
              <a:tr h="3914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2.5.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целесообразно</a:t>
                      </a:r>
                      <a:r>
                        <a:rPr sz="135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использует</a:t>
                      </a:r>
                      <a:r>
                        <a:rPr sz="135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визуализацию</a:t>
                      </a:r>
                      <a:r>
                        <a:rPr sz="135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35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5" dirty="0">
                          <a:latin typeface="Times New Roman"/>
                          <a:cs typeface="Times New Roman"/>
                        </a:rPr>
                        <a:t>художественные</a:t>
                      </a:r>
                      <a:r>
                        <a:rPr sz="13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приемы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350" dirty="0">
                          <a:latin typeface="Times New Roman"/>
                          <a:cs typeface="Times New Roman"/>
                        </a:rPr>
                        <a:t>0-1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50" spc="-1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50" i="1" spc="-10" dirty="0">
                          <a:latin typeface="Times New Roman"/>
                          <a:cs typeface="Times New Roman"/>
                        </a:rPr>
                        <a:t>Визуализация</a:t>
                      </a:r>
                      <a:r>
                        <a:rPr sz="1250" spc="-10" dirty="0">
                          <a:latin typeface="Times New Roman"/>
                          <a:cs typeface="Times New Roman"/>
                        </a:rPr>
                        <a:t>)</a:t>
                      </a:r>
                      <a:endParaRPr sz="12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43851"/>
                  </a:ext>
                </a:extLst>
              </a:tr>
              <a:tr h="3655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3020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350" b="1" spc="-5" dirty="0">
                          <a:latin typeface="Times New Roman"/>
                          <a:cs typeface="Times New Roman"/>
                        </a:rPr>
                        <a:t>ИТОГ </a:t>
                      </a:r>
                      <a:r>
                        <a:rPr sz="1350" spc="-10" dirty="0">
                          <a:latin typeface="Times New Roman"/>
                          <a:cs typeface="Times New Roman"/>
                        </a:rPr>
                        <a:t>(сумма </a:t>
                      </a:r>
                      <a:r>
                        <a:rPr sz="1350" spc="-15" dirty="0">
                          <a:latin typeface="Times New Roman"/>
                          <a:cs typeface="Times New Roman"/>
                        </a:rPr>
                        <a:t>баллов)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350" b="1" spc="-15" dirty="0">
                          <a:latin typeface="Times New Roman"/>
                          <a:cs typeface="Times New Roman"/>
                        </a:rPr>
                        <a:t>0-10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52433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90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955</Words>
  <Application>Microsoft Office PowerPoint</Application>
  <PresentationFormat>Широкоэкранный</PresentationFormat>
  <Paragraphs>139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Segoe UI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24</cp:revision>
  <dcterms:created xsi:type="dcterms:W3CDTF">2022-11-21T04:48:04Z</dcterms:created>
  <dcterms:modified xsi:type="dcterms:W3CDTF">2022-11-21T11:03:37Z</dcterms:modified>
</cp:coreProperties>
</file>