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9" r:id="rId20"/>
    <p:sldId id="278" r:id="rId21"/>
    <p:sldId id="280" r:id="rId22"/>
    <p:sldId id="281" r:id="rId23"/>
    <p:sldId id="282" r:id="rId24"/>
    <p:sldId id="283" r:id="rId25"/>
    <p:sldId id="284" r:id="rId26"/>
    <p:sldId id="286" r:id="rId27"/>
    <p:sldId id="285" r:id="rId28"/>
    <p:sldId id="264" r:id="rId29"/>
    <p:sldId id="268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572" y="-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5FC2C-A0B5-4E8D-97F4-3DCA3F65451B}" type="datetimeFigureOut">
              <a:rPr lang="ru-RU" smtClean="0"/>
              <a:pPr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AD23B-A7A1-4EA7-A870-8E93C65814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5FC2C-A0B5-4E8D-97F4-3DCA3F65451B}" type="datetimeFigureOut">
              <a:rPr lang="ru-RU" smtClean="0"/>
              <a:pPr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AD23B-A7A1-4EA7-A870-8E93C65814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5FC2C-A0B5-4E8D-97F4-3DCA3F65451B}" type="datetimeFigureOut">
              <a:rPr lang="ru-RU" smtClean="0"/>
              <a:pPr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AD23B-A7A1-4EA7-A870-8E93C65814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5FC2C-A0B5-4E8D-97F4-3DCA3F65451B}" type="datetimeFigureOut">
              <a:rPr lang="ru-RU" smtClean="0"/>
              <a:pPr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AD23B-A7A1-4EA7-A870-8E93C65814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5FC2C-A0B5-4E8D-97F4-3DCA3F65451B}" type="datetimeFigureOut">
              <a:rPr lang="ru-RU" smtClean="0"/>
              <a:pPr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AD23B-A7A1-4EA7-A870-8E93C65814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5FC2C-A0B5-4E8D-97F4-3DCA3F65451B}" type="datetimeFigureOut">
              <a:rPr lang="ru-RU" smtClean="0"/>
              <a:pPr/>
              <a:t>24.03.2021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AD23B-A7A1-4EA7-A870-8E93C65814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5FC2C-A0B5-4E8D-97F4-3DCA3F65451B}" type="datetimeFigureOut">
              <a:rPr lang="ru-RU" smtClean="0"/>
              <a:pPr/>
              <a:t>24.03.2021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AD23B-A7A1-4EA7-A870-8E93C65814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5FC2C-A0B5-4E8D-97F4-3DCA3F65451B}" type="datetimeFigureOut">
              <a:rPr lang="ru-RU" smtClean="0"/>
              <a:pPr/>
              <a:t>24.03.2021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AD23B-A7A1-4EA7-A870-8E93C65814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5FC2C-A0B5-4E8D-97F4-3DCA3F65451B}" type="datetimeFigureOut">
              <a:rPr lang="ru-RU" smtClean="0"/>
              <a:pPr/>
              <a:t>24.03.2021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AD23B-A7A1-4EA7-A870-8E93C65814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5FC2C-A0B5-4E8D-97F4-3DCA3F65451B}" type="datetimeFigureOut">
              <a:rPr lang="ru-RU" smtClean="0"/>
              <a:pPr/>
              <a:t>24.03.2021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AD23B-A7A1-4EA7-A870-8E93C65814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5FC2C-A0B5-4E8D-97F4-3DCA3F65451B}" type="datetimeFigureOut">
              <a:rPr lang="ru-RU" smtClean="0"/>
              <a:pPr/>
              <a:t>24.03.2021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AD23B-A7A1-4EA7-A870-8E93C65814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D5FC2C-A0B5-4E8D-97F4-3DCA3F65451B}" type="datetimeFigureOut">
              <a:rPr lang="ru-RU" smtClean="0"/>
              <a:pPr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DAD23B-A7A1-4EA7-A870-8E93C65814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4.png"/><Relationship Id="rId7" Type="http://schemas.openxmlformats.org/officeDocument/2006/relationships/image" Target="../media/image4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4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4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jpeg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Lenovo\Desktop\хлеб\48136283077_ccd790c89b_b.jpg"/>
          <p:cNvPicPr>
            <a:picLocks noChangeAspect="1" noChangeArrowheads="1"/>
          </p:cNvPicPr>
          <p:nvPr/>
        </p:nvPicPr>
        <p:blipFill>
          <a:blip r:embed="rId2" cstate="print"/>
          <a:srcRect r="12136" b="627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8" name="Picture 4" descr="C:\Users\Lenovo\Desktop\хлеб\QQ35Nriy50Q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61448" y="3307090"/>
            <a:ext cx="4675048" cy="35062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-158787" y="273422"/>
            <a:ext cx="951247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  <a:latin typeface="a_AlbionicTitulInfl" pitchFamily="34" charset="-52"/>
              </a:rPr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dirty="0">
                <a:solidFill>
                  <a:srgbClr val="C00000"/>
                </a:solidFill>
                <a:latin typeface="a_AlbionicTitulInfl" pitchFamily="34" charset="-52"/>
              </a:rPr>
              <a:t>«Детский сад комбинированного вида №84 «Серебряное копытце»</a:t>
            </a: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1988840"/>
            <a:ext cx="821327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a_AlbionicTitulInfl" pitchFamily="34" charset="-52"/>
              </a:rPr>
              <a:t>Исследовательский проект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_AlbionicTitulInfl" pitchFamily="34" charset="-52"/>
              </a:rPr>
              <a:t>«Почему </a:t>
            </a:r>
            <a:r>
              <a:rPr lang="ru-RU" sz="4000" b="1" dirty="0">
                <a:solidFill>
                  <a:srgbClr val="002060"/>
                </a:solidFill>
                <a:latin typeface="a_AlbionicTitulInfl" pitchFamily="34" charset="-52"/>
              </a:rPr>
              <a:t>хлеб разного цвета?»</a:t>
            </a:r>
            <a:endParaRPr lang="ru-RU" sz="4000" dirty="0">
              <a:solidFill>
                <a:srgbClr val="002060"/>
              </a:solidFill>
              <a:latin typeface="a_AlbionicTitulInfl" pitchFamily="34" charset="-52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3818071"/>
            <a:ext cx="401795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a_AlbionicTitulInfl" pitchFamily="34" charset="-52"/>
              </a:rPr>
              <a:t>Участники проекта: </a:t>
            </a:r>
            <a:r>
              <a:rPr lang="ru-RU" b="1" dirty="0" smtClean="0">
                <a:solidFill>
                  <a:srgbClr val="002060"/>
                </a:solidFill>
                <a:latin typeface="a_AlbionicTitulInfl" pitchFamily="34" charset="-52"/>
              </a:rPr>
              <a:t>воспитанники</a:t>
            </a:r>
            <a:endParaRPr lang="ru-RU" dirty="0">
              <a:solidFill>
                <a:srgbClr val="002060"/>
              </a:solidFill>
              <a:latin typeface="a_AlbionicTitulInfl" pitchFamily="34" charset="-52"/>
            </a:endParaRPr>
          </a:p>
          <a:p>
            <a:r>
              <a:rPr lang="ru-RU" b="1" dirty="0">
                <a:solidFill>
                  <a:srgbClr val="002060"/>
                </a:solidFill>
                <a:latin typeface="a_AlbionicTitulInfl" pitchFamily="34" charset="-52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a_AlbionicTitulInfl" pitchFamily="34" charset="-52"/>
              </a:rPr>
              <a:t>подготовительной к школе </a:t>
            </a:r>
            <a:r>
              <a:rPr lang="ru-RU" b="1" dirty="0">
                <a:solidFill>
                  <a:srgbClr val="002060"/>
                </a:solidFill>
                <a:latin typeface="a_AlbionicTitulInfl" pitchFamily="34" charset="-52"/>
              </a:rPr>
              <a:t>группы №</a:t>
            </a:r>
            <a:r>
              <a:rPr lang="ru-RU" b="1" dirty="0" smtClean="0">
                <a:solidFill>
                  <a:srgbClr val="002060"/>
                </a:solidFill>
                <a:latin typeface="a_AlbionicTitulInfl" pitchFamily="34" charset="-52"/>
              </a:rPr>
              <a:t>3 для детей с </a:t>
            </a:r>
            <a:r>
              <a:rPr lang="ru-RU" b="1" dirty="0" err="1" smtClean="0">
                <a:solidFill>
                  <a:srgbClr val="002060"/>
                </a:solidFill>
                <a:latin typeface="a_AlbionicTitulInfl" pitchFamily="34" charset="-52"/>
              </a:rPr>
              <a:t>зпр</a:t>
            </a:r>
            <a:endParaRPr lang="ru-RU" dirty="0">
              <a:solidFill>
                <a:srgbClr val="002060"/>
              </a:solidFill>
              <a:latin typeface="a_AlbionicTitulInfl" pitchFamily="34" charset="-52"/>
            </a:endParaRPr>
          </a:p>
          <a:p>
            <a:r>
              <a:rPr lang="ru-RU" b="1" dirty="0">
                <a:latin typeface="a_AlbionicTitulInfl" pitchFamily="34" charset="-52"/>
              </a:rPr>
              <a:t>Педагоги</a:t>
            </a:r>
            <a:r>
              <a:rPr lang="ru-RU" b="1" dirty="0" smtClean="0">
                <a:latin typeface="a_AlbionicTitulInfl" pitchFamily="34" charset="-52"/>
              </a:rPr>
              <a:t>: </a:t>
            </a:r>
          </a:p>
          <a:p>
            <a:r>
              <a:rPr lang="ru-RU" b="1" dirty="0" err="1" smtClean="0">
                <a:solidFill>
                  <a:srgbClr val="002060"/>
                </a:solidFill>
                <a:latin typeface="a_AlbionicTitulInfl" pitchFamily="34" charset="-52"/>
              </a:rPr>
              <a:t>Минекаева</a:t>
            </a:r>
            <a:r>
              <a:rPr lang="ru-RU" b="1" dirty="0" smtClean="0">
                <a:solidFill>
                  <a:srgbClr val="002060"/>
                </a:solidFill>
                <a:latin typeface="a_AlbionicTitulInfl" pitchFamily="34" charset="-52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a_AlbionicTitulInfl" pitchFamily="34" charset="-52"/>
              </a:rPr>
              <a:t>М.З.</a:t>
            </a:r>
            <a:endParaRPr lang="ru-RU" dirty="0">
              <a:solidFill>
                <a:srgbClr val="002060"/>
              </a:solidFill>
              <a:latin typeface="a_AlbionicTitulInfl" pitchFamily="34" charset="-52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a_AlbionicTitulInfl" pitchFamily="34" charset="-52"/>
              </a:rPr>
              <a:t>Воспитатель </a:t>
            </a:r>
            <a:r>
              <a:rPr lang="en-US" b="1" dirty="0" smtClean="0">
                <a:solidFill>
                  <a:srgbClr val="002060"/>
                </a:solidFill>
                <a:latin typeface="a_AlbionicTitulInfl" pitchFamily="34" charset="-52"/>
              </a:rPr>
              <a:t>I </a:t>
            </a:r>
            <a:r>
              <a:rPr lang="ru-RU" b="1" dirty="0" smtClean="0">
                <a:solidFill>
                  <a:srgbClr val="002060"/>
                </a:solidFill>
                <a:latin typeface="a_AlbionicTitulInfl" pitchFamily="34" charset="-52"/>
              </a:rPr>
              <a:t>кв.категории</a:t>
            </a:r>
            <a:endParaRPr lang="ru-RU" dirty="0">
              <a:solidFill>
                <a:srgbClr val="002060"/>
              </a:solidFill>
              <a:latin typeface="a_AlbionicTitulInfl" pitchFamily="34" charset="-52"/>
            </a:endParaRPr>
          </a:p>
          <a:p>
            <a:r>
              <a:rPr lang="ru-RU" b="1" dirty="0">
                <a:solidFill>
                  <a:srgbClr val="002060"/>
                </a:solidFill>
                <a:latin typeface="a_AlbionicTitulInfl" pitchFamily="34" charset="-52"/>
              </a:rPr>
              <a:t>Вершинина Т.А.</a:t>
            </a:r>
            <a:endParaRPr lang="ru-RU" dirty="0">
              <a:solidFill>
                <a:srgbClr val="002060"/>
              </a:solidFill>
              <a:latin typeface="a_AlbionicTitulInfl" pitchFamily="34" charset="-52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a_AlbionicTitulInfl" pitchFamily="34" charset="-52"/>
              </a:rPr>
              <a:t>Учитель-дефектолог </a:t>
            </a:r>
          </a:p>
          <a:p>
            <a:r>
              <a:rPr lang="en-US" b="1" dirty="0" smtClean="0">
                <a:solidFill>
                  <a:srgbClr val="002060"/>
                </a:solidFill>
                <a:latin typeface="a_AlbionicTitulInfl" pitchFamily="34" charset="-52"/>
              </a:rPr>
              <a:t>I </a:t>
            </a:r>
            <a:r>
              <a:rPr lang="ru-RU" b="1" dirty="0" smtClean="0">
                <a:solidFill>
                  <a:srgbClr val="002060"/>
                </a:solidFill>
                <a:latin typeface="a_AlbionicTitulInfl" pitchFamily="34" charset="-52"/>
              </a:rPr>
              <a:t>кв.категории</a:t>
            </a:r>
            <a:endParaRPr lang="ru-RU" dirty="0">
              <a:solidFill>
                <a:srgbClr val="002060"/>
              </a:solidFill>
              <a:latin typeface="a_AlbionicTitulInfl" pitchFamily="34" charset="-52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Lenovo\Desktop\хлеб\1344386.jpg"/>
          <p:cNvPicPr>
            <a:picLocks noChangeAspect="1" noChangeArrowheads="1"/>
          </p:cNvPicPr>
          <p:nvPr/>
        </p:nvPicPr>
        <p:blipFill>
          <a:blip r:embed="rId2" cstate="print"/>
          <a:srcRect l="13359" t="14292" r="776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2" name="Группа 6"/>
          <p:cNvGrpSpPr/>
          <p:nvPr/>
        </p:nvGrpSpPr>
        <p:grpSpPr>
          <a:xfrm>
            <a:off x="242521" y="4040329"/>
            <a:ext cx="1955536" cy="3240999"/>
            <a:chOff x="242521" y="4040329"/>
            <a:chExt cx="1955536" cy="3240999"/>
          </a:xfrm>
        </p:grpSpPr>
        <p:pic>
          <p:nvPicPr>
            <p:cNvPr id="2051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167453" flipH="1">
              <a:off x="910170" y="4382569"/>
              <a:ext cx="1287887" cy="2898759"/>
            </a:xfrm>
            <a:prstGeom prst="rect">
              <a:avLst/>
            </a:prstGeom>
            <a:noFill/>
          </p:spPr>
        </p:pic>
        <p:pic>
          <p:nvPicPr>
            <p:cNvPr id="6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69895" flipH="1">
              <a:off x="242521" y="4040329"/>
              <a:ext cx="1438382" cy="2706227"/>
            </a:xfrm>
            <a:prstGeom prst="rect">
              <a:avLst/>
            </a:prstGeom>
            <a:noFill/>
          </p:spPr>
        </p:pic>
      </p:grpSp>
      <p:grpSp>
        <p:nvGrpSpPr>
          <p:cNvPr id="3" name="Группа 7"/>
          <p:cNvGrpSpPr/>
          <p:nvPr/>
        </p:nvGrpSpPr>
        <p:grpSpPr>
          <a:xfrm rot="10548165">
            <a:off x="6920231" y="-392215"/>
            <a:ext cx="1955536" cy="3240999"/>
            <a:chOff x="242521" y="4040329"/>
            <a:chExt cx="1955536" cy="3240999"/>
          </a:xfrm>
        </p:grpSpPr>
        <p:pic>
          <p:nvPicPr>
            <p:cNvPr id="9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167453" flipH="1">
              <a:off x="910170" y="4382569"/>
              <a:ext cx="1287887" cy="2898759"/>
            </a:xfrm>
            <a:prstGeom prst="rect">
              <a:avLst/>
            </a:prstGeom>
            <a:noFill/>
          </p:spPr>
        </p:pic>
        <p:pic>
          <p:nvPicPr>
            <p:cNvPr id="10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69895" flipH="1">
              <a:off x="242521" y="4040329"/>
              <a:ext cx="1438382" cy="2706227"/>
            </a:xfrm>
            <a:prstGeom prst="rect">
              <a:avLst/>
            </a:prstGeom>
            <a:noFill/>
          </p:spPr>
        </p:pic>
      </p:grpSp>
      <p:sp>
        <p:nvSpPr>
          <p:cNvPr id="14" name="Прямоугольник 13"/>
          <p:cNvSpPr/>
          <p:nvPr/>
        </p:nvSpPr>
        <p:spPr>
          <a:xfrm>
            <a:off x="539552" y="836712"/>
            <a:ext cx="7992888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Рассматривание серии сюжетных картинок на тему: «Выращивание хлеба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». 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Составление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рассказов по иллюстрации «Как выращивают хлеб»;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Рассматривание картин И. И. Шишкина «Рожь», И. И. Машкова «Снедь московская», С.А. Куприянова «Вспашка», «Посев», «Уборка», «Озимые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68288" indent="-268288"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Чтение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художественной литературы о хлебе: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 Сказки: «Легкий хлеб», «Крылатый, мохнатый, да масляный», «Колосок»; «Колобок»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 В.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Дацкевич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«От зерна до каравая»;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 К. Чуковский «Чудо – дерево», «Булка»;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 Д. Хармс «Очень-очень вкусный пирог»;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 И.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Токмакова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«Что такое хлеб»;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• Загадки, скороговорки, пословицы, поговорки, стихи, приметы о хлебе </a:t>
            </a:r>
          </a:p>
          <a:p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616055" y="260648"/>
            <a:ext cx="60037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a_AlbionicTitulInfl" pitchFamily="34" charset="-52"/>
              </a:rPr>
              <a:t>1. Подготовительный этап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Lenovo\Desktop\хлеб\1344386.jpg"/>
          <p:cNvPicPr>
            <a:picLocks noChangeAspect="1" noChangeArrowheads="1"/>
          </p:cNvPicPr>
          <p:nvPr/>
        </p:nvPicPr>
        <p:blipFill>
          <a:blip r:embed="rId2" cstate="print"/>
          <a:srcRect l="13359" t="14292" r="776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2" name="Группа 6"/>
          <p:cNvGrpSpPr/>
          <p:nvPr/>
        </p:nvGrpSpPr>
        <p:grpSpPr>
          <a:xfrm>
            <a:off x="242521" y="4040329"/>
            <a:ext cx="1955536" cy="3240999"/>
            <a:chOff x="242521" y="4040329"/>
            <a:chExt cx="1955536" cy="3240999"/>
          </a:xfrm>
        </p:grpSpPr>
        <p:pic>
          <p:nvPicPr>
            <p:cNvPr id="2051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167453" flipH="1">
              <a:off x="910170" y="4382569"/>
              <a:ext cx="1287887" cy="2898759"/>
            </a:xfrm>
            <a:prstGeom prst="rect">
              <a:avLst/>
            </a:prstGeom>
            <a:noFill/>
          </p:spPr>
        </p:pic>
        <p:pic>
          <p:nvPicPr>
            <p:cNvPr id="6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69895" flipH="1">
              <a:off x="242521" y="4040329"/>
              <a:ext cx="1438382" cy="2706227"/>
            </a:xfrm>
            <a:prstGeom prst="rect">
              <a:avLst/>
            </a:prstGeom>
            <a:noFill/>
          </p:spPr>
        </p:pic>
      </p:grpSp>
      <p:grpSp>
        <p:nvGrpSpPr>
          <p:cNvPr id="3" name="Группа 7"/>
          <p:cNvGrpSpPr/>
          <p:nvPr/>
        </p:nvGrpSpPr>
        <p:grpSpPr>
          <a:xfrm rot="10548165">
            <a:off x="6920231" y="-392215"/>
            <a:ext cx="1955536" cy="3240999"/>
            <a:chOff x="242521" y="4040329"/>
            <a:chExt cx="1955536" cy="3240999"/>
          </a:xfrm>
        </p:grpSpPr>
        <p:pic>
          <p:nvPicPr>
            <p:cNvPr id="9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167453" flipH="1">
              <a:off x="910170" y="4382569"/>
              <a:ext cx="1287887" cy="2898759"/>
            </a:xfrm>
            <a:prstGeom prst="rect">
              <a:avLst/>
            </a:prstGeom>
            <a:noFill/>
          </p:spPr>
        </p:pic>
        <p:pic>
          <p:nvPicPr>
            <p:cNvPr id="10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69895" flipH="1">
              <a:off x="242521" y="4040329"/>
              <a:ext cx="1438382" cy="2706227"/>
            </a:xfrm>
            <a:prstGeom prst="rect">
              <a:avLst/>
            </a:prstGeom>
            <a:noFill/>
          </p:spPr>
        </p:pic>
      </p:grpSp>
      <p:sp>
        <p:nvSpPr>
          <p:cNvPr id="13" name="Прямоугольник 12"/>
          <p:cNvSpPr/>
          <p:nvPr/>
        </p:nvSpPr>
        <p:spPr>
          <a:xfrm>
            <a:off x="1894765" y="404664"/>
            <a:ext cx="5516254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a_AlbionicTitulInfl" pitchFamily="34" charset="-52"/>
              </a:rPr>
              <a:t>Виртуальная экскурсия </a:t>
            </a:r>
            <a:endParaRPr lang="ru-RU" sz="3200" dirty="0" smtClean="0">
              <a:solidFill>
                <a:srgbClr val="C00000"/>
              </a:solidFill>
              <a:latin typeface="a_AlbionicTitulInfl" pitchFamily="34" charset="-52"/>
            </a:endParaRPr>
          </a:p>
          <a:p>
            <a:pPr algn="ctr"/>
            <a:r>
              <a:rPr lang="ru-RU" sz="3200" dirty="0" smtClean="0">
                <a:solidFill>
                  <a:srgbClr val="C00000"/>
                </a:solidFill>
                <a:latin typeface="a_AlbionicTitulInfl" pitchFamily="34" charset="-52"/>
              </a:rPr>
              <a:t>в ЗАО </a:t>
            </a:r>
            <a:r>
              <a:rPr lang="ru-RU" sz="3200" dirty="0" smtClean="0">
                <a:solidFill>
                  <a:srgbClr val="C00000"/>
                </a:solidFill>
                <a:latin typeface="a_AlbionicTitulInfl" pitchFamily="34" charset="-52"/>
              </a:rPr>
              <a:t>«</a:t>
            </a:r>
            <a:r>
              <a:rPr lang="ru-RU" sz="3200" dirty="0" err="1" smtClean="0">
                <a:solidFill>
                  <a:srgbClr val="C00000"/>
                </a:solidFill>
                <a:latin typeface="a_AlbionicTitulInfl" pitchFamily="34" charset="-52"/>
              </a:rPr>
              <a:t>Челны-Хлеб</a:t>
            </a:r>
            <a:r>
              <a:rPr lang="ru-RU" sz="3200" dirty="0" smtClean="0">
                <a:solidFill>
                  <a:srgbClr val="C00000"/>
                </a:solidFill>
                <a:latin typeface="a_AlbionicTitulInfl" pitchFamily="34" charset="-52"/>
              </a:rPr>
              <a:t>» </a:t>
            </a:r>
            <a:endParaRPr lang="ru-RU" sz="3200" dirty="0">
              <a:solidFill>
                <a:srgbClr val="C00000"/>
              </a:solidFill>
              <a:latin typeface="a_AlbionicTitulInfl" pitchFamily="34" charset="-52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39552" y="1484784"/>
            <a:ext cx="7992888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познакомились с процессом сбора урожая, переработки зерна, его хранения. Увидели производство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хлебокомбината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Узнали, что в нашем городе производят большой ассортимент хлебобулочных изделий: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хлеб, булочки, кексы, торты, пирожные,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чак-чак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 т.д.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 просмотре мы познакомились с такими профессиями как пекарь, агроном, комбайнер, пекарь, кондитер, продавец.</a:t>
            </a:r>
          </a:p>
          <a:p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11" name="Рисунок 10" descr="IMG_20210322_154514.jpg"/>
          <p:cNvPicPr>
            <a:picLocks noChangeAspect="1"/>
          </p:cNvPicPr>
          <p:nvPr/>
        </p:nvPicPr>
        <p:blipFill>
          <a:blip r:embed="rId5" cstate="print"/>
          <a:srcRect l="7543" t="23801"/>
          <a:stretch>
            <a:fillRect/>
          </a:stretch>
        </p:blipFill>
        <p:spPr>
          <a:xfrm>
            <a:off x="179512" y="3356992"/>
            <a:ext cx="3384376" cy="20919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IMG_20210322_154413.jpg"/>
          <p:cNvPicPr>
            <a:picLocks noChangeAspect="1"/>
          </p:cNvPicPr>
          <p:nvPr/>
        </p:nvPicPr>
        <p:blipFill>
          <a:blip r:embed="rId6" cstate="print"/>
          <a:srcRect t="11151" r="4326"/>
          <a:stretch>
            <a:fillRect/>
          </a:stretch>
        </p:blipFill>
        <p:spPr>
          <a:xfrm>
            <a:off x="5940152" y="3356992"/>
            <a:ext cx="3024336" cy="21064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IMG_20210322_154406.jpg"/>
          <p:cNvPicPr>
            <a:picLocks noChangeAspect="1"/>
          </p:cNvPicPr>
          <p:nvPr/>
        </p:nvPicPr>
        <p:blipFill>
          <a:blip r:embed="rId7" cstate="print"/>
          <a:srcRect t="8831" r="2649"/>
          <a:stretch>
            <a:fillRect/>
          </a:stretch>
        </p:blipFill>
        <p:spPr>
          <a:xfrm>
            <a:off x="3131840" y="4581128"/>
            <a:ext cx="3168352" cy="2225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Lenovo\Desktop\хлеб\1344386.jpg"/>
          <p:cNvPicPr>
            <a:picLocks noChangeAspect="1" noChangeArrowheads="1"/>
          </p:cNvPicPr>
          <p:nvPr/>
        </p:nvPicPr>
        <p:blipFill>
          <a:blip r:embed="rId2" cstate="print"/>
          <a:srcRect l="13359" t="14292" r="776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2" name="Группа 6"/>
          <p:cNvGrpSpPr/>
          <p:nvPr/>
        </p:nvGrpSpPr>
        <p:grpSpPr>
          <a:xfrm>
            <a:off x="242521" y="4040329"/>
            <a:ext cx="1955536" cy="3240999"/>
            <a:chOff x="242521" y="4040329"/>
            <a:chExt cx="1955536" cy="3240999"/>
          </a:xfrm>
        </p:grpSpPr>
        <p:pic>
          <p:nvPicPr>
            <p:cNvPr id="2051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167453" flipH="1">
              <a:off x="910170" y="4382569"/>
              <a:ext cx="1287887" cy="2898759"/>
            </a:xfrm>
            <a:prstGeom prst="rect">
              <a:avLst/>
            </a:prstGeom>
            <a:noFill/>
          </p:spPr>
        </p:pic>
        <p:pic>
          <p:nvPicPr>
            <p:cNvPr id="6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69895" flipH="1">
              <a:off x="242521" y="4040329"/>
              <a:ext cx="1438382" cy="2706227"/>
            </a:xfrm>
            <a:prstGeom prst="rect">
              <a:avLst/>
            </a:prstGeom>
            <a:noFill/>
          </p:spPr>
        </p:pic>
      </p:grpSp>
      <p:grpSp>
        <p:nvGrpSpPr>
          <p:cNvPr id="3" name="Группа 7"/>
          <p:cNvGrpSpPr/>
          <p:nvPr/>
        </p:nvGrpSpPr>
        <p:grpSpPr>
          <a:xfrm rot="10548165">
            <a:off x="6920231" y="-392215"/>
            <a:ext cx="1955536" cy="3240999"/>
            <a:chOff x="242521" y="4040329"/>
            <a:chExt cx="1955536" cy="3240999"/>
          </a:xfrm>
        </p:grpSpPr>
        <p:pic>
          <p:nvPicPr>
            <p:cNvPr id="9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167453" flipH="1">
              <a:off x="910170" y="4382569"/>
              <a:ext cx="1287887" cy="2898759"/>
            </a:xfrm>
            <a:prstGeom prst="rect">
              <a:avLst/>
            </a:prstGeom>
            <a:noFill/>
          </p:spPr>
        </p:pic>
        <p:pic>
          <p:nvPicPr>
            <p:cNvPr id="10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69895" flipH="1">
              <a:off x="242521" y="4040329"/>
              <a:ext cx="1438382" cy="2706227"/>
            </a:xfrm>
            <a:prstGeom prst="rect">
              <a:avLst/>
            </a:prstGeom>
            <a:noFill/>
          </p:spPr>
        </p:pic>
      </p:grpSp>
      <p:sp>
        <p:nvSpPr>
          <p:cNvPr id="14" name="Прямоугольник 13"/>
          <p:cNvSpPr/>
          <p:nvPr/>
        </p:nvSpPr>
        <p:spPr>
          <a:xfrm>
            <a:off x="539552" y="620688"/>
            <a:ext cx="7992888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Особенно детям запомнилась профессия кондитер, так как с ней их знакомила мама воспитанника Булата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Она рассказала и показала как испечь вкусные кексы.</a:t>
            </a:r>
          </a:p>
          <a:p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11" name="Рисунок 10" descr="89bFjR5d3_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3568" y="1916832"/>
            <a:ext cx="2002532" cy="4005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UQ1J8mRPAKM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63888" y="1916832"/>
            <a:ext cx="2016224" cy="4032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k1csdJUbpEY.jpg"/>
          <p:cNvPicPr>
            <a:picLocks noChangeAspect="1"/>
          </p:cNvPicPr>
          <p:nvPr/>
        </p:nvPicPr>
        <p:blipFill>
          <a:blip r:embed="rId7" cstate="print"/>
          <a:srcRect t="15239"/>
          <a:stretch>
            <a:fillRect/>
          </a:stretch>
        </p:blipFill>
        <p:spPr>
          <a:xfrm>
            <a:off x="6228184" y="1988840"/>
            <a:ext cx="2362572" cy="4005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Lenovo\Desktop\хлеб\1344386.jpg"/>
          <p:cNvPicPr>
            <a:picLocks noChangeAspect="1" noChangeArrowheads="1"/>
          </p:cNvPicPr>
          <p:nvPr/>
        </p:nvPicPr>
        <p:blipFill>
          <a:blip r:embed="rId2" cstate="print"/>
          <a:srcRect l="13359" t="14292" r="776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2" name="Группа 6"/>
          <p:cNvGrpSpPr/>
          <p:nvPr/>
        </p:nvGrpSpPr>
        <p:grpSpPr>
          <a:xfrm>
            <a:off x="242521" y="4040329"/>
            <a:ext cx="1955536" cy="3240999"/>
            <a:chOff x="242521" y="4040329"/>
            <a:chExt cx="1955536" cy="3240999"/>
          </a:xfrm>
        </p:grpSpPr>
        <p:pic>
          <p:nvPicPr>
            <p:cNvPr id="2051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167453" flipH="1">
              <a:off x="910170" y="4382569"/>
              <a:ext cx="1287887" cy="2898759"/>
            </a:xfrm>
            <a:prstGeom prst="rect">
              <a:avLst/>
            </a:prstGeom>
            <a:noFill/>
          </p:spPr>
        </p:pic>
        <p:pic>
          <p:nvPicPr>
            <p:cNvPr id="6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69895" flipH="1">
              <a:off x="242521" y="4040329"/>
              <a:ext cx="1438382" cy="2706227"/>
            </a:xfrm>
            <a:prstGeom prst="rect">
              <a:avLst/>
            </a:prstGeom>
            <a:noFill/>
          </p:spPr>
        </p:pic>
      </p:grpSp>
      <p:grpSp>
        <p:nvGrpSpPr>
          <p:cNvPr id="3" name="Группа 7"/>
          <p:cNvGrpSpPr/>
          <p:nvPr/>
        </p:nvGrpSpPr>
        <p:grpSpPr>
          <a:xfrm rot="10548165">
            <a:off x="6920231" y="-392215"/>
            <a:ext cx="1955536" cy="3240999"/>
            <a:chOff x="242521" y="4040329"/>
            <a:chExt cx="1955536" cy="3240999"/>
          </a:xfrm>
        </p:grpSpPr>
        <p:pic>
          <p:nvPicPr>
            <p:cNvPr id="9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167453" flipH="1">
              <a:off x="910170" y="4382569"/>
              <a:ext cx="1287887" cy="2898759"/>
            </a:xfrm>
            <a:prstGeom prst="rect">
              <a:avLst/>
            </a:prstGeom>
            <a:noFill/>
          </p:spPr>
        </p:pic>
        <p:pic>
          <p:nvPicPr>
            <p:cNvPr id="10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69895" flipH="1">
              <a:off x="242521" y="4040329"/>
              <a:ext cx="1438382" cy="2706227"/>
            </a:xfrm>
            <a:prstGeom prst="rect">
              <a:avLst/>
            </a:prstGeom>
            <a:noFill/>
          </p:spPr>
        </p:pic>
      </p:grpSp>
      <p:sp>
        <p:nvSpPr>
          <p:cNvPr id="13" name="Прямоугольник 12"/>
          <p:cNvSpPr/>
          <p:nvPr/>
        </p:nvSpPr>
        <p:spPr>
          <a:xfrm>
            <a:off x="2195736" y="332656"/>
            <a:ext cx="5090561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a_AlbionicTitulInfl" pitchFamily="34" charset="-52"/>
              </a:rPr>
              <a:t>2. Основной этап</a:t>
            </a:r>
          </a:p>
          <a:p>
            <a:pPr algn="ctr"/>
            <a:r>
              <a:rPr lang="ru-RU" sz="3200" dirty="0" err="1" smtClean="0">
                <a:solidFill>
                  <a:srgbClr val="C00000"/>
                </a:solidFill>
                <a:latin typeface="a_AlbionicTitulInfl" pitchFamily="34" charset="-52"/>
              </a:rPr>
              <a:t>Оод</a:t>
            </a:r>
            <a:r>
              <a:rPr lang="ru-RU" sz="3200" dirty="0" smtClean="0">
                <a:solidFill>
                  <a:srgbClr val="C00000"/>
                </a:solidFill>
                <a:latin typeface="a_AlbionicTitulInfl" pitchFamily="34" charset="-52"/>
              </a:rPr>
              <a:t> «Хлеб всему голова»</a:t>
            </a:r>
            <a:endParaRPr lang="ru-RU" sz="3200" dirty="0">
              <a:solidFill>
                <a:srgbClr val="C00000"/>
              </a:solidFill>
              <a:latin typeface="a_AlbionicTitulInfl" pitchFamily="34" charset="-52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39552" y="1412777"/>
            <a:ext cx="7992888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Цель занятия показать детям как сложно вырастить хлеб, как много людей вкладывают свой труд, чтобы у нас на столах появился этот продукт.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Мы рассмотрели весь путь от посадки зерен, сбора урожая, до приготовления на производстве и привоза в магазин на прилавки различных сортов хлеба. Сделали это мы с помощью картинного материала, презентации. </a:t>
            </a:r>
          </a:p>
          <a:p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11" name="Рисунок 10" descr="IMG_20210317_115411.jpg"/>
          <p:cNvPicPr>
            <a:picLocks noChangeAspect="1"/>
          </p:cNvPicPr>
          <p:nvPr/>
        </p:nvPicPr>
        <p:blipFill>
          <a:blip r:embed="rId5" cstate="print"/>
          <a:srcRect t="8227" r="9770"/>
          <a:stretch>
            <a:fillRect/>
          </a:stretch>
        </p:blipFill>
        <p:spPr>
          <a:xfrm>
            <a:off x="179512" y="4149080"/>
            <a:ext cx="3203848" cy="2443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IMG_20210317_11565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796136" y="3284984"/>
            <a:ext cx="3240360" cy="24302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IMG_20210317_115636.jpg"/>
          <p:cNvPicPr>
            <a:picLocks noChangeAspect="1"/>
          </p:cNvPicPr>
          <p:nvPr/>
        </p:nvPicPr>
        <p:blipFill>
          <a:blip r:embed="rId7" cstate="print"/>
          <a:srcRect t="6715"/>
          <a:stretch>
            <a:fillRect/>
          </a:stretch>
        </p:blipFill>
        <p:spPr>
          <a:xfrm>
            <a:off x="2771800" y="3789040"/>
            <a:ext cx="3456384" cy="24182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Lenovo\Desktop\хлеб\1344386.jpg"/>
          <p:cNvPicPr>
            <a:picLocks noChangeAspect="1" noChangeArrowheads="1"/>
          </p:cNvPicPr>
          <p:nvPr/>
        </p:nvPicPr>
        <p:blipFill>
          <a:blip r:embed="rId2" cstate="print"/>
          <a:srcRect l="13359" t="14292" r="776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2" name="Группа 6"/>
          <p:cNvGrpSpPr/>
          <p:nvPr/>
        </p:nvGrpSpPr>
        <p:grpSpPr>
          <a:xfrm>
            <a:off x="242521" y="4040329"/>
            <a:ext cx="1955536" cy="3240999"/>
            <a:chOff x="242521" y="4040329"/>
            <a:chExt cx="1955536" cy="3240999"/>
          </a:xfrm>
        </p:grpSpPr>
        <p:pic>
          <p:nvPicPr>
            <p:cNvPr id="2051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167453" flipH="1">
              <a:off x="910170" y="4382569"/>
              <a:ext cx="1287887" cy="2898759"/>
            </a:xfrm>
            <a:prstGeom prst="rect">
              <a:avLst/>
            </a:prstGeom>
            <a:noFill/>
          </p:spPr>
        </p:pic>
        <p:pic>
          <p:nvPicPr>
            <p:cNvPr id="6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69895" flipH="1">
              <a:off x="242521" y="4040329"/>
              <a:ext cx="1438382" cy="2706227"/>
            </a:xfrm>
            <a:prstGeom prst="rect">
              <a:avLst/>
            </a:prstGeom>
            <a:noFill/>
          </p:spPr>
        </p:pic>
      </p:grpSp>
      <p:grpSp>
        <p:nvGrpSpPr>
          <p:cNvPr id="3" name="Группа 7"/>
          <p:cNvGrpSpPr/>
          <p:nvPr/>
        </p:nvGrpSpPr>
        <p:grpSpPr>
          <a:xfrm rot="10548165">
            <a:off x="6920231" y="-392215"/>
            <a:ext cx="1955536" cy="3240999"/>
            <a:chOff x="242521" y="4040329"/>
            <a:chExt cx="1955536" cy="3240999"/>
          </a:xfrm>
        </p:grpSpPr>
        <p:pic>
          <p:nvPicPr>
            <p:cNvPr id="9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167453" flipH="1">
              <a:off x="910170" y="4382569"/>
              <a:ext cx="1287887" cy="2898759"/>
            </a:xfrm>
            <a:prstGeom prst="rect">
              <a:avLst/>
            </a:prstGeom>
            <a:noFill/>
          </p:spPr>
        </p:pic>
        <p:pic>
          <p:nvPicPr>
            <p:cNvPr id="10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69895" flipH="1">
              <a:off x="242521" y="4040329"/>
              <a:ext cx="1438382" cy="2706227"/>
            </a:xfrm>
            <a:prstGeom prst="rect">
              <a:avLst/>
            </a:prstGeom>
            <a:noFill/>
          </p:spPr>
        </p:pic>
      </p:grpSp>
      <p:sp>
        <p:nvSpPr>
          <p:cNvPr id="13" name="Прямоугольник 12"/>
          <p:cNvSpPr/>
          <p:nvPr/>
        </p:nvSpPr>
        <p:spPr>
          <a:xfrm>
            <a:off x="1691680" y="476672"/>
            <a:ext cx="57350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a_AlbionicTitulInfl" pitchFamily="34" charset="-52"/>
              </a:rPr>
              <a:t>Работа </a:t>
            </a:r>
            <a:r>
              <a:rPr lang="ru-RU" sz="3200" dirty="0" smtClean="0">
                <a:solidFill>
                  <a:srgbClr val="C00000"/>
                </a:solidFill>
                <a:latin typeface="a_AlbionicTitulInfl" pitchFamily="34" charset="-52"/>
              </a:rPr>
              <a:t>с соленым тестом</a:t>
            </a:r>
            <a:endParaRPr lang="ru-RU" sz="3200" dirty="0">
              <a:solidFill>
                <a:srgbClr val="C00000"/>
              </a:solidFill>
              <a:latin typeface="a_AlbionicTitulInfl" pitchFamily="34" charset="-52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39552" y="1340768"/>
            <a:ext cx="799288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Чтобы подготовиться к работе с настоящим тестом мы решили потренироваться на работе с соленым тестом. Приготовили его мы совместно с воспитателями из муки, соли и воды. Мы его месили, потом раскатывали скалкой, а после каждый с помощью формочкой вырезал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печеньки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11" name="Рисунок 10" descr="IMG-20200213-WA003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79912" y="2852936"/>
            <a:ext cx="2808312" cy="3744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Lenovo\Desktop\хлеб\1344386.jpg"/>
          <p:cNvPicPr>
            <a:picLocks noChangeAspect="1" noChangeArrowheads="1"/>
          </p:cNvPicPr>
          <p:nvPr/>
        </p:nvPicPr>
        <p:blipFill>
          <a:blip r:embed="rId2" cstate="print"/>
          <a:srcRect l="13359" t="14292" r="776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2" name="Группа 6"/>
          <p:cNvGrpSpPr/>
          <p:nvPr/>
        </p:nvGrpSpPr>
        <p:grpSpPr>
          <a:xfrm>
            <a:off x="242521" y="4040329"/>
            <a:ext cx="1955536" cy="3240999"/>
            <a:chOff x="242521" y="4040329"/>
            <a:chExt cx="1955536" cy="3240999"/>
          </a:xfrm>
        </p:grpSpPr>
        <p:pic>
          <p:nvPicPr>
            <p:cNvPr id="2051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167453" flipH="1">
              <a:off x="910170" y="4382569"/>
              <a:ext cx="1287887" cy="2898759"/>
            </a:xfrm>
            <a:prstGeom prst="rect">
              <a:avLst/>
            </a:prstGeom>
            <a:noFill/>
          </p:spPr>
        </p:pic>
        <p:pic>
          <p:nvPicPr>
            <p:cNvPr id="6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69895" flipH="1">
              <a:off x="242521" y="4040329"/>
              <a:ext cx="1438382" cy="2706227"/>
            </a:xfrm>
            <a:prstGeom prst="rect">
              <a:avLst/>
            </a:prstGeom>
            <a:noFill/>
          </p:spPr>
        </p:pic>
      </p:grpSp>
      <p:grpSp>
        <p:nvGrpSpPr>
          <p:cNvPr id="3" name="Группа 7"/>
          <p:cNvGrpSpPr/>
          <p:nvPr/>
        </p:nvGrpSpPr>
        <p:grpSpPr>
          <a:xfrm rot="10548165">
            <a:off x="6920231" y="-392215"/>
            <a:ext cx="1955536" cy="3240999"/>
            <a:chOff x="242521" y="4040329"/>
            <a:chExt cx="1955536" cy="3240999"/>
          </a:xfrm>
        </p:grpSpPr>
        <p:pic>
          <p:nvPicPr>
            <p:cNvPr id="9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167453" flipH="1">
              <a:off x="910170" y="4382569"/>
              <a:ext cx="1287887" cy="2898759"/>
            </a:xfrm>
            <a:prstGeom prst="rect">
              <a:avLst/>
            </a:prstGeom>
            <a:noFill/>
          </p:spPr>
        </p:pic>
        <p:pic>
          <p:nvPicPr>
            <p:cNvPr id="10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69895" flipH="1">
              <a:off x="242521" y="4040329"/>
              <a:ext cx="1438382" cy="2706227"/>
            </a:xfrm>
            <a:prstGeom prst="rect">
              <a:avLst/>
            </a:prstGeom>
            <a:noFill/>
          </p:spPr>
        </p:pic>
      </p:grpSp>
      <p:sp>
        <p:nvSpPr>
          <p:cNvPr id="13" name="Прямоугольник 12"/>
          <p:cNvSpPr/>
          <p:nvPr/>
        </p:nvSpPr>
        <p:spPr>
          <a:xfrm>
            <a:off x="2195736" y="476672"/>
            <a:ext cx="46261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a_AlbionicTitulInfl" pitchFamily="34" charset="-52"/>
              </a:rPr>
              <a:t>«Делаем разный хлеб»</a:t>
            </a:r>
            <a:endParaRPr lang="ru-RU" sz="3200" dirty="0">
              <a:solidFill>
                <a:srgbClr val="C00000"/>
              </a:solidFill>
              <a:latin typeface="a_AlbionicTitulInfl" pitchFamily="34" charset="-52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51520" y="1268760"/>
            <a:ext cx="82809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Мы решили подробнее разузнать,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почему у </a:t>
            </a:r>
          </a:p>
          <a:p>
            <a:pPr algn="just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хлеба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разный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цвет.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 захотели сами приготовить ржаной и пшеничный хлеб, прямо в группе!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IMG_20210322_15304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11760" y="2708920"/>
            <a:ext cx="5328592" cy="39964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Lenovo\Desktop\хлеб\1344386.jpg"/>
          <p:cNvPicPr>
            <a:picLocks noChangeAspect="1" noChangeArrowheads="1"/>
          </p:cNvPicPr>
          <p:nvPr/>
        </p:nvPicPr>
        <p:blipFill>
          <a:blip r:embed="rId2" cstate="print"/>
          <a:srcRect l="13359" t="14292" r="776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2" name="Группа 6"/>
          <p:cNvGrpSpPr/>
          <p:nvPr/>
        </p:nvGrpSpPr>
        <p:grpSpPr>
          <a:xfrm>
            <a:off x="242521" y="4040329"/>
            <a:ext cx="1955536" cy="3240999"/>
            <a:chOff x="242521" y="4040329"/>
            <a:chExt cx="1955536" cy="3240999"/>
          </a:xfrm>
        </p:grpSpPr>
        <p:pic>
          <p:nvPicPr>
            <p:cNvPr id="2051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167453" flipH="1">
              <a:off x="910170" y="4382569"/>
              <a:ext cx="1287887" cy="2898759"/>
            </a:xfrm>
            <a:prstGeom prst="rect">
              <a:avLst/>
            </a:prstGeom>
            <a:noFill/>
          </p:spPr>
        </p:pic>
        <p:pic>
          <p:nvPicPr>
            <p:cNvPr id="6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69895" flipH="1">
              <a:off x="242521" y="4040329"/>
              <a:ext cx="1438382" cy="2706227"/>
            </a:xfrm>
            <a:prstGeom prst="rect">
              <a:avLst/>
            </a:prstGeom>
            <a:noFill/>
          </p:spPr>
        </p:pic>
      </p:grpSp>
      <p:grpSp>
        <p:nvGrpSpPr>
          <p:cNvPr id="3" name="Группа 7"/>
          <p:cNvGrpSpPr/>
          <p:nvPr/>
        </p:nvGrpSpPr>
        <p:grpSpPr>
          <a:xfrm rot="10548165">
            <a:off x="6920231" y="-392215"/>
            <a:ext cx="1955536" cy="3240999"/>
            <a:chOff x="242521" y="4040329"/>
            <a:chExt cx="1955536" cy="3240999"/>
          </a:xfrm>
        </p:grpSpPr>
        <p:pic>
          <p:nvPicPr>
            <p:cNvPr id="9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167453" flipH="1">
              <a:off x="910170" y="4382569"/>
              <a:ext cx="1287887" cy="2898759"/>
            </a:xfrm>
            <a:prstGeom prst="rect">
              <a:avLst/>
            </a:prstGeom>
            <a:noFill/>
          </p:spPr>
        </p:pic>
        <p:pic>
          <p:nvPicPr>
            <p:cNvPr id="10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69895" flipH="1">
              <a:off x="242521" y="4040329"/>
              <a:ext cx="1438382" cy="2706227"/>
            </a:xfrm>
            <a:prstGeom prst="rect">
              <a:avLst/>
            </a:prstGeom>
            <a:noFill/>
          </p:spPr>
        </p:pic>
      </p:grpSp>
      <p:sp>
        <p:nvSpPr>
          <p:cNvPr id="13" name="Прямоугольник 12"/>
          <p:cNvSpPr/>
          <p:nvPr/>
        </p:nvSpPr>
        <p:spPr>
          <a:xfrm>
            <a:off x="584285" y="476672"/>
            <a:ext cx="8098307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a_AlbionicTitulInfl" pitchFamily="34" charset="-52"/>
              </a:rPr>
              <a:t>Опыт №1. «Чем </a:t>
            </a:r>
            <a:r>
              <a:rPr lang="ru-RU" sz="3200" dirty="0" smtClean="0">
                <a:solidFill>
                  <a:srgbClr val="C00000"/>
                </a:solidFill>
                <a:latin typeface="a_AlbionicTitulInfl" pitchFamily="34" charset="-52"/>
              </a:rPr>
              <a:t>отличаются </a:t>
            </a:r>
            <a:r>
              <a:rPr lang="ru-RU" sz="3200" dirty="0" smtClean="0">
                <a:solidFill>
                  <a:srgbClr val="C00000"/>
                </a:solidFill>
                <a:latin typeface="a_AlbionicTitulInfl" pitchFamily="34" charset="-52"/>
              </a:rPr>
              <a:t>ржаные </a:t>
            </a:r>
          </a:p>
          <a:p>
            <a:pPr algn="ctr"/>
            <a:r>
              <a:rPr lang="ru-RU" sz="3200" dirty="0" smtClean="0">
                <a:solidFill>
                  <a:srgbClr val="C00000"/>
                </a:solidFill>
                <a:latin typeface="a_AlbionicTitulInfl" pitchFamily="34" charset="-52"/>
              </a:rPr>
              <a:t>и пшеничные зерна?»</a:t>
            </a:r>
            <a:endParaRPr lang="ru-RU" sz="3200" dirty="0">
              <a:solidFill>
                <a:srgbClr val="C00000"/>
              </a:solidFill>
              <a:latin typeface="a_AlbionicTitulInfl" pitchFamily="34" charset="-52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51520" y="1484784"/>
            <a:ext cx="4608512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Вначале  рассмотрели ржаные и пшеничные зёрна. На столе стояли два подноса с зёрнышками. Пощупали их, рассмотрели. Одинаковые они, или нет?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Мы заметили, что ржаные зёрна меньше, темнее, округлой формы. Пшеничные зёрна светло-жёлтого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цвета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продолговатой формы и крупнее.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3200" dirty="0"/>
          </a:p>
        </p:txBody>
      </p:sp>
      <p:pic>
        <p:nvPicPr>
          <p:cNvPr id="11" name="Рисунок 10" descr="IMG_20210318_153344.jpg"/>
          <p:cNvPicPr>
            <a:picLocks noChangeAspect="1"/>
          </p:cNvPicPr>
          <p:nvPr/>
        </p:nvPicPr>
        <p:blipFill>
          <a:blip r:embed="rId5" cstate="print"/>
          <a:srcRect l="14563" r="9051"/>
          <a:stretch>
            <a:fillRect/>
          </a:stretch>
        </p:blipFill>
        <p:spPr>
          <a:xfrm>
            <a:off x="5004048" y="1484784"/>
            <a:ext cx="3816424" cy="28103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IMG_20210318_15340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4043" y="4293096"/>
            <a:ext cx="4187957" cy="2355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IMG_20210318_15350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820028" y="4365104"/>
            <a:ext cx="4000444" cy="2250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Lenovo\Desktop\хлеб\1344386.jpg"/>
          <p:cNvPicPr>
            <a:picLocks noChangeAspect="1" noChangeArrowheads="1"/>
          </p:cNvPicPr>
          <p:nvPr/>
        </p:nvPicPr>
        <p:blipFill>
          <a:blip r:embed="rId2" cstate="print"/>
          <a:srcRect l="13359" t="14292" r="776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2" name="Группа 6"/>
          <p:cNvGrpSpPr/>
          <p:nvPr/>
        </p:nvGrpSpPr>
        <p:grpSpPr>
          <a:xfrm>
            <a:off x="242521" y="4040329"/>
            <a:ext cx="1955536" cy="3240999"/>
            <a:chOff x="242521" y="4040329"/>
            <a:chExt cx="1955536" cy="3240999"/>
          </a:xfrm>
        </p:grpSpPr>
        <p:pic>
          <p:nvPicPr>
            <p:cNvPr id="2051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167453" flipH="1">
              <a:off x="910170" y="4382569"/>
              <a:ext cx="1287887" cy="2898759"/>
            </a:xfrm>
            <a:prstGeom prst="rect">
              <a:avLst/>
            </a:prstGeom>
            <a:noFill/>
          </p:spPr>
        </p:pic>
        <p:pic>
          <p:nvPicPr>
            <p:cNvPr id="6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69895" flipH="1">
              <a:off x="242521" y="4040329"/>
              <a:ext cx="1438382" cy="2706227"/>
            </a:xfrm>
            <a:prstGeom prst="rect">
              <a:avLst/>
            </a:prstGeom>
            <a:noFill/>
          </p:spPr>
        </p:pic>
      </p:grpSp>
      <p:grpSp>
        <p:nvGrpSpPr>
          <p:cNvPr id="3" name="Группа 7"/>
          <p:cNvGrpSpPr/>
          <p:nvPr/>
        </p:nvGrpSpPr>
        <p:grpSpPr>
          <a:xfrm rot="10548165">
            <a:off x="6920231" y="-392215"/>
            <a:ext cx="1955536" cy="3240999"/>
            <a:chOff x="242521" y="4040329"/>
            <a:chExt cx="1955536" cy="3240999"/>
          </a:xfrm>
        </p:grpSpPr>
        <p:pic>
          <p:nvPicPr>
            <p:cNvPr id="9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167453" flipH="1">
              <a:off x="910170" y="4382569"/>
              <a:ext cx="1287887" cy="2898759"/>
            </a:xfrm>
            <a:prstGeom prst="rect">
              <a:avLst/>
            </a:prstGeom>
            <a:noFill/>
          </p:spPr>
        </p:pic>
        <p:pic>
          <p:nvPicPr>
            <p:cNvPr id="10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69895" flipH="1">
              <a:off x="242521" y="4040329"/>
              <a:ext cx="1438382" cy="2706227"/>
            </a:xfrm>
            <a:prstGeom prst="rect">
              <a:avLst/>
            </a:prstGeom>
            <a:noFill/>
          </p:spPr>
        </p:pic>
      </p:grpSp>
      <p:sp>
        <p:nvSpPr>
          <p:cNvPr id="13" name="Прямоугольник 12"/>
          <p:cNvSpPr/>
          <p:nvPr/>
        </p:nvSpPr>
        <p:spPr>
          <a:xfrm>
            <a:off x="656293" y="476672"/>
            <a:ext cx="8098307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a_AlbionicTitulInfl" pitchFamily="34" charset="-52"/>
              </a:rPr>
              <a:t>Опыт №1. «Чем </a:t>
            </a:r>
            <a:r>
              <a:rPr lang="ru-RU" sz="3200" dirty="0" smtClean="0">
                <a:solidFill>
                  <a:srgbClr val="C00000"/>
                </a:solidFill>
                <a:latin typeface="a_AlbionicTitulInfl" pitchFamily="34" charset="-52"/>
              </a:rPr>
              <a:t>отличаются </a:t>
            </a:r>
            <a:r>
              <a:rPr lang="ru-RU" sz="3200" dirty="0" smtClean="0">
                <a:solidFill>
                  <a:srgbClr val="C00000"/>
                </a:solidFill>
                <a:latin typeface="a_AlbionicTitulInfl" pitchFamily="34" charset="-52"/>
              </a:rPr>
              <a:t>ржаные </a:t>
            </a:r>
          </a:p>
          <a:p>
            <a:pPr algn="ctr"/>
            <a:r>
              <a:rPr lang="ru-RU" sz="3200" dirty="0" smtClean="0">
                <a:solidFill>
                  <a:srgbClr val="C00000"/>
                </a:solidFill>
                <a:latin typeface="a_AlbionicTitulInfl" pitchFamily="34" charset="-52"/>
              </a:rPr>
              <a:t>и пшеничные зерна?»</a:t>
            </a:r>
            <a:endParaRPr lang="ru-RU" sz="3200" dirty="0">
              <a:solidFill>
                <a:srgbClr val="C00000"/>
              </a:solidFill>
              <a:latin typeface="a_AlbionicTitulInfl" pitchFamily="34" charset="-52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39552" y="1556792"/>
            <a:ext cx="79928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Вывод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зёрна отличаются по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цвету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форме и размеру.</a:t>
            </a:r>
          </a:p>
          <a:p>
            <a:endParaRPr lang="ru-RU" sz="3200" dirty="0"/>
          </a:p>
        </p:txBody>
      </p:sp>
      <p:pic>
        <p:nvPicPr>
          <p:cNvPr id="11" name="Рисунок 10" descr="IMG_20210318_153243.jpg"/>
          <p:cNvPicPr>
            <a:picLocks noChangeAspect="1"/>
          </p:cNvPicPr>
          <p:nvPr/>
        </p:nvPicPr>
        <p:blipFill>
          <a:blip r:embed="rId5" cstate="print"/>
          <a:srcRect r="8263"/>
          <a:stretch>
            <a:fillRect/>
          </a:stretch>
        </p:blipFill>
        <p:spPr>
          <a:xfrm>
            <a:off x="251520" y="2060849"/>
            <a:ext cx="3992834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IMG_20210318_153522.jpg"/>
          <p:cNvPicPr>
            <a:picLocks noChangeAspect="1"/>
          </p:cNvPicPr>
          <p:nvPr/>
        </p:nvPicPr>
        <p:blipFill>
          <a:blip r:embed="rId6" cstate="print"/>
          <a:srcRect r="8655"/>
          <a:stretch>
            <a:fillRect/>
          </a:stretch>
        </p:blipFill>
        <p:spPr>
          <a:xfrm>
            <a:off x="4932040" y="2060848"/>
            <a:ext cx="4032448" cy="24831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IMG_20210318_15350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592288" y="4331636"/>
            <a:ext cx="4283968" cy="24097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Lenovo\Desktop\хлеб\1344386.jpg"/>
          <p:cNvPicPr>
            <a:picLocks noChangeAspect="1" noChangeArrowheads="1"/>
          </p:cNvPicPr>
          <p:nvPr/>
        </p:nvPicPr>
        <p:blipFill>
          <a:blip r:embed="rId2" cstate="print"/>
          <a:srcRect l="13359" t="14292" r="776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2" name="Группа 6"/>
          <p:cNvGrpSpPr/>
          <p:nvPr/>
        </p:nvGrpSpPr>
        <p:grpSpPr>
          <a:xfrm>
            <a:off x="242521" y="4040329"/>
            <a:ext cx="1955536" cy="3240999"/>
            <a:chOff x="242521" y="4040329"/>
            <a:chExt cx="1955536" cy="3240999"/>
          </a:xfrm>
        </p:grpSpPr>
        <p:pic>
          <p:nvPicPr>
            <p:cNvPr id="2051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167453" flipH="1">
              <a:off x="910170" y="4382569"/>
              <a:ext cx="1287887" cy="2898759"/>
            </a:xfrm>
            <a:prstGeom prst="rect">
              <a:avLst/>
            </a:prstGeom>
            <a:noFill/>
          </p:spPr>
        </p:pic>
        <p:pic>
          <p:nvPicPr>
            <p:cNvPr id="6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69895" flipH="1">
              <a:off x="242521" y="4040329"/>
              <a:ext cx="1438382" cy="2706227"/>
            </a:xfrm>
            <a:prstGeom prst="rect">
              <a:avLst/>
            </a:prstGeom>
            <a:noFill/>
          </p:spPr>
        </p:pic>
      </p:grpSp>
      <p:grpSp>
        <p:nvGrpSpPr>
          <p:cNvPr id="3" name="Группа 7"/>
          <p:cNvGrpSpPr/>
          <p:nvPr/>
        </p:nvGrpSpPr>
        <p:grpSpPr>
          <a:xfrm rot="10548165">
            <a:off x="6920231" y="-392215"/>
            <a:ext cx="1955536" cy="3240999"/>
            <a:chOff x="242521" y="4040329"/>
            <a:chExt cx="1955536" cy="3240999"/>
          </a:xfrm>
        </p:grpSpPr>
        <p:pic>
          <p:nvPicPr>
            <p:cNvPr id="9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167453" flipH="1">
              <a:off x="910170" y="4382569"/>
              <a:ext cx="1287887" cy="2898759"/>
            </a:xfrm>
            <a:prstGeom prst="rect">
              <a:avLst/>
            </a:prstGeom>
            <a:noFill/>
          </p:spPr>
        </p:pic>
        <p:pic>
          <p:nvPicPr>
            <p:cNvPr id="10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69895" flipH="1">
              <a:off x="242521" y="4040329"/>
              <a:ext cx="1438382" cy="2706227"/>
            </a:xfrm>
            <a:prstGeom prst="rect">
              <a:avLst/>
            </a:prstGeom>
            <a:noFill/>
          </p:spPr>
        </p:pic>
      </p:grpSp>
      <p:sp>
        <p:nvSpPr>
          <p:cNvPr id="13" name="Прямоугольник 12"/>
          <p:cNvSpPr/>
          <p:nvPr/>
        </p:nvSpPr>
        <p:spPr>
          <a:xfrm>
            <a:off x="597914" y="476672"/>
            <a:ext cx="79927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a_AlbionicTitulInfl" pitchFamily="34" charset="-52"/>
              </a:rPr>
              <a:t>Опыт №2. «Превращение зерна в муку».</a:t>
            </a:r>
            <a:endParaRPr lang="ru-RU" sz="3200" dirty="0">
              <a:solidFill>
                <a:srgbClr val="C00000"/>
              </a:solidFill>
              <a:latin typeface="a_AlbionicTitulInfl" pitchFamily="34" charset="-52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51520" y="1124744"/>
            <a:ext cx="5184576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сыпали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зерна в кофемолку 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мололи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их в муку.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Перемололи  на ней сначала пшеничные, а потом ржаные зёрнышки и рассмотрели, что с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ними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случилось.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Перемалывали  зёрна по очереди, рассматривали. Сравнили  муку по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цвету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3200" dirty="0"/>
          </a:p>
        </p:txBody>
      </p:sp>
      <p:pic>
        <p:nvPicPr>
          <p:cNvPr id="11" name="Рисунок 10" descr="IMG_20210318_154445.jpg"/>
          <p:cNvPicPr>
            <a:picLocks noChangeAspect="1"/>
          </p:cNvPicPr>
          <p:nvPr/>
        </p:nvPicPr>
        <p:blipFill>
          <a:blip r:embed="rId5" cstate="print"/>
          <a:srcRect r="11413"/>
          <a:stretch>
            <a:fillRect/>
          </a:stretch>
        </p:blipFill>
        <p:spPr>
          <a:xfrm>
            <a:off x="5364088" y="1196752"/>
            <a:ext cx="3672408" cy="23318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IMG_20210318_154507.jpg"/>
          <p:cNvPicPr>
            <a:picLocks noChangeAspect="1"/>
          </p:cNvPicPr>
          <p:nvPr/>
        </p:nvPicPr>
        <p:blipFill>
          <a:blip r:embed="rId6" cstate="print"/>
          <a:srcRect r="6688"/>
          <a:stretch>
            <a:fillRect/>
          </a:stretch>
        </p:blipFill>
        <p:spPr>
          <a:xfrm>
            <a:off x="5364088" y="3573016"/>
            <a:ext cx="3635896" cy="21917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IMG_20210318_15455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691680" y="4437112"/>
            <a:ext cx="3635896" cy="2045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Lenovo\Desktop\хлеб\1344386.jpg"/>
          <p:cNvPicPr>
            <a:picLocks noChangeAspect="1" noChangeArrowheads="1"/>
          </p:cNvPicPr>
          <p:nvPr/>
        </p:nvPicPr>
        <p:blipFill>
          <a:blip r:embed="rId2" cstate="print"/>
          <a:srcRect l="13359" t="14292" r="776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2" name="Группа 6"/>
          <p:cNvGrpSpPr/>
          <p:nvPr/>
        </p:nvGrpSpPr>
        <p:grpSpPr>
          <a:xfrm>
            <a:off x="242521" y="4040329"/>
            <a:ext cx="1955536" cy="3240999"/>
            <a:chOff x="242521" y="4040329"/>
            <a:chExt cx="1955536" cy="3240999"/>
          </a:xfrm>
        </p:grpSpPr>
        <p:pic>
          <p:nvPicPr>
            <p:cNvPr id="2051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167453" flipH="1">
              <a:off x="910170" y="4382569"/>
              <a:ext cx="1287887" cy="2898759"/>
            </a:xfrm>
            <a:prstGeom prst="rect">
              <a:avLst/>
            </a:prstGeom>
            <a:noFill/>
          </p:spPr>
        </p:pic>
        <p:pic>
          <p:nvPicPr>
            <p:cNvPr id="6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69895" flipH="1">
              <a:off x="242521" y="4040329"/>
              <a:ext cx="1438382" cy="2706227"/>
            </a:xfrm>
            <a:prstGeom prst="rect">
              <a:avLst/>
            </a:prstGeom>
            <a:noFill/>
          </p:spPr>
        </p:pic>
      </p:grpSp>
      <p:grpSp>
        <p:nvGrpSpPr>
          <p:cNvPr id="3" name="Группа 7"/>
          <p:cNvGrpSpPr/>
          <p:nvPr/>
        </p:nvGrpSpPr>
        <p:grpSpPr>
          <a:xfrm rot="10548165">
            <a:off x="6920231" y="-392215"/>
            <a:ext cx="1955536" cy="3240999"/>
            <a:chOff x="242521" y="4040329"/>
            <a:chExt cx="1955536" cy="3240999"/>
          </a:xfrm>
        </p:grpSpPr>
        <p:pic>
          <p:nvPicPr>
            <p:cNvPr id="9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167453" flipH="1">
              <a:off x="910170" y="4382569"/>
              <a:ext cx="1287887" cy="2898759"/>
            </a:xfrm>
            <a:prstGeom prst="rect">
              <a:avLst/>
            </a:prstGeom>
            <a:noFill/>
          </p:spPr>
        </p:pic>
        <p:pic>
          <p:nvPicPr>
            <p:cNvPr id="10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69895" flipH="1">
              <a:off x="242521" y="4040329"/>
              <a:ext cx="1438382" cy="2706227"/>
            </a:xfrm>
            <a:prstGeom prst="rect">
              <a:avLst/>
            </a:prstGeom>
            <a:noFill/>
          </p:spPr>
        </p:pic>
      </p:grpSp>
      <p:sp>
        <p:nvSpPr>
          <p:cNvPr id="13" name="Прямоугольник 12"/>
          <p:cNvSpPr/>
          <p:nvPr/>
        </p:nvSpPr>
        <p:spPr>
          <a:xfrm>
            <a:off x="597914" y="476672"/>
            <a:ext cx="79927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a_AlbionicTitulInfl" pitchFamily="34" charset="-52"/>
              </a:rPr>
              <a:t>Опыт №2. «Превращение зерна в муку».</a:t>
            </a:r>
            <a:endParaRPr lang="ru-RU" sz="3200" dirty="0">
              <a:solidFill>
                <a:srgbClr val="C00000"/>
              </a:solidFill>
              <a:latin typeface="a_AlbionicTitulInfl" pitchFamily="34" charset="-52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23528" y="1196752"/>
            <a:ext cx="475252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Вывод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если перемолоть пшеничные зёрна, мука получится белой 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(пшеничная)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Если перемолоть зёрна ржаной муки, мука получится темной 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(ржаная мука)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sz="3200" dirty="0"/>
          </a:p>
        </p:txBody>
      </p:sp>
      <p:pic>
        <p:nvPicPr>
          <p:cNvPr id="11" name="Рисунок 10" descr="IMG_20210318_15473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39544" y="1124744"/>
            <a:ext cx="4104456" cy="23087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IMG_20210318_15484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51852" y="3645024"/>
            <a:ext cx="3264363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IMG_20210319_16451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516216" y="3404997"/>
            <a:ext cx="2448272" cy="32643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 descr="IMG_20210318_154542.jpg"/>
          <p:cNvPicPr>
            <a:picLocks noChangeAspect="1"/>
          </p:cNvPicPr>
          <p:nvPr/>
        </p:nvPicPr>
        <p:blipFill>
          <a:blip r:embed="rId8" cstate="print"/>
          <a:srcRect l="12988" t="1400" r="6688"/>
          <a:stretch>
            <a:fillRect/>
          </a:stretch>
        </p:blipFill>
        <p:spPr>
          <a:xfrm>
            <a:off x="35496" y="3501008"/>
            <a:ext cx="3168352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Lenovo\Desktop\хлеб\1344386.jpg"/>
          <p:cNvPicPr>
            <a:picLocks noChangeAspect="1" noChangeArrowheads="1"/>
          </p:cNvPicPr>
          <p:nvPr/>
        </p:nvPicPr>
        <p:blipFill>
          <a:blip r:embed="rId2" cstate="print"/>
          <a:srcRect l="13359" t="14292" r="776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7" name="Группа 6"/>
          <p:cNvGrpSpPr/>
          <p:nvPr/>
        </p:nvGrpSpPr>
        <p:grpSpPr>
          <a:xfrm>
            <a:off x="242521" y="4040329"/>
            <a:ext cx="1955536" cy="3240999"/>
            <a:chOff x="242521" y="4040329"/>
            <a:chExt cx="1955536" cy="3240999"/>
          </a:xfrm>
        </p:grpSpPr>
        <p:pic>
          <p:nvPicPr>
            <p:cNvPr id="2051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167453" flipH="1">
              <a:off x="910170" y="4382569"/>
              <a:ext cx="1287887" cy="2898759"/>
            </a:xfrm>
            <a:prstGeom prst="rect">
              <a:avLst/>
            </a:prstGeom>
            <a:noFill/>
          </p:spPr>
        </p:pic>
        <p:pic>
          <p:nvPicPr>
            <p:cNvPr id="6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69895" flipH="1">
              <a:off x="242521" y="4040329"/>
              <a:ext cx="1438382" cy="2706227"/>
            </a:xfrm>
            <a:prstGeom prst="rect">
              <a:avLst/>
            </a:prstGeom>
            <a:noFill/>
          </p:spPr>
        </p:pic>
      </p:grpSp>
      <p:grpSp>
        <p:nvGrpSpPr>
          <p:cNvPr id="8" name="Группа 7"/>
          <p:cNvGrpSpPr/>
          <p:nvPr/>
        </p:nvGrpSpPr>
        <p:grpSpPr>
          <a:xfrm rot="10548165">
            <a:off x="6920231" y="-392215"/>
            <a:ext cx="1955536" cy="3240999"/>
            <a:chOff x="242521" y="4040329"/>
            <a:chExt cx="1955536" cy="3240999"/>
          </a:xfrm>
        </p:grpSpPr>
        <p:pic>
          <p:nvPicPr>
            <p:cNvPr id="9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167453" flipH="1">
              <a:off x="910170" y="4382569"/>
              <a:ext cx="1287887" cy="2898759"/>
            </a:xfrm>
            <a:prstGeom prst="rect">
              <a:avLst/>
            </a:prstGeom>
            <a:noFill/>
          </p:spPr>
        </p:pic>
        <p:pic>
          <p:nvPicPr>
            <p:cNvPr id="10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69895" flipH="1">
              <a:off x="242521" y="4040329"/>
              <a:ext cx="1438382" cy="2706227"/>
            </a:xfrm>
            <a:prstGeom prst="rect">
              <a:avLst/>
            </a:prstGeom>
            <a:noFill/>
          </p:spPr>
        </p:pic>
      </p:grpSp>
      <p:sp>
        <p:nvSpPr>
          <p:cNvPr id="13" name="Прямоугольник 12"/>
          <p:cNvSpPr/>
          <p:nvPr/>
        </p:nvSpPr>
        <p:spPr>
          <a:xfrm>
            <a:off x="2588346" y="476672"/>
            <a:ext cx="39278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a_AlbionicTitulInfl" pitchFamily="34" charset="-52"/>
              </a:rPr>
              <a:t>Паспорт проекта.</a:t>
            </a:r>
            <a:endParaRPr lang="ru-RU" sz="3200" dirty="0">
              <a:solidFill>
                <a:srgbClr val="C00000"/>
              </a:solidFill>
              <a:latin typeface="a_AlbionicTitulInfl" pitchFamily="34" charset="-52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39552" y="1340768"/>
            <a:ext cx="8374729" cy="45243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dirty="0" smtClean="0">
                <a:solidFill>
                  <a:srgbClr val="C00000"/>
                </a:solidFill>
              </a:rPr>
              <a:t>  </a:t>
            </a:r>
            <a:r>
              <a:rPr lang="ru-RU" sz="2400" dirty="0" smtClean="0">
                <a:solidFill>
                  <a:srgbClr val="C00000"/>
                </a:solidFill>
                <a:latin typeface="a_AlbionicTitulInfl" pitchFamily="34" charset="-52"/>
              </a:rPr>
              <a:t>Вид проекта: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исследовательский.</a:t>
            </a:r>
            <a:endParaRPr lang="ru-RU" sz="2400" dirty="0" smtClean="0">
              <a:solidFill>
                <a:srgbClr val="C00000"/>
              </a:solidFill>
              <a:latin typeface="a_AlbionicTitulInfl" pitchFamily="34" charset="-5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C00000"/>
                </a:solidFill>
                <a:latin typeface="a_AlbionicTitulInfl" pitchFamily="34" charset="-52"/>
              </a:rPr>
              <a:t> Участники </a:t>
            </a:r>
            <a:r>
              <a:rPr lang="ru-RU" sz="2400" dirty="0" smtClean="0">
                <a:solidFill>
                  <a:srgbClr val="C00000"/>
                </a:solidFill>
                <a:latin typeface="a_AlbionicTitulInfl" pitchFamily="34" charset="-52"/>
              </a:rPr>
              <a:t>проекта: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Воспитанники подготовительной к школе группы </a:t>
            </a:r>
          </a:p>
          <a:p>
            <a:pPr marL="457200" indent="-457200">
              <a:lnSpc>
                <a:spcPct val="15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№3 для детей с ЗПР</a:t>
            </a:r>
          </a:p>
          <a:p>
            <a:pPr marL="457200" indent="-457200">
              <a:lnSpc>
                <a:spcPct val="150000"/>
              </a:lnSpc>
              <a:buAutoNum type="arabicPeriod" startAt="2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Воспитатель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Минекаева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Минзира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Зуфаровна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lnSpc>
                <a:spcPct val="150000"/>
              </a:lnSpc>
              <a:buAutoNum type="arabicPeriod" startAt="2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Учитель-дефектолог Вершинина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Татьяна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Александровна  </a:t>
            </a:r>
            <a:endParaRPr lang="ru-RU" sz="2400" dirty="0" smtClean="0">
              <a:latin typeface="a_AlbionicTitulInfl" pitchFamily="34" charset="-5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400" dirty="0">
                <a:solidFill>
                  <a:srgbClr val="C00000"/>
                </a:solidFill>
                <a:latin typeface="a_AlbionicTitulInfl" pitchFamily="34" charset="-52"/>
              </a:rPr>
              <a:t> </a:t>
            </a:r>
            <a:r>
              <a:rPr lang="ru-RU" sz="2400" dirty="0" smtClean="0">
                <a:solidFill>
                  <a:srgbClr val="C00000"/>
                </a:solidFill>
                <a:latin typeface="a_AlbionicTitulInfl" pitchFamily="34" charset="-52"/>
              </a:rPr>
              <a:t>Продолжительность проекта: </a:t>
            </a:r>
            <a:endParaRPr lang="ru-RU" sz="2400" dirty="0" smtClean="0">
              <a:solidFill>
                <a:srgbClr val="C00000"/>
              </a:solidFill>
              <a:latin typeface="a_AlbionicTitulInfl" pitchFamily="34" charset="-52"/>
            </a:endParaRPr>
          </a:p>
          <a:p>
            <a:pPr algn="ctr">
              <a:lnSpc>
                <a:spcPct val="15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краткосрочный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rgbClr val="C00000"/>
              </a:solidFill>
              <a:latin typeface="a_AlbionicTitulInfl" pitchFamily="34" charset="-52"/>
            </a:endParaRPr>
          </a:p>
        </p:txBody>
      </p:sp>
      <p:pic>
        <p:nvPicPr>
          <p:cNvPr id="1026" name="Picture 2" descr="E:\Хлеб\фото\IMG_20210322_153038.jpg"/>
          <p:cNvPicPr>
            <a:picLocks noChangeAspect="1" noChangeArrowheads="1"/>
          </p:cNvPicPr>
          <p:nvPr/>
        </p:nvPicPr>
        <p:blipFill>
          <a:blip r:embed="rId5" cstate="print"/>
          <a:srcRect l="7104" t="6315" b="14752"/>
          <a:stretch>
            <a:fillRect/>
          </a:stretch>
        </p:blipFill>
        <p:spPr bwMode="auto">
          <a:xfrm>
            <a:off x="5940152" y="4725144"/>
            <a:ext cx="2824858" cy="180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Lenovo\Desktop\хлеб\1344386.jpg"/>
          <p:cNvPicPr>
            <a:picLocks noChangeAspect="1" noChangeArrowheads="1"/>
          </p:cNvPicPr>
          <p:nvPr/>
        </p:nvPicPr>
        <p:blipFill>
          <a:blip r:embed="rId2" cstate="print"/>
          <a:srcRect l="13359" t="14292" r="776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2" name="Группа 6"/>
          <p:cNvGrpSpPr/>
          <p:nvPr/>
        </p:nvGrpSpPr>
        <p:grpSpPr>
          <a:xfrm>
            <a:off x="242521" y="4040329"/>
            <a:ext cx="1955536" cy="3240999"/>
            <a:chOff x="242521" y="4040329"/>
            <a:chExt cx="1955536" cy="3240999"/>
          </a:xfrm>
        </p:grpSpPr>
        <p:pic>
          <p:nvPicPr>
            <p:cNvPr id="2051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167453" flipH="1">
              <a:off x="910170" y="4382569"/>
              <a:ext cx="1287887" cy="2898759"/>
            </a:xfrm>
            <a:prstGeom prst="rect">
              <a:avLst/>
            </a:prstGeom>
            <a:noFill/>
          </p:spPr>
        </p:pic>
        <p:pic>
          <p:nvPicPr>
            <p:cNvPr id="6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69895" flipH="1">
              <a:off x="242521" y="4040329"/>
              <a:ext cx="1438382" cy="2706227"/>
            </a:xfrm>
            <a:prstGeom prst="rect">
              <a:avLst/>
            </a:prstGeom>
            <a:noFill/>
          </p:spPr>
        </p:pic>
      </p:grpSp>
      <p:grpSp>
        <p:nvGrpSpPr>
          <p:cNvPr id="3" name="Группа 7"/>
          <p:cNvGrpSpPr/>
          <p:nvPr/>
        </p:nvGrpSpPr>
        <p:grpSpPr>
          <a:xfrm rot="10548165">
            <a:off x="6920231" y="-392215"/>
            <a:ext cx="1955536" cy="3240999"/>
            <a:chOff x="242521" y="4040329"/>
            <a:chExt cx="1955536" cy="3240999"/>
          </a:xfrm>
        </p:grpSpPr>
        <p:pic>
          <p:nvPicPr>
            <p:cNvPr id="9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167453" flipH="1">
              <a:off x="910170" y="4382569"/>
              <a:ext cx="1287887" cy="2898759"/>
            </a:xfrm>
            <a:prstGeom prst="rect">
              <a:avLst/>
            </a:prstGeom>
            <a:noFill/>
          </p:spPr>
        </p:pic>
        <p:pic>
          <p:nvPicPr>
            <p:cNvPr id="10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69895" flipH="1">
              <a:off x="242521" y="4040329"/>
              <a:ext cx="1438382" cy="2706227"/>
            </a:xfrm>
            <a:prstGeom prst="rect">
              <a:avLst/>
            </a:prstGeom>
            <a:noFill/>
          </p:spPr>
        </p:pic>
      </p:grpSp>
      <p:sp>
        <p:nvSpPr>
          <p:cNvPr id="13" name="Прямоугольник 12"/>
          <p:cNvSpPr/>
          <p:nvPr/>
        </p:nvSpPr>
        <p:spPr>
          <a:xfrm>
            <a:off x="1259632" y="476672"/>
            <a:ext cx="68083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a_AlbionicTitulInfl" pitchFamily="34" charset="-52"/>
              </a:rPr>
              <a:t>Опыт №3. «Какая мука на ощупь».</a:t>
            </a:r>
            <a:endParaRPr lang="ru-RU" sz="3200" dirty="0">
              <a:solidFill>
                <a:srgbClr val="C00000"/>
              </a:solidFill>
              <a:latin typeface="a_AlbionicTitulInfl" pitchFamily="34" charset="-52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23528" y="1196752"/>
            <a:ext cx="475252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Сначала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мы просеяли муку через сито.  Это нужно, чтобы в наш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хлеб не попали соринки.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Рассмотрели и попробовали муку на ощупь.</a:t>
            </a:r>
          </a:p>
          <a:p>
            <a:pPr algn="just"/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Вывод: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мука пшеничная, ржаная, пушистая, мягкая на ощупь, отличается только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цветом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sz="3200" dirty="0"/>
          </a:p>
        </p:txBody>
      </p:sp>
      <p:pic>
        <p:nvPicPr>
          <p:cNvPr id="11" name="Рисунок 10" descr="IMG_20210318_15400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92079" y="1268760"/>
            <a:ext cx="3611893" cy="2708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IMG_20210318_15393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60040" y="4149080"/>
            <a:ext cx="4283968" cy="24097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IMG_20210318_15391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752528" y="4149080"/>
            <a:ext cx="4283968" cy="24097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Lenovo\Desktop\хлеб\1344386.jpg"/>
          <p:cNvPicPr>
            <a:picLocks noChangeAspect="1" noChangeArrowheads="1"/>
          </p:cNvPicPr>
          <p:nvPr/>
        </p:nvPicPr>
        <p:blipFill>
          <a:blip r:embed="rId2" cstate="print"/>
          <a:srcRect l="13359" t="14292" r="776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2" name="Группа 6"/>
          <p:cNvGrpSpPr/>
          <p:nvPr/>
        </p:nvGrpSpPr>
        <p:grpSpPr>
          <a:xfrm>
            <a:off x="242521" y="4040329"/>
            <a:ext cx="1955536" cy="3240999"/>
            <a:chOff x="242521" y="4040329"/>
            <a:chExt cx="1955536" cy="3240999"/>
          </a:xfrm>
        </p:grpSpPr>
        <p:pic>
          <p:nvPicPr>
            <p:cNvPr id="2051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167453" flipH="1">
              <a:off x="910170" y="4382569"/>
              <a:ext cx="1287887" cy="2898759"/>
            </a:xfrm>
            <a:prstGeom prst="rect">
              <a:avLst/>
            </a:prstGeom>
            <a:noFill/>
          </p:spPr>
        </p:pic>
        <p:pic>
          <p:nvPicPr>
            <p:cNvPr id="6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69895" flipH="1">
              <a:off x="242521" y="4040329"/>
              <a:ext cx="1438382" cy="2706227"/>
            </a:xfrm>
            <a:prstGeom prst="rect">
              <a:avLst/>
            </a:prstGeom>
            <a:noFill/>
          </p:spPr>
        </p:pic>
      </p:grpSp>
      <p:grpSp>
        <p:nvGrpSpPr>
          <p:cNvPr id="3" name="Группа 7"/>
          <p:cNvGrpSpPr/>
          <p:nvPr/>
        </p:nvGrpSpPr>
        <p:grpSpPr>
          <a:xfrm rot="10548165">
            <a:off x="6920231" y="-392215"/>
            <a:ext cx="1955536" cy="3240999"/>
            <a:chOff x="242521" y="4040329"/>
            <a:chExt cx="1955536" cy="3240999"/>
          </a:xfrm>
        </p:grpSpPr>
        <p:pic>
          <p:nvPicPr>
            <p:cNvPr id="9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167453" flipH="1">
              <a:off x="910170" y="4382569"/>
              <a:ext cx="1287887" cy="2898759"/>
            </a:xfrm>
            <a:prstGeom prst="rect">
              <a:avLst/>
            </a:prstGeom>
            <a:noFill/>
          </p:spPr>
        </p:pic>
        <p:pic>
          <p:nvPicPr>
            <p:cNvPr id="10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69895" flipH="1">
              <a:off x="242521" y="4040329"/>
              <a:ext cx="1438382" cy="2706227"/>
            </a:xfrm>
            <a:prstGeom prst="rect">
              <a:avLst/>
            </a:prstGeom>
            <a:noFill/>
          </p:spPr>
        </p:pic>
      </p:grpSp>
      <p:sp>
        <p:nvSpPr>
          <p:cNvPr id="13" name="Прямоугольник 12"/>
          <p:cNvSpPr/>
          <p:nvPr/>
        </p:nvSpPr>
        <p:spPr>
          <a:xfrm>
            <a:off x="1547664" y="476672"/>
            <a:ext cx="65956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a_AlbionicTitulInfl" pitchFamily="34" charset="-52"/>
              </a:rPr>
              <a:t>Опыт №4. «Замешивание теста».</a:t>
            </a:r>
            <a:endParaRPr lang="ru-RU" sz="3200" dirty="0">
              <a:solidFill>
                <a:srgbClr val="C00000"/>
              </a:solidFill>
              <a:latin typeface="a_AlbionicTitulInfl" pitchFamily="34" charset="-52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95536" y="1196752"/>
            <a:ext cx="511256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Ребята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замешивали тесто из пшеничной муки и из ржаной (на столах приготовлены миски, необходимые продукты для замешивания теста).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Замешивают тесто с помощью воспитателя 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(пробует каждый ребёнок)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3200" dirty="0"/>
          </a:p>
        </p:txBody>
      </p:sp>
      <p:pic>
        <p:nvPicPr>
          <p:cNvPr id="11" name="Рисунок 10" descr="IMG_20210322_09520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80111" y="1196752"/>
            <a:ext cx="3360373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IMG_20210322_11015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5536" y="4191549"/>
            <a:ext cx="4104456" cy="23087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IMG_20210322_110738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644008" y="4144579"/>
            <a:ext cx="4104456" cy="23087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Lenovo\Desktop\хлеб\1344386.jpg"/>
          <p:cNvPicPr>
            <a:picLocks noChangeAspect="1" noChangeArrowheads="1"/>
          </p:cNvPicPr>
          <p:nvPr/>
        </p:nvPicPr>
        <p:blipFill>
          <a:blip r:embed="rId2" cstate="print"/>
          <a:srcRect l="13359" t="14292" r="776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2" name="Группа 6"/>
          <p:cNvGrpSpPr/>
          <p:nvPr/>
        </p:nvGrpSpPr>
        <p:grpSpPr>
          <a:xfrm>
            <a:off x="242521" y="4040329"/>
            <a:ext cx="1955536" cy="3240999"/>
            <a:chOff x="242521" y="4040329"/>
            <a:chExt cx="1955536" cy="3240999"/>
          </a:xfrm>
        </p:grpSpPr>
        <p:pic>
          <p:nvPicPr>
            <p:cNvPr id="2051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167453" flipH="1">
              <a:off x="910170" y="4382569"/>
              <a:ext cx="1287887" cy="2898759"/>
            </a:xfrm>
            <a:prstGeom prst="rect">
              <a:avLst/>
            </a:prstGeom>
            <a:noFill/>
          </p:spPr>
        </p:pic>
        <p:pic>
          <p:nvPicPr>
            <p:cNvPr id="6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69895" flipH="1">
              <a:off x="242521" y="4040329"/>
              <a:ext cx="1438382" cy="2706227"/>
            </a:xfrm>
            <a:prstGeom prst="rect">
              <a:avLst/>
            </a:prstGeom>
            <a:noFill/>
          </p:spPr>
        </p:pic>
      </p:grpSp>
      <p:grpSp>
        <p:nvGrpSpPr>
          <p:cNvPr id="3" name="Группа 7"/>
          <p:cNvGrpSpPr/>
          <p:nvPr/>
        </p:nvGrpSpPr>
        <p:grpSpPr>
          <a:xfrm rot="10548165">
            <a:off x="6920231" y="-392215"/>
            <a:ext cx="1955536" cy="3240999"/>
            <a:chOff x="242521" y="4040329"/>
            <a:chExt cx="1955536" cy="3240999"/>
          </a:xfrm>
        </p:grpSpPr>
        <p:pic>
          <p:nvPicPr>
            <p:cNvPr id="9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167453" flipH="1">
              <a:off x="910170" y="4382569"/>
              <a:ext cx="1287887" cy="2898759"/>
            </a:xfrm>
            <a:prstGeom prst="rect">
              <a:avLst/>
            </a:prstGeom>
            <a:noFill/>
          </p:spPr>
        </p:pic>
        <p:pic>
          <p:nvPicPr>
            <p:cNvPr id="10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69895" flipH="1">
              <a:off x="242521" y="4040329"/>
              <a:ext cx="1438382" cy="2706227"/>
            </a:xfrm>
            <a:prstGeom prst="rect">
              <a:avLst/>
            </a:prstGeom>
            <a:noFill/>
          </p:spPr>
        </p:pic>
      </p:grpSp>
      <p:sp>
        <p:nvSpPr>
          <p:cNvPr id="13" name="Прямоугольник 12"/>
          <p:cNvSpPr/>
          <p:nvPr/>
        </p:nvSpPr>
        <p:spPr>
          <a:xfrm>
            <a:off x="1403648" y="476672"/>
            <a:ext cx="65956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a_AlbionicTitulInfl" pitchFamily="34" charset="-52"/>
              </a:rPr>
              <a:t>Опыт №4. «Замешивание теста».</a:t>
            </a:r>
            <a:endParaRPr lang="ru-RU" sz="3200" dirty="0">
              <a:solidFill>
                <a:srgbClr val="C00000"/>
              </a:solidFill>
              <a:latin typeface="a_AlbionicTitulInfl" pitchFamily="34" charset="-52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23528" y="1124744"/>
            <a:ext cx="489654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Вывод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из пшеничной муки получилось мягкое, эластичное тесто светлого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цвета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Из ржаной муки получилось тесто тоже мягкое, эластичное, но темного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цвета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sz="3200" dirty="0"/>
          </a:p>
        </p:txBody>
      </p:sp>
      <p:pic>
        <p:nvPicPr>
          <p:cNvPr id="11" name="Рисунок 10" descr="IMG_20210322_11111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20071" y="1196752"/>
            <a:ext cx="3840427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IMG_20210322_111221.jpg"/>
          <p:cNvPicPr>
            <a:picLocks noChangeAspect="1"/>
          </p:cNvPicPr>
          <p:nvPr/>
        </p:nvPicPr>
        <p:blipFill>
          <a:blip r:embed="rId6" cstate="print"/>
          <a:srcRect l="9587" t="11941" r="4691"/>
          <a:stretch>
            <a:fillRect/>
          </a:stretch>
        </p:blipFill>
        <p:spPr>
          <a:xfrm>
            <a:off x="467544" y="3356992"/>
            <a:ext cx="4464496" cy="34396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IMG_20210322_111119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220072" y="3789040"/>
            <a:ext cx="3840427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Lenovo\Desktop\хлеб\1344386.jpg"/>
          <p:cNvPicPr>
            <a:picLocks noChangeAspect="1" noChangeArrowheads="1"/>
          </p:cNvPicPr>
          <p:nvPr/>
        </p:nvPicPr>
        <p:blipFill>
          <a:blip r:embed="rId2" cstate="print"/>
          <a:srcRect l="13359" t="14292" r="776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2" name="Группа 6"/>
          <p:cNvGrpSpPr/>
          <p:nvPr/>
        </p:nvGrpSpPr>
        <p:grpSpPr>
          <a:xfrm>
            <a:off x="242521" y="4040329"/>
            <a:ext cx="1955536" cy="3240999"/>
            <a:chOff x="242521" y="4040329"/>
            <a:chExt cx="1955536" cy="3240999"/>
          </a:xfrm>
        </p:grpSpPr>
        <p:pic>
          <p:nvPicPr>
            <p:cNvPr id="2051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167453" flipH="1">
              <a:off x="910170" y="4382569"/>
              <a:ext cx="1287887" cy="2898759"/>
            </a:xfrm>
            <a:prstGeom prst="rect">
              <a:avLst/>
            </a:prstGeom>
            <a:noFill/>
          </p:spPr>
        </p:pic>
        <p:pic>
          <p:nvPicPr>
            <p:cNvPr id="6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69895" flipH="1">
              <a:off x="242521" y="4040329"/>
              <a:ext cx="1438382" cy="2706227"/>
            </a:xfrm>
            <a:prstGeom prst="rect">
              <a:avLst/>
            </a:prstGeom>
            <a:noFill/>
          </p:spPr>
        </p:pic>
      </p:grpSp>
      <p:grpSp>
        <p:nvGrpSpPr>
          <p:cNvPr id="3" name="Группа 7"/>
          <p:cNvGrpSpPr/>
          <p:nvPr/>
        </p:nvGrpSpPr>
        <p:grpSpPr>
          <a:xfrm rot="10548165">
            <a:off x="6920231" y="-392215"/>
            <a:ext cx="1955536" cy="3240999"/>
            <a:chOff x="242521" y="4040329"/>
            <a:chExt cx="1955536" cy="3240999"/>
          </a:xfrm>
        </p:grpSpPr>
        <p:pic>
          <p:nvPicPr>
            <p:cNvPr id="9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167453" flipH="1">
              <a:off x="910170" y="4382569"/>
              <a:ext cx="1287887" cy="2898759"/>
            </a:xfrm>
            <a:prstGeom prst="rect">
              <a:avLst/>
            </a:prstGeom>
            <a:noFill/>
          </p:spPr>
        </p:pic>
        <p:pic>
          <p:nvPicPr>
            <p:cNvPr id="10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69895" flipH="1">
              <a:off x="242521" y="4040329"/>
              <a:ext cx="1438382" cy="2706227"/>
            </a:xfrm>
            <a:prstGeom prst="rect">
              <a:avLst/>
            </a:prstGeom>
            <a:noFill/>
          </p:spPr>
        </p:pic>
      </p:grpSp>
      <p:sp>
        <p:nvSpPr>
          <p:cNvPr id="13" name="Прямоугольник 12"/>
          <p:cNvSpPr/>
          <p:nvPr/>
        </p:nvSpPr>
        <p:spPr>
          <a:xfrm>
            <a:off x="899592" y="476672"/>
            <a:ext cx="74815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a_AlbionicTitulInfl" pitchFamily="34" charset="-52"/>
              </a:rPr>
              <a:t>Опыт №5. «Выкладывание в формы».</a:t>
            </a:r>
            <a:endParaRPr lang="ru-RU" sz="3200" dirty="0">
              <a:solidFill>
                <a:srgbClr val="C00000"/>
              </a:solidFill>
              <a:latin typeface="a_AlbionicTitulInfl" pitchFamily="34" charset="-52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95536" y="1052736"/>
            <a:ext cx="828092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Для того, чтобы наше тесто не прилипало к стенкам форм, и наш будущий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хлеб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мог легко извлекаться после приготовления форму нужно смазать маслом.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леб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надо приготовить в горячей печи. Для этого 1 хлеб отнесли его на кухню, а другой испекли в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мультиварке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Вывод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Для приготовления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хлеба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тесто нужно правильно поместить в формы и поставить в горячую печь на кухне.</a:t>
            </a: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IMG_20210322_121346.jpg"/>
          <p:cNvPicPr>
            <a:picLocks noChangeAspect="1"/>
          </p:cNvPicPr>
          <p:nvPr/>
        </p:nvPicPr>
        <p:blipFill>
          <a:blip r:embed="rId5" cstate="print"/>
          <a:srcRect t="7067" b="11822"/>
          <a:stretch>
            <a:fillRect/>
          </a:stretch>
        </p:blipFill>
        <p:spPr>
          <a:xfrm>
            <a:off x="2555776" y="3861048"/>
            <a:ext cx="4501008" cy="27381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Lenovo\Desktop\хлеб\1344386.jpg"/>
          <p:cNvPicPr>
            <a:picLocks noChangeAspect="1" noChangeArrowheads="1"/>
          </p:cNvPicPr>
          <p:nvPr/>
        </p:nvPicPr>
        <p:blipFill>
          <a:blip r:embed="rId2" cstate="print"/>
          <a:srcRect l="13359" t="14292" r="776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2" name="Группа 6"/>
          <p:cNvGrpSpPr/>
          <p:nvPr/>
        </p:nvGrpSpPr>
        <p:grpSpPr>
          <a:xfrm>
            <a:off x="242521" y="4040329"/>
            <a:ext cx="1955536" cy="3240999"/>
            <a:chOff x="242521" y="4040329"/>
            <a:chExt cx="1955536" cy="3240999"/>
          </a:xfrm>
        </p:grpSpPr>
        <p:pic>
          <p:nvPicPr>
            <p:cNvPr id="2051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167453" flipH="1">
              <a:off x="910170" y="4382569"/>
              <a:ext cx="1287887" cy="2898759"/>
            </a:xfrm>
            <a:prstGeom prst="rect">
              <a:avLst/>
            </a:prstGeom>
            <a:noFill/>
          </p:spPr>
        </p:pic>
        <p:pic>
          <p:nvPicPr>
            <p:cNvPr id="6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69895" flipH="1">
              <a:off x="242521" y="4040329"/>
              <a:ext cx="1438382" cy="2706227"/>
            </a:xfrm>
            <a:prstGeom prst="rect">
              <a:avLst/>
            </a:prstGeom>
            <a:noFill/>
          </p:spPr>
        </p:pic>
      </p:grpSp>
      <p:grpSp>
        <p:nvGrpSpPr>
          <p:cNvPr id="3" name="Группа 7"/>
          <p:cNvGrpSpPr/>
          <p:nvPr/>
        </p:nvGrpSpPr>
        <p:grpSpPr>
          <a:xfrm rot="10548165">
            <a:off x="6920231" y="-392215"/>
            <a:ext cx="1955536" cy="3240999"/>
            <a:chOff x="242521" y="4040329"/>
            <a:chExt cx="1955536" cy="3240999"/>
          </a:xfrm>
        </p:grpSpPr>
        <p:pic>
          <p:nvPicPr>
            <p:cNvPr id="9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167453" flipH="1">
              <a:off x="910170" y="4382569"/>
              <a:ext cx="1287887" cy="2898759"/>
            </a:xfrm>
            <a:prstGeom prst="rect">
              <a:avLst/>
            </a:prstGeom>
            <a:noFill/>
          </p:spPr>
        </p:pic>
        <p:pic>
          <p:nvPicPr>
            <p:cNvPr id="10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69895" flipH="1">
              <a:off x="242521" y="4040329"/>
              <a:ext cx="1438382" cy="2706227"/>
            </a:xfrm>
            <a:prstGeom prst="rect">
              <a:avLst/>
            </a:prstGeom>
            <a:noFill/>
          </p:spPr>
        </p:pic>
      </p:grpSp>
      <p:sp>
        <p:nvSpPr>
          <p:cNvPr id="13" name="Прямоугольник 12"/>
          <p:cNvSpPr/>
          <p:nvPr/>
        </p:nvSpPr>
        <p:spPr>
          <a:xfrm>
            <a:off x="2915816" y="476672"/>
            <a:ext cx="38595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a_AlbionicTitulInfl" pitchFamily="34" charset="-52"/>
              </a:rPr>
              <a:t>«Хлеб на подносе»</a:t>
            </a:r>
            <a:endParaRPr lang="ru-RU" sz="3200" dirty="0">
              <a:solidFill>
                <a:srgbClr val="C00000"/>
              </a:solidFill>
              <a:latin typeface="a_AlbionicTitulInfl" pitchFamily="34" charset="-52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51520" y="1124744"/>
            <a:ext cx="5184576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После сна  внесли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хлеб в группу 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(ржаной и пшеничный)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Дети рассмотрели, потрогали, понюхали. </a:t>
            </a:r>
          </a:p>
          <a:p>
            <a:endParaRPr lang="ru-RU" sz="3200" dirty="0"/>
          </a:p>
        </p:txBody>
      </p:sp>
      <p:pic>
        <p:nvPicPr>
          <p:cNvPr id="11" name="Рисунок 10" descr="IMG_20210322_15223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56087" y="1010267"/>
            <a:ext cx="3787913" cy="21307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IMG_20210322_152239.jpg"/>
          <p:cNvPicPr>
            <a:picLocks noChangeAspect="1"/>
          </p:cNvPicPr>
          <p:nvPr/>
        </p:nvPicPr>
        <p:blipFill>
          <a:blip r:embed="rId6" cstate="print"/>
          <a:srcRect r="16925"/>
          <a:stretch>
            <a:fillRect/>
          </a:stretch>
        </p:blipFill>
        <p:spPr>
          <a:xfrm>
            <a:off x="251520" y="2492896"/>
            <a:ext cx="4716016" cy="31932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IMG_20210322_152307.jpg"/>
          <p:cNvPicPr>
            <a:picLocks noChangeAspect="1"/>
          </p:cNvPicPr>
          <p:nvPr/>
        </p:nvPicPr>
        <p:blipFill>
          <a:blip r:embed="rId7" cstate="print"/>
          <a:srcRect l="23011" t="20075" r="20075"/>
          <a:stretch>
            <a:fillRect/>
          </a:stretch>
        </p:blipFill>
        <p:spPr>
          <a:xfrm>
            <a:off x="5076056" y="3356992"/>
            <a:ext cx="3744416" cy="29578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Lenovo\Desktop\хлеб\1344386.jpg"/>
          <p:cNvPicPr>
            <a:picLocks noChangeAspect="1" noChangeArrowheads="1"/>
          </p:cNvPicPr>
          <p:nvPr/>
        </p:nvPicPr>
        <p:blipFill>
          <a:blip r:embed="rId2" cstate="print"/>
          <a:srcRect l="13359" t="14292" r="776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2" name="Группа 6"/>
          <p:cNvGrpSpPr/>
          <p:nvPr/>
        </p:nvGrpSpPr>
        <p:grpSpPr>
          <a:xfrm>
            <a:off x="242521" y="4040329"/>
            <a:ext cx="1955536" cy="3240999"/>
            <a:chOff x="242521" y="4040329"/>
            <a:chExt cx="1955536" cy="3240999"/>
          </a:xfrm>
        </p:grpSpPr>
        <p:pic>
          <p:nvPicPr>
            <p:cNvPr id="2051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167453" flipH="1">
              <a:off x="910170" y="4382569"/>
              <a:ext cx="1287887" cy="2898759"/>
            </a:xfrm>
            <a:prstGeom prst="rect">
              <a:avLst/>
            </a:prstGeom>
            <a:noFill/>
          </p:spPr>
        </p:pic>
        <p:pic>
          <p:nvPicPr>
            <p:cNvPr id="6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69895" flipH="1">
              <a:off x="242521" y="4040329"/>
              <a:ext cx="1438382" cy="2706227"/>
            </a:xfrm>
            <a:prstGeom prst="rect">
              <a:avLst/>
            </a:prstGeom>
            <a:noFill/>
          </p:spPr>
        </p:pic>
      </p:grpSp>
      <p:grpSp>
        <p:nvGrpSpPr>
          <p:cNvPr id="3" name="Группа 7"/>
          <p:cNvGrpSpPr/>
          <p:nvPr/>
        </p:nvGrpSpPr>
        <p:grpSpPr>
          <a:xfrm rot="10548165">
            <a:off x="6920231" y="-392215"/>
            <a:ext cx="1955536" cy="3240999"/>
            <a:chOff x="242521" y="4040329"/>
            <a:chExt cx="1955536" cy="3240999"/>
          </a:xfrm>
        </p:grpSpPr>
        <p:pic>
          <p:nvPicPr>
            <p:cNvPr id="9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167453" flipH="1">
              <a:off x="910170" y="4382569"/>
              <a:ext cx="1287887" cy="2898759"/>
            </a:xfrm>
            <a:prstGeom prst="rect">
              <a:avLst/>
            </a:prstGeom>
            <a:noFill/>
          </p:spPr>
        </p:pic>
        <p:pic>
          <p:nvPicPr>
            <p:cNvPr id="10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69895" flipH="1">
              <a:off x="242521" y="4040329"/>
              <a:ext cx="1438382" cy="2706227"/>
            </a:xfrm>
            <a:prstGeom prst="rect">
              <a:avLst/>
            </a:prstGeom>
            <a:noFill/>
          </p:spPr>
        </p:pic>
      </p:grpSp>
      <p:sp>
        <p:nvSpPr>
          <p:cNvPr id="13" name="Прямоугольник 12"/>
          <p:cNvSpPr/>
          <p:nvPr/>
        </p:nvSpPr>
        <p:spPr>
          <a:xfrm>
            <a:off x="1475656" y="404664"/>
            <a:ext cx="6492867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a_AlbionicTitulInfl" pitchFamily="34" charset="-52"/>
              </a:rPr>
              <a:t>Опыт №6. «Одинаков ли на вкус </a:t>
            </a:r>
          </a:p>
          <a:p>
            <a:pPr algn="ctr"/>
            <a:r>
              <a:rPr lang="ru-RU" sz="3200" dirty="0" smtClean="0">
                <a:solidFill>
                  <a:srgbClr val="C00000"/>
                </a:solidFill>
                <a:latin typeface="a_AlbionicTitulInfl" pitchFamily="34" charset="-52"/>
              </a:rPr>
              <a:t>ржаной и пшеничный хлеб?»</a:t>
            </a:r>
            <a:endParaRPr lang="ru-RU" sz="3200" dirty="0">
              <a:solidFill>
                <a:srgbClr val="C00000"/>
              </a:solidFill>
              <a:latin typeface="a_AlbionicTitulInfl" pitchFamily="34" charset="-52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23528" y="1484784"/>
            <a:ext cx="511256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Раздаёт детям разрезанные ломтики белого и ржаного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хлеба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Предлагает попробовать и сказать, одинаков ли на вкус ржаной и пшеничный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хлеб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Вывод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и пшеничный и ржаной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хлеб одинаково вкусный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душистый и ароматный, но различается по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цвету 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вкусу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/>
          </a:p>
        </p:txBody>
      </p:sp>
      <p:pic>
        <p:nvPicPr>
          <p:cNvPr id="11" name="Рисунок 10" descr="IMG_20210322_153745.jpg"/>
          <p:cNvPicPr>
            <a:picLocks noChangeAspect="1"/>
          </p:cNvPicPr>
          <p:nvPr/>
        </p:nvPicPr>
        <p:blipFill>
          <a:blip r:embed="rId5" cstate="print"/>
          <a:srcRect b="16400"/>
          <a:stretch>
            <a:fillRect/>
          </a:stretch>
        </p:blipFill>
        <p:spPr>
          <a:xfrm>
            <a:off x="5519110" y="1628800"/>
            <a:ext cx="3445378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IMG_20210322_15520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475656" y="4221088"/>
            <a:ext cx="3779912" cy="2126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IMG_20210322_155228.jpg"/>
          <p:cNvPicPr>
            <a:picLocks noChangeAspect="1"/>
          </p:cNvPicPr>
          <p:nvPr/>
        </p:nvPicPr>
        <p:blipFill>
          <a:blip r:embed="rId7" cstate="print"/>
          <a:srcRect l="3937" r="17713"/>
          <a:stretch>
            <a:fillRect/>
          </a:stretch>
        </p:blipFill>
        <p:spPr>
          <a:xfrm>
            <a:off x="5436096" y="4005064"/>
            <a:ext cx="3456384" cy="2481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Lenovo\Desktop\хлеб\1344386.jpg"/>
          <p:cNvPicPr>
            <a:picLocks noChangeAspect="1" noChangeArrowheads="1"/>
          </p:cNvPicPr>
          <p:nvPr/>
        </p:nvPicPr>
        <p:blipFill>
          <a:blip r:embed="rId2" cstate="print"/>
          <a:srcRect l="13359" t="14292" r="776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2" name="Группа 6"/>
          <p:cNvGrpSpPr/>
          <p:nvPr/>
        </p:nvGrpSpPr>
        <p:grpSpPr>
          <a:xfrm>
            <a:off x="242521" y="4040329"/>
            <a:ext cx="1955536" cy="3240999"/>
            <a:chOff x="242521" y="4040329"/>
            <a:chExt cx="1955536" cy="3240999"/>
          </a:xfrm>
        </p:grpSpPr>
        <p:pic>
          <p:nvPicPr>
            <p:cNvPr id="2051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167453" flipH="1">
              <a:off x="910170" y="4382569"/>
              <a:ext cx="1287887" cy="2898759"/>
            </a:xfrm>
            <a:prstGeom prst="rect">
              <a:avLst/>
            </a:prstGeom>
            <a:noFill/>
          </p:spPr>
        </p:pic>
        <p:pic>
          <p:nvPicPr>
            <p:cNvPr id="6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69895" flipH="1">
              <a:off x="242521" y="4040329"/>
              <a:ext cx="1438382" cy="2706227"/>
            </a:xfrm>
            <a:prstGeom prst="rect">
              <a:avLst/>
            </a:prstGeom>
            <a:noFill/>
          </p:spPr>
        </p:pic>
      </p:grpSp>
      <p:grpSp>
        <p:nvGrpSpPr>
          <p:cNvPr id="3" name="Группа 7"/>
          <p:cNvGrpSpPr/>
          <p:nvPr/>
        </p:nvGrpSpPr>
        <p:grpSpPr>
          <a:xfrm rot="10548165">
            <a:off x="6920231" y="-392215"/>
            <a:ext cx="1955536" cy="3240999"/>
            <a:chOff x="242521" y="4040329"/>
            <a:chExt cx="1955536" cy="3240999"/>
          </a:xfrm>
        </p:grpSpPr>
        <p:pic>
          <p:nvPicPr>
            <p:cNvPr id="9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167453" flipH="1">
              <a:off x="910170" y="4382569"/>
              <a:ext cx="1287887" cy="2898759"/>
            </a:xfrm>
            <a:prstGeom prst="rect">
              <a:avLst/>
            </a:prstGeom>
            <a:noFill/>
          </p:spPr>
        </p:pic>
        <p:pic>
          <p:nvPicPr>
            <p:cNvPr id="10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69895" flipH="1">
              <a:off x="242521" y="4040329"/>
              <a:ext cx="1438382" cy="2706227"/>
            </a:xfrm>
            <a:prstGeom prst="rect">
              <a:avLst/>
            </a:prstGeom>
            <a:noFill/>
          </p:spPr>
        </p:pic>
      </p:grpSp>
      <p:sp>
        <p:nvSpPr>
          <p:cNvPr id="13" name="Прямоугольник 12"/>
          <p:cNvSpPr/>
          <p:nvPr/>
        </p:nvSpPr>
        <p:spPr>
          <a:xfrm>
            <a:off x="2116960" y="404664"/>
            <a:ext cx="52102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a_AlbionicTitulInfl" pitchFamily="34" charset="-52"/>
              </a:rPr>
              <a:t>Итоговое мероприятие</a:t>
            </a:r>
            <a:endParaRPr lang="ru-RU" sz="3200" dirty="0">
              <a:solidFill>
                <a:srgbClr val="C00000"/>
              </a:solidFill>
              <a:latin typeface="a_AlbionicTitulInfl" pitchFamily="34" charset="-52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95536" y="1268760"/>
            <a:ext cx="7992888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Защита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исследовательских проектов в рамках тематической недели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«Организация проектной деятельности детей дошкольного возраста в детском саду «Я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познаю мир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/>
          </a:p>
        </p:txBody>
      </p:sp>
      <p:pic>
        <p:nvPicPr>
          <p:cNvPr id="11" name="Рисунок 10" descr="IMG_20210322_15374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91680" y="2420888"/>
            <a:ext cx="5652120" cy="4239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Lenovo\Desktop\хлеб\1344386.jpg"/>
          <p:cNvPicPr>
            <a:picLocks noChangeAspect="1" noChangeArrowheads="1"/>
          </p:cNvPicPr>
          <p:nvPr/>
        </p:nvPicPr>
        <p:blipFill>
          <a:blip r:embed="rId2" cstate="print"/>
          <a:srcRect l="13359" t="14292" r="776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2" name="Группа 6"/>
          <p:cNvGrpSpPr/>
          <p:nvPr/>
        </p:nvGrpSpPr>
        <p:grpSpPr>
          <a:xfrm>
            <a:off x="242521" y="4040329"/>
            <a:ext cx="1955536" cy="3240999"/>
            <a:chOff x="242521" y="4040329"/>
            <a:chExt cx="1955536" cy="3240999"/>
          </a:xfrm>
        </p:grpSpPr>
        <p:pic>
          <p:nvPicPr>
            <p:cNvPr id="2051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167453" flipH="1">
              <a:off x="910170" y="4382569"/>
              <a:ext cx="1287887" cy="2898759"/>
            </a:xfrm>
            <a:prstGeom prst="rect">
              <a:avLst/>
            </a:prstGeom>
            <a:noFill/>
          </p:spPr>
        </p:pic>
        <p:pic>
          <p:nvPicPr>
            <p:cNvPr id="6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69895" flipH="1">
              <a:off x="242521" y="4040329"/>
              <a:ext cx="1438382" cy="2706227"/>
            </a:xfrm>
            <a:prstGeom prst="rect">
              <a:avLst/>
            </a:prstGeom>
            <a:noFill/>
          </p:spPr>
        </p:pic>
      </p:grpSp>
      <p:grpSp>
        <p:nvGrpSpPr>
          <p:cNvPr id="3" name="Группа 7"/>
          <p:cNvGrpSpPr/>
          <p:nvPr/>
        </p:nvGrpSpPr>
        <p:grpSpPr>
          <a:xfrm rot="10548165">
            <a:off x="6920231" y="-392215"/>
            <a:ext cx="1955536" cy="3240999"/>
            <a:chOff x="242521" y="4040329"/>
            <a:chExt cx="1955536" cy="3240999"/>
          </a:xfrm>
        </p:grpSpPr>
        <p:pic>
          <p:nvPicPr>
            <p:cNvPr id="9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167453" flipH="1">
              <a:off x="910170" y="4382569"/>
              <a:ext cx="1287887" cy="2898759"/>
            </a:xfrm>
            <a:prstGeom prst="rect">
              <a:avLst/>
            </a:prstGeom>
            <a:noFill/>
          </p:spPr>
        </p:pic>
        <p:pic>
          <p:nvPicPr>
            <p:cNvPr id="10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69895" flipH="1">
              <a:off x="242521" y="4040329"/>
              <a:ext cx="1438382" cy="2706227"/>
            </a:xfrm>
            <a:prstGeom prst="rect">
              <a:avLst/>
            </a:prstGeom>
            <a:noFill/>
          </p:spPr>
        </p:pic>
      </p:grpSp>
      <p:sp>
        <p:nvSpPr>
          <p:cNvPr id="13" name="Прямоугольник 12"/>
          <p:cNvSpPr/>
          <p:nvPr/>
        </p:nvSpPr>
        <p:spPr>
          <a:xfrm>
            <a:off x="3607715" y="404664"/>
            <a:ext cx="22287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a_AlbionicTitulInfl" pitchFamily="34" charset="-52"/>
              </a:rPr>
              <a:t>р</a:t>
            </a:r>
            <a:r>
              <a:rPr lang="ru-RU" sz="3200" dirty="0" smtClean="0">
                <a:solidFill>
                  <a:srgbClr val="C00000"/>
                </a:solidFill>
                <a:latin typeface="a_AlbionicTitulInfl" pitchFamily="34" charset="-52"/>
              </a:rPr>
              <a:t>езультат</a:t>
            </a:r>
            <a:endParaRPr lang="ru-RU" sz="3200" dirty="0">
              <a:solidFill>
                <a:srgbClr val="C00000"/>
              </a:solidFill>
              <a:latin typeface="a_AlbionicTitulInfl" pitchFamily="34" charset="-52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51520" y="1124744"/>
            <a:ext cx="5112568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rgbClr val="C00000"/>
                </a:solidFill>
                <a:latin typeface="a_AlbionicTitulInfl" pitchFamily="34" charset="-52"/>
              </a:rPr>
              <a:t>Гипотеза: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подтвердилась.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 ребятами узнали,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почему у хлеба разный цвет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В чём же, секрет?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Секрет в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разном цвете муки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которую перемалывают из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разных зёрен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пшеничных и ржаных.</a:t>
            </a:r>
          </a:p>
          <a:p>
            <a:pPr algn="just"/>
            <a:endParaRPr lang="ru-RU" sz="2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/>
          </a:p>
        </p:txBody>
      </p:sp>
      <p:pic>
        <p:nvPicPr>
          <p:cNvPr id="16" name="Рисунок 15" descr="IMG_20210322_15283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99584" y="1124744"/>
            <a:ext cx="3744416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 descr="IMG_20210322_153100.jpg"/>
          <p:cNvPicPr>
            <a:picLocks noChangeAspect="1"/>
          </p:cNvPicPr>
          <p:nvPr/>
        </p:nvPicPr>
        <p:blipFill>
          <a:blip r:embed="rId6" cstate="print"/>
          <a:srcRect t="6951" b="13251"/>
          <a:stretch>
            <a:fillRect/>
          </a:stretch>
        </p:blipFill>
        <p:spPr>
          <a:xfrm>
            <a:off x="407440" y="4005064"/>
            <a:ext cx="4092552" cy="24493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 descr="IMG_20210322_15305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968552" y="3933056"/>
            <a:ext cx="3563888" cy="26729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Lenovo\Desktop\хлеб\1344386.jpg"/>
          <p:cNvPicPr>
            <a:picLocks noChangeAspect="1" noChangeArrowheads="1"/>
          </p:cNvPicPr>
          <p:nvPr/>
        </p:nvPicPr>
        <p:blipFill>
          <a:blip r:embed="rId2" cstate="print"/>
          <a:srcRect l="13359" t="14292" r="776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2" name="Группа 6"/>
          <p:cNvGrpSpPr/>
          <p:nvPr/>
        </p:nvGrpSpPr>
        <p:grpSpPr>
          <a:xfrm>
            <a:off x="242521" y="4040329"/>
            <a:ext cx="1955536" cy="3240999"/>
            <a:chOff x="242521" y="4040329"/>
            <a:chExt cx="1955536" cy="3240999"/>
          </a:xfrm>
        </p:grpSpPr>
        <p:pic>
          <p:nvPicPr>
            <p:cNvPr id="2051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167453" flipH="1">
              <a:off x="910170" y="4382569"/>
              <a:ext cx="1287887" cy="2898759"/>
            </a:xfrm>
            <a:prstGeom prst="rect">
              <a:avLst/>
            </a:prstGeom>
            <a:noFill/>
          </p:spPr>
        </p:pic>
        <p:pic>
          <p:nvPicPr>
            <p:cNvPr id="6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69895" flipH="1">
              <a:off x="242521" y="4040329"/>
              <a:ext cx="1438382" cy="2706227"/>
            </a:xfrm>
            <a:prstGeom prst="rect">
              <a:avLst/>
            </a:prstGeom>
            <a:noFill/>
          </p:spPr>
        </p:pic>
      </p:grpSp>
      <p:grpSp>
        <p:nvGrpSpPr>
          <p:cNvPr id="3" name="Группа 7"/>
          <p:cNvGrpSpPr/>
          <p:nvPr/>
        </p:nvGrpSpPr>
        <p:grpSpPr>
          <a:xfrm rot="10548165">
            <a:off x="6920231" y="-392215"/>
            <a:ext cx="1955536" cy="3240999"/>
            <a:chOff x="242521" y="4040329"/>
            <a:chExt cx="1955536" cy="3240999"/>
          </a:xfrm>
        </p:grpSpPr>
        <p:pic>
          <p:nvPicPr>
            <p:cNvPr id="9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167453" flipH="1">
              <a:off x="910170" y="4382569"/>
              <a:ext cx="1287887" cy="2898759"/>
            </a:xfrm>
            <a:prstGeom prst="rect">
              <a:avLst/>
            </a:prstGeom>
            <a:noFill/>
          </p:spPr>
        </p:pic>
        <p:pic>
          <p:nvPicPr>
            <p:cNvPr id="10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69895" flipH="1">
              <a:off x="242521" y="4040329"/>
              <a:ext cx="1438382" cy="2706227"/>
            </a:xfrm>
            <a:prstGeom prst="rect">
              <a:avLst/>
            </a:prstGeom>
            <a:noFill/>
          </p:spPr>
        </p:pic>
      </p:grpSp>
      <p:sp>
        <p:nvSpPr>
          <p:cNvPr id="13" name="Прямоугольник 12"/>
          <p:cNvSpPr/>
          <p:nvPr/>
        </p:nvSpPr>
        <p:spPr>
          <a:xfrm>
            <a:off x="3547819" y="476672"/>
            <a:ext cx="20089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a_AlbionicTitulInfl" pitchFamily="34" charset="-52"/>
              </a:rPr>
              <a:t>выводы</a:t>
            </a:r>
            <a:endParaRPr lang="ru-RU" sz="3200" dirty="0">
              <a:solidFill>
                <a:srgbClr val="C00000"/>
              </a:solidFill>
              <a:latin typeface="a_AlbionicTitulInfl" pitchFamily="34" charset="-52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39552" y="1340768"/>
            <a:ext cx="831872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000" dirty="0" smtClean="0"/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Дети узнали откуда приходит хлеб 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магазины;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Познакомились с литературными произведениями и дидактическими и сюжетными играми на тему «Хлеб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Узнали профессии, связанные с выращиванием хлеба и его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приготовлением;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Узнали как можно в домашних условиях приготовить хлеб и провели собственный опыт приготовления пшеничного и ржаного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хлеба;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Стали более бережно и уважительно относиться к хлебу.</a:t>
            </a:r>
          </a:p>
          <a:p>
            <a:pPr>
              <a:lnSpc>
                <a:spcPct val="150000"/>
              </a:lnSpc>
            </a:pPr>
            <a:endParaRPr lang="ru-RU" sz="3200" dirty="0">
              <a:solidFill>
                <a:srgbClr val="FF0000"/>
              </a:solidFill>
              <a:latin typeface="a_AlbionicTitulInfl" pitchFamily="34" charset="-52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Lenovo\Desktop\хлеб\1344386.jpg"/>
          <p:cNvPicPr>
            <a:picLocks noChangeAspect="1" noChangeArrowheads="1"/>
          </p:cNvPicPr>
          <p:nvPr/>
        </p:nvPicPr>
        <p:blipFill>
          <a:blip r:embed="rId2" cstate="print"/>
          <a:srcRect l="13359" t="14292" r="776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2" name="Группа 6"/>
          <p:cNvGrpSpPr/>
          <p:nvPr/>
        </p:nvGrpSpPr>
        <p:grpSpPr>
          <a:xfrm>
            <a:off x="242521" y="4040329"/>
            <a:ext cx="1955536" cy="3240999"/>
            <a:chOff x="242521" y="4040329"/>
            <a:chExt cx="1955536" cy="3240999"/>
          </a:xfrm>
        </p:grpSpPr>
        <p:pic>
          <p:nvPicPr>
            <p:cNvPr id="2051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167453" flipH="1">
              <a:off x="910170" y="4382569"/>
              <a:ext cx="1287887" cy="2898759"/>
            </a:xfrm>
            <a:prstGeom prst="rect">
              <a:avLst/>
            </a:prstGeom>
            <a:noFill/>
          </p:spPr>
        </p:pic>
        <p:pic>
          <p:nvPicPr>
            <p:cNvPr id="6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69895" flipH="1">
              <a:off x="242521" y="4040329"/>
              <a:ext cx="1438382" cy="2706227"/>
            </a:xfrm>
            <a:prstGeom prst="rect">
              <a:avLst/>
            </a:prstGeom>
            <a:noFill/>
          </p:spPr>
        </p:pic>
      </p:grpSp>
      <p:grpSp>
        <p:nvGrpSpPr>
          <p:cNvPr id="3" name="Группа 7"/>
          <p:cNvGrpSpPr/>
          <p:nvPr/>
        </p:nvGrpSpPr>
        <p:grpSpPr>
          <a:xfrm rot="10548165">
            <a:off x="6920231" y="-392215"/>
            <a:ext cx="1955536" cy="3240999"/>
            <a:chOff x="242521" y="4040329"/>
            <a:chExt cx="1955536" cy="3240999"/>
          </a:xfrm>
        </p:grpSpPr>
        <p:pic>
          <p:nvPicPr>
            <p:cNvPr id="9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167453" flipH="1">
              <a:off x="910170" y="4382569"/>
              <a:ext cx="1287887" cy="2898759"/>
            </a:xfrm>
            <a:prstGeom prst="rect">
              <a:avLst/>
            </a:prstGeom>
            <a:noFill/>
          </p:spPr>
        </p:pic>
        <p:pic>
          <p:nvPicPr>
            <p:cNvPr id="10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69895" flipH="1">
              <a:off x="242521" y="4040329"/>
              <a:ext cx="1438382" cy="2706227"/>
            </a:xfrm>
            <a:prstGeom prst="rect">
              <a:avLst/>
            </a:prstGeom>
            <a:noFill/>
          </p:spPr>
        </p:pic>
      </p:grpSp>
      <p:sp>
        <p:nvSpPr>
          <p:cNvPr id="13" name="Прямоугольник 12"/>
          <p:cNvSpPr/>
          <p:nvPr/>
        </p:nvSpPr>
        <p:spPr>
          <a:xfrm>
            <a:off x="1142976" y="500042"/>
            <a:ext cx="69236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a_AlbionicTitulInfl" pitchFamily="34" charset="-52"/>
              </a:rPr>
              <a:t>Список используемой литературы:</a:t>
            </a:r>
            <a:endParaRPr lang="ru-RU" sz="3200" dirty="0">
              <a:solidFill>
                <a:srgbClr val="C00000"/>
              </a:solidFill>
              <a:latin typeface="a_AlbionicTitulInfl" pitchFamily="34" charset="-52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39552" y="1340768"/>
            <a:ext cx="8318728" cy="3312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Шорыгина, Т.А. Беседы о хлебе. Методические рекомендации. М.: ТЦ Сфера, 2016. – 80 с.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Кочкина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Н.А. Метод проектов в дошкольном образовании. Методическое пособие – М.: – Мозаика – Синтез, 2013. – 70 с.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 Емельянова, Э.Л. - Расскажите детям о хлебе. Карточки для занятий в детском саду и дома. 3-7 лет, Мозаика-Синтез, 2011 г, Размеры: 216x145x5 мм</a:t>
            </a:r>
          </a:p>
          <a:p>
            <a:pPr>
              <a:lnSpc>
                <a:spcPct val="150000"/>
              </a:lnSpc>
            </a:pPr>
            <a:endParaRPr lang="ru-RU" sz="3200" dirty="0">
              <a:solidFill>
                <a:srgbClr val="FF0000"/>
              </a:solidFill>
              <a:latin typeface="a_AlbionicTitulInfl" pitchFamily="34" charset="-5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Lenovo\Desktop\хлеб\1344386.jpg"/>
          <p:cNvPicPr>
            <a:picLocks noChangeAspect="1" noChangeArrowheads="1"/>
          </p:cNvPicPr>
          <p:nvPr/>
        </p:nvPicPr>
        <p:blipFill>
          <a:blip r:embed="rId2" cstate="print"/>
          <a:srcRect l="13359" t="14292" r="776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2" name="Группа 6"/>
          <p:cNvGrpSpPr/>
          <p:nvPr/>
        </p:nvGrpSpPr>
        <p:grpSpPr>
          <a:xfrm>
            <a:off x="242521" y="4040329"/>
            <a:ext cx="1955536" cy="3240999"/>
            <a:chOff x="242521" y="4040329"/>
            <a:chExt cx="1955536" cy="3240999"/>
          </a:xfrm>
        </p:grpSpPr>
        <p:pic>
          <p:nvPicPr>
            <p:cNvPr id="2051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167453" flipH="1">
              <a:off x="910170" y="4382569"/>
              <a:ext cx="1287887" cy="2898759"/>
            </a:xfrm>
            <a:prstGeom prst="rect">
              <a:avLst/>
            </a:prstGeom>
            <a:noFill/>
          </p:spPr>
        </p:pic>
        <p:pic>
          <p:nvPicPr>
            <p:cNvPr id="6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69895" flipH="1">
              <a:off x="242521" y="4040329"/>
              <a:ext cx="1438382" cy="2706227"/>
            </a:xfrm>
            <a:prstGeom prst="rect">
              <a:avLst/>
            </a:prstGeom>
            <a:noFill/>
          </p:spPr>
        </p:pic>
      </p:grpSp>
      <p:grpSp>
        <p:nvGrpSpPr>
          <p:cNvPr id="3" name="Группа 7"/>
          <p:cNvGrpSpPr/>
          <p:nvPr/>
        </p:nvGrpSpPr>
        <p:grpSpPr>
          <a:xfrm rot="10548165">
            <a:off x="6920231" y="-392215"/>
            <a:ext cx="1955536" cy="3240999"/>
            <a:chOff x="242521" y="4040329"/>
            <a:chExt cx="1955536" cy="3240999"/>
          </a:xfrm>
        </p:grpSpPr>
        <p:pic>
          <p:nvPicPr>
            <p:cNvPr id="9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167453" flipH="1">
              <a:off x="910170" y="4382569"/>
              <a:ext cx="1287887" cy="2898759"/>
            </a:xfrm>
            <a:prstGeom prst="rect">
              <a:avLst/>
            </a:prstGeom>
            <a:noFill/>
          </p:spPr>
        </p:pic>
        <p:pic>
          <p:nvPicPr>
            <p:cNvPr id="10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69895" flipH="1">
              <a:off x="242521" y="4040329"/>
              <a:ext cx="1438382" cy="2706227"/>
            </a:xfrm>
            <a:prstGeom prst="rect">
              <a:avLst/>
            </a:prstGeom>
            <a:noFill/>
          </p:spPr>
        </p:pic>
      </p:grpSp>
      <p:sp>
        <p:nvSpPr>
          <p:cNvPr id="13" name="Прямоугольник 12"/>
          <p:cNvSpPr/>
          <p:nvPr/>
        </p:nvSpPr>
        <p:spPr>
          <a:xfrm>
            <a:off x="3438035" y="476672"/>
            <a:ext cx="22284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a_AlbionicTitulInfl" pitchFamily="34" charset="-52"/>
              </a:rPr>
              <a:t>введение</a:t>
            </a:r>
            <a:endParaRPr lang="ru-RU" sz="3200" dirty="0">
              <a:solidFill>
                <a:srgbClr val="C00000"/>
              </a:solidFill>
              <a:latin typeface="a_AlbionicTitulInfl" pitchFamily="34" charset="-52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51520" y="980728"/>
            <a:ext cx="579844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Однажды на занятии нам рассказали про хлеб. Оказалось, что это очень полезный и питательный продукт! Мы вспомнили, что за завтраком, обедом и ужином мы больше всего любим есть хлеб. А еще все мы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любим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пирожки и торты, кексы, а это тоже хлеб! И тут наши воспитатели принесли на подносе хлеб! Он был очень ароматный!!! Но, что мы увидели: он был разного цвета! На подносе был хлеб серого цвета, белого, были румяные булочки… Почему же они все разного цвета спросили мы у наших педагогов и они предложили нам исследовать этот вопрос.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IMG_20210317_115357.jpg"/>
          <p:cNvPicPr>
            <a:picLocks noChangeAspect="1"/>
          </p:cNvPicPr>
          <p:nvPr/>
        </p:nvPicPr>
        <p:blipFill>
          <a:blip r:embed="rId5" cstate="print"/>
          <a:srcRect t="6276" r="12927"/>
          <a:stretch>
            <a:fillRect/>
          </a:stretch>
        </p:blipFill>
        <p:spPr>
          <a:xfrm>
            <a:off x="6156176" y="3582398"/>
            <a:ext cx="2664296" cy="21508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IMG_20210317_115419.jpg"/>
          <p:cNvPicPr>
            <a:picLocks noChangeAspect="1"/>
          </p:cNvPicPr>
          <p:nvPr/>
        </p:nvPicPr>
        <p:blipFill>
          <a:blip r:embed="rId6" cstate="print"/>
          <a:srcRect t="7208" r="10812"/>
          <a:stretch>
            <a:fillRect/>
          </a:stretch>
        </p:blipFill>
        <p:spPr>
          <a:xfrm>
            <a:off x="6084168" y="1293842"/>
            <a:ext cx="2736304" cy="21351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IMG-20210306-WA0038.jpg"/>
          <p:cNvPicPr>
            <a:picLocks noChangeAspect="1"/>
          </p:cNvPicPr>
          <p:nvPr/>
        </p:nvPicPr>
        <p:blipFill>
          <a:blip r:embed="rId7" cstate="print"/>
          <a:srcRect l="17576"/>
          <a:stretch>
            <a:fillRect/>
          </a:stretch>
        </p:blipFill>
        <p:spPr>
          <a:xfrm rot="5400000">
            <a:off x="3476167" y="4092785"/>
            <a:ext cx="2047650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Lenovo\Desktop\хлеб\1344386.jpg"/>
          <p:cNvPicPr>
            <a:picLocks noChangeAspect="1" noChangeArrowheads="1"/>
          </p:cNvPicPr>
          <p:nvPr/>
        </p:nvPicPr>
        <p:blipFill>
          <a:blip r:embed="rId2" cstate="print"/>
          <a:srcRect l="13359" t="14292" r="776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2" name="Группа 6"/>
          <p:cNvGrpSpPr/>
          <p:nvPr/>
        </p:nvGrpSpPr>
        <p:grpSpPr>
          <a:xfrm>
            <a:off x="242521" y="4040329"/>
            <a:ext cx="1955536" cy="3240999"/>
            <a:chOff x="242521" y="4040329"/>
            <a:chExt cx="1955536" cy="3240999"/>
          </a:xfrm>
        </p:grpSpPr>
        <p:pic>
          <p:nvPicPr>
            <p:cNvPr id="2051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167453" flipH="1">
              <a:off x="910170" y="4382569"/>
              <a:ext cx="1287887" cy="2898759"/>
            </a:xfrm>
            <a:prstGeom prst="rect">
              <a:avLst/>
            </a:prstGeom>
            <a:noFill/>
          </p:spPr>
        </p:pic>
        <p:pic>
          <p:nvPicPr>
            <p:cNvPr id="6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69895" flipH="1">
              <a:off x="242521" y="4040329"/>
              <a:ext cx="1438382" cy="2706227"/>
            </a:xfrm>
            <a:prstGeom prst="rect">
              <a:avLst/>
            </a:prstGeom>
            <a:noFill/>
          </p:spPr>
        </p:pic>
      </p:grpSp>
      <p:grpSp>
        <p:nvGrpSpPr>
          <p:cNvPr id="3" name="Группа 7"/>
          <p:cNvGrpSpPr/>
          <p:nvPr/>
        </p:nvGrpSpPr>
        <p:grpSpPr>
          <a:xfrm rot="10548165">
            <a:off x="6920231" y="-392215"/>
            <a:ext cx="1955536" cy="3240999"/>
            <a:chOff x="242521" y="4040329"/>
            <a:chExt cx="1955536" cy="3240999"/>
          </a:xfrm>
        </p:grpSpPr>
        <p:pic>
          <p:nvPicPr>
            <p:cNvPr id="9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167453" flipH="1">
              <a:off x="910170" y="4382569"/>
              <a:ext cx="1287887" cy="2898759"/>
            </a:xfrm>
            <a:prstGeom prst="rect">
              <a:avLst/>
            </a:prstGeom>
            <a:noFill/>
          </p:spPr>
        </p:pic>
        <p:pic>
          <p:nvPicPr>
            <p:cNvPr id="10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69895" flipH="1">
              <a:off x="242521" y="4040329"/>
              <a:ext cx="1438382" cy="2706227"/>
            </a:xfrm>
            <a:prstGeom prst="rect">
              <a:avLst/>
            </a:prstGeom>
            <a:noFill/>
          </p:spPr>
        </p:pic>
      </p:grpSp>
      <p:sp>
        <p:nvSpPr>
          <p:cNvPr id="13" name="Прямоугольник 12"/>
          <p:cNvSpPr/>
          <p:nvPr/>
        </p:nvSpPr>
        <p:spPr>
          <a:xfrm>
            <a:off x="2976983" y="476672"/>
            <a:ext cx="31506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a_AlbionicTitulInfl" pitchFamily="34" charset="-52"/>
              </a:rPr>
              <a:t>актуальность</a:t>
            </a:r>
            <a:endParaRPr lang="ru-RU" sz="3200" dirty="0">
              <a:solidFill>
                <a:srgbClr val="C00000"/>
              </a:solidFill>
              <a:latin typeface="a_AlbionicTitulInfl" pitchFamily="34" charset="-52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23528" y="1268760"/>
            <a:ext cx="8424936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Человек нуждается в хлебе каждый день. Без него не обходятся ни завтраки, ни обеды, ни праздничные застолья. Хлеб – это символ благополучия и достатка!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старину к хлебу всегда относились по-особому, сравнивая с солнцем, золотом, с самой жизнью. Во все времена небрежное отношение к хлебу приравнивалось к страшному оскорблению, какое только можно было нанести человеку. 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Многие дети не знают о труде людей, выращивающих хлеб, и относятся к хлебу небрежно (бросают, играют, крошат, лепят фигурки, выбрасывают недоеденные куски). Дети думают, что хлеб появляется сразу в магазине и не могут рассказать почему он разный и как его приготовили.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Проект призван обратить внимание детей, как готовят разный хлеб и  воспитывать бережное отношение к хлебу.</a:t>
            </a:r>
          </a:p>
          <a:p>
            <a:pPr>
              <a:lnSpc>
                <a:spcPct val="150000"/>
              </a:lnSpc>
            </a:pPr>
            <a:endParaRPr lang="ru-RU" sz="4800" dirty="0">
              <a:solidFill>
                <a:srgbClr val="FF0000"/>
              </a:solidFill>
              <a:latin typeface="a_AlbionicTitulInfl" pitchFamily="34" charset="-5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Lenovo\Desktop\хлеб\1344386.jpg"/>
          <p:cNvPicPr>
            <a:picLocks noChangeAspect="1" noChangeArrowheads="1"/>
          </p:cNvPicPr>
          <p:nvPr/>
        </p:nvPicPr>
        <p:blipFill>
          <a:blip r:embed="rId2" cstate="print"/>
          <a:srcRect l="13359" t="14292" r="776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2" name="Группа 6"/>
          <p:cNvGrpSpPr/>
          <p:nvPr/>
        </p:nvGrpSpPr>
        <p:grpSpPr>
          <a:xfrm>
            <a:off x="242521" y="4040329"/>
            <a:ext cx="1955536" cy="3240999"/>
            <a:chOff x="242521" y="4040329"/>
            <a:chExt cx="1955536" cy="3240999"/>
          </a:xfrm>
        </p:grpSpPr>
        <p:pic>
          <p:nvPicPr>
            <p:cNvPr id="2051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167453" flipH="1">
              <a:off x="910170" y="4382569"/>
              <a:ext cx="1287887" cy="2898759"/>
            </a:xfrm>
            <a:prstGeom prst="rect">
              <a:avLst/>
            </a:prstGeom>
            <a:noFill/>
          </p:spPr>
        </p:pic>
        <p:pic>
          <p:nvPicPr>
            <p:cNvPr id="6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69895" flipH="1">
              <a:off x="242521" y="4040329"/>
              <a:ext cx="1438382" cy="2706227"/>
            </a:xfrm>
            <a:prstGeom prst="rect">
              <a:avLst/>
            </a:prstGeom>
            <a:noFill/>
          </p:spPr>
        </p:pic>
      </p:grpSp>
      <p:grpSp>
        <p:nvGrpSpPr>
          <p:cNvPr id="3" name="Группа 7"/>
          <p:cNvGrpSpPr/>
          <p:nvPr/>
        </p:nvGrpSpPr>
        <p:grpSpPr>
          <a:xfrm rot="10548165">
            <a:off x="6920231" y="-392215"/>
            <a:ext cx="1955536" cy="3240999"/>
            <a:chOff x="242521" y="4040329"/>
            <a:chExt cx="1955536" cy="3240999"/>
          </a:xfrm>
        </p:grpSpPr>
        <p:pic>
          <p:nvPicPr>
            <p:cNvPr id="9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167453" flipH="1">
              <a:off x="910170" y="4382569"/>
              <a:ext cx="1287887" cy="2898759"/>
            </a:xfrm>
            <a:prstGeom prst="rect">
              <a:avLst/>
            </a:prstGeom>
            <a:noFill/>
          </p:spPr>
        </p:pic>
        <p:pic>
          <p:nvPicPr>
            <p:cNvPr id="10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69895" flipH="1">
              <a:off x="242521" y="4040329"/>
              <a:ext cx="1438382" cy="2706227"/>
            </a:xfrm>
            <a:prstGeom prst="rect">
              <a:avLst/>
            </a:prstGeom>
            <a:noFill/>
          </p:spPr>
        </p:pic>
      </p:grpSp>
      <p:sp>
        <p:nvSpPr>
          <p:cNvPr id="14" name="Прямоугольник 13"/>
          <p:cNvSpPr/>
          <p:nvPr/>
        </p:nvSpPr>
        <p:spPr>
          <a:xfrm>
            <a:off x="323528" y="404665"/>
            <a:ext cx="8464454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rgbClr val="C00000"/>
                </a:solidFill>
                <a:latin typeface="a_AlbionicTitulInfl" pitchFamily="34" charset="-52"/>
              </a:rPr>
              <a:t>Гипотеза: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Если готовить из разной муки, то мы получим разный хлеб на вкус и цвет.</a:t>
            </a:r>
            <a:endParaRPr lang="ru-RU" sz="2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2800" dirty="0" smtClean="0">
                <a:solidFill>
                  <a:srgbClr val="C00000"/>
                </a:solidFill>
                <a:latin typeface="a_AlbionicTitulInfl" pitchFamily="34" charset="-52"/>
              </a:rPr>
              <a:t>Объект </a:t>
            </a:r>
            <a:r>
              <a:rPr lang="ru-RU" sz="2800" dirty="0" smtClean="0">
                <a:solidFill>
                  <a:srgbClr val="C00000"/>
                </a:solidFill>
                <a:latin typeface="a_AlbionicTitulInfl" pitchFamily="34" charset="-52"/>
              </a:rPr>
              <a:t>исследования: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хлеб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 smtClean="0">
                <a:solidFill>
                  <a:srgbClr val="C00000"/>
                </a:solidFill>
                <a:latin typeface="a_AlbionicTitulInfl" pitchFamily="34" charset="-52"/>
              </a:rPr>
              <a:t>Методы исследования: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/>
              <a:t> </a:t>
            </a:r>
            <a:r>
              <a:rPr lang="ru-RU" sz="2400" dirty="0" smtClean="0"/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Чтение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литературы;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Просмотр иллюстраций, картин, мультфильмов;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Виртуальная экскурсия на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производство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ЗАО «Челны хлеб»;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Дидактические игры;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Проведение исследования 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анализ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результатов.</a:t>
            </a:r>
          </a:p>
          <a:p>
            <a:pPr>
              <a:lnSpc>
                <a:spcPct val="150000"/>
              </a:lnSpc>
            </a:pPr>
            <a:endParaRPr lang="ru-RU" sz="2400" dirty="0">
              <a:solidFill>
                <a:srgbClr val="FF0000"/>
              </a:solidFill>
              <a:latin typeface="a_AlbionicTitulInfl" pitchFamily="34" charset="-52"/>
            </a:endParaRPr>
          </a:p>
        </p:txBody>
      </p:sp>
      <p:pic>
        <p:nvPicPr>
          <p:cNvPr id="11" name="Рисунок 10" descr="IMG_20210322_15312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12160" y="2996952"/>
            <a:ext cx="2643758" cy="35250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Lenovo\Desktop\хлеб\1344386.jpg"/>
          <p:cNvPicPr>
            <a:picLocks noChangeAspect="1" noChangeArrowheads="1"/>
          </p:cNvPicPr>
          <p:nvPr/>
        </p:nvPicPr>
        <p:blipFill>
          <a:blip r:embed="rId2" cstate="print"/>
          <a:srcRect l="13359" t="14292" r="7763"/>
          <a:stretch>
            <a:fillRect/>
          </a:stretch>
        </p:blipFill>
        <p:spPr bwMode="auto">
          <a:xfrm>
            <a:off x="0" y="0"/>
            <a:ext cx="9144000" cy="6885384"/>
          </a:xfrm>
          <a:prstGeom prst="rect">
            <a:avLst/>
          </a:prstGeom>
          <a:noFill/>
        </p:spPr>
      </p:pic>
      <p:grpSp>
        <p:nvGrpSpPr>
          <p:cNvPr id="2" name="Группа 6"/>
          <p:cNvGrpSpPr/>
          <p:nvPr/>
        </p:nvGrpSpPr>
        <p:grpSpPr>
          <a:xfrm>
            <a:off x="242521" y="4040329"/>
            <a:ext cx="1955536" cy="3240999"/>
            <a:chOff x="242521" y="4040329"/>
            <a:chExt cx="1955536" cy="3240999"/>
          </a:xfrm>
        </p:grpSpPr>
        <p:pic>
          <p:nvPicPr>
            <p:cNvPr id="2051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167453" flipH="1">
              <a:off x="910170" y="4382569"/>
              <a:ext cx="1287887" cy="2898759"/>
            </a:xfrm>
            <a:prstGeom prst="rect">
              <a:avLst/>
            </a:prstGeom>
            <a:noFill/>
          </p:spPr>
        </p:pic>
        <p:pic>
          <p:nvPicPr>
            <p:cNvPr id="6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69895" flipH="1">
              <a:off x="242521" y="4040329"/>
              <a:ext cx="1438382" cy="2706227"/>
            </a:xfrm>
            <a:prstGeom prst="rect">
              <a:avLst/>
            </a:prstGeom>
            <a:noFill/>
          </p:spPr>
        </p:pic>
      </p:grpSp>
      <p:grpSp>
        <p:nvGrpSpPr>
          <p:cNvPr id="3" name="Группа 7"/>
          <p:cNvGrpSpPr/>
          <p:nvPr/>
        </p:nvGrpSpPr>
        <p:grpSpPr>
          <a:xfrm rot="10548165">
            <a:off x="6920231" y="-392215"/>
            <a:ext cx="1955536" cy="3240999"/>
            <a:chOff x="242521" y="4040329"/>
            <a:chExt cx="1955536" cy="3240999"/>
          </a:xfrm>
        </p:grpSpPr>
        <p:pic>
          <p:nvPicPr>
            <p:cNvPr id="9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167453" flipH="1">
              <a:off x="910170" y="4382569"/>
              <a:ext cx="1287887" cy="2898759"/>
            </a:xfrm>
            <a:prstGeom prst="rect">
              <a:avLst/>
            </a:prstGeom>
            <a:noFill/>
          </p:spPr>
        </p:pic>
        <p:pic>
          <p:nvPicPr>
            <p:cNvPr id="10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69895" flipH="1">
              <a:off x="242521" y="4040329"/>
              <a:ext cx="1438382" cy="2706227"/>
            </a:xfrm>
            <a:prstGeom prst="rect">
              <a:avLst/>
            </a:prstGeom>
            <a:noFill/>
          </p:spPr>
        </p:pic>
      </p:grpSp>
      <p:sp>
        <p:nvSpPr>
          <p:cNvPr id="14" name="Прямоугольник 13"/>
          <p:cNvSpPr/>
          <p:nvPr/>
        </p:nvSpPr>
        <p:spPr>
          <a:xfrm>
            <a:off x="251520" y="548680"/>
            <a:ext cx="8451994" cy="28315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800" dirty="0" smtClean="0">
                <a:solidFill>
                  <a:srgbClr val="C00000"/>
                </a:solidFill>
                <a:latin typeface="a_AlbionicTitulInfl" pitchFamily="34" charset="-52"/>
              </a:rPr>
              <a:t>Цель проекта: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Узнать почему хлеб бывает разного цвета.</a:t>
            </a:r>
            <a:endParaRPr lang="ru-RU" sz="2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800" dirty="0" smtClean="0">
                <a:solidFill>
                  <a:srgbClr val="C00000"/>
                </a:solidFill>
                <a:latin typeface="a_AlbionicTitulInfl" pitchFamily="34" charset="-52"/>
              </a:rPr>
              <a:t>задачи: 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Узнать путь хлеба от зернышка к нашему столу.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Узнать свойства хлеба: цвет, запах вкус и т. д.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Узнать как приготовить черный и белый хлеб «дома».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rgbClr val="FF0000"/>
                </a:solidFill>
                <a:latin typeface="a_AlbionicTitulInfl" pitchFamily="34" charset="-52"/>
                <a:cs typeface="Times New Roman" pitchFamily="18" charset="0"/>
              </a:rPr>
              <a:t>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IMG_20210317_115520.jpg"/>
          <p:cNvPicPr>
            <a:picLocks noChangeAspect="1"/>
          </p:cNvPicPr>
          <p:nvPr/>
        </p:nvPicPr>
        <p:blipFill>
          <a:blip r:embed="rId5" cstate="print"/>
          <a:srcRect r="8220"/>
          <a:stretch>
            <a:fillRect/>
          </a:stretch>
        </p:blipFill>
        <p:spPr>
          <a:xfrm>
            <a:off x="6084168" y="2852936"/>
            <a:ext cx="2808312" cy="2294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IMG_20210317_115636.jpg"/>
          <p:cNvPicPr>
            <a:picLocks noChangeAspect="1"/>
          </p:cNvPicPr>
          <p:nvPr/>
        </p:nvPicPr>
        <p:blipFill>
          <a:blip r:embed="rId6" cstate="print"/>
          <a:srcRect t="7922" r="12859"/>
          <a:stretch>
            <a:fillRect/>
          </a:stretch>
        </p:blipFill>
        <p:spPr>
          <a:xfrm>
            <a:off x="755576" y="2916681"/>
            <a:ext cx="2736304" cy="21685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IMG_20210317_115659.jpg"/>
          <p:cNvPicPr>
            <a:picLocks noChangeAspect="1"/>
          </p:cNvPicPr>
          <p:nvPr/>
        </p:nvPicPr>
        <p:blipFill>
          <a:blip r:embed="rId7" cstate="print"/>
          <a:srcRect r="3982"/>
          <a:stretch>
            <a:fillRect/>
          </a:stretch>
        </p:blipFill>
        <p:spPr>
          <a:xfrm>
            <a:off x="3491880" y="4509120"/>
            <a:ext cx="2592288" cy="20248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Lenovo\Desktop\хлеб\1344386.jpg"/>
          <p:cNvPicPr>
            <a:picLocks noChangeAspect="1" noChangeArrowheads="1"/>
          </p:cNvPicPr>
          <p:nvPr/>
        </p:nvPicPr>
        <p:blipFill>
          <a:blip r:embed="rId2" cstate="print"/>
          <a:srcRect l="13359" t="14292" r="776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2" name="Группа 6"/>
          <p:cNvGrpSpPr/>
          <p:nvPr/>
        </p:nvGrpSpPr>
        <p:grpSpPr>
          <a:xfrm>
            <a:off x="242521" y="4040329"/>
            <a:ext cx="1955536" cy="3240999"/>
            <a:chOff x="242521" y="4040329"/>
            <a:chExt cx="1955536" cy="3240999"/>
          </a:xfrm>
        </p:grpSpPr>
        <p:pic>
          <p:nvPicPr>
            <p:cNvPr id="2051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167453" flipH="1">
              <a:off x="910170" y="4382569"/>
              <a:ext cx="1287887" cy="2898759"/>
            </a:xfrm>
            <a:prstGeom prst="rect">
              <a:avLst/>
            </a:prstGeom>
            <a:noFill/>
          </p:spPr>
        </p:pic>
        <p:pic>
          <p:nvPicPr>
            <p:cNvPr id="6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69895" flipH="1">
              <a:off x="242521" y="4040329"/>
              <a:ext cx="1438382" cy="2706227"/>
            </a:xfrm>
            <a:prstGeom prst="rect">
              <a:avLst/>
            </a:prstGeom>
            <a:noFill/>
          </p:spPr>
        </p:pic>
      </p:grpSp>
      <p:grpSp>
        <p:nvGrpSpPr>
          <p:cNvPr id="3" name="Группа 7"/>
          <p:cNvGrpSpPr/>
          <p:nvPr/>
        </p:nvGrpSpPr>
        <p:grpSpPr>
          <a:xfrm rot="10548165">
            <a:off x="6920231" y="-392215"/>
            <a:ext cx="1955536" cy="3240999"/>
            <a:chOff x="242521" y="4040329"/>
            <a:chExt cx="1955536" cy="3240999"/>
          </a:xfrm>
        </p:grpSpPr>
        <p:pic>
          <p:nvPicPr>
            <p:cNvPr id="9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167453" flipH="1">
              <a:off x="910170" y="4382569"/>
              <a:ext cx="1287887" cy="2898759"/>
            </a:xfrm>
            <a:prstGeom prst="rect">
              <a:avLst/>
            </a:prstGeom>
            <a:noFill/>
          </p:spPr>
        </p:pic>
        <p:pic>
          <p:nvPicPr>
            <p:cNvPr id="10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69895" flipH="1">
              <a:off x="242521" y="4040329"/>
              <a:ext cx="1438382" cy="2706227"/>
            </a:xfrm>
            <a:prstGeom prst="rect">
              <a:avLst/>
            </a:prstGeom>
            <a:noFill/>
          </p:spPr>
        </p:pic>
      </p:grpSp>
      <p:sp>
        <p:nvSpPr>
          <p:cNvPr id="13" name="Прямоугольник 12"/>
          <p:cNvSpPr/>
          <p:nvPr/>
        </p:nvSpPr>
        <p:spPr>
          <a:xfrm>
            <a:off x="1835696" y="332656"/>
            <a:ext cx="54497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a_AlbionicTitulInfl" pitchFamily="34" charset="-52"/>
              </a:rPr>
              <a:t>Ожидаемые результаты:</a:t>
            </a:r>
            <a:endParaRPr lang="ru-RU" sz="3200" dirty="0">
              <a:solidFill>
                <a:srgbClr val="C00000"/>
              </a:solidFill>
              <a:latin typeface="a_AlbionicTitulInfl" pitchFamily="34" charset="-52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51520" y="1124744"/>
            <a:ext cx="680713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sz="2000" dirty="0" smtClean="0"/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Дети узнают откуда приходит хлеб 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магазины;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Познакомятся с литературными произведениями и играми на тему «Хлеб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»;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Узнают профессии связанные с выращиванием хлеба и его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приготовлением;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Узнают как можно в домашних условиях приготовить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хлеб;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Станут более бережно, уважительно относиться к хлебу.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IMG_20210318_153931.jpg"/>
          <p:cNvPicPr>
            <a:picLocks noChangeAspect="1"/>
          </p:cNvPicPr>
          <p:nvPr/>
        </p:nvPicPr>
        <p:blipFill>
          <a:blip r:embed="rId5" cstate="print"/>
          <a:srcRect r="19587"/>
          <a:stretch>
            <a:fillRect/>
          </a:stretch>
        </p:blipFill>
        <p:spPr>
          <a:xfrm>
            <a:off x="5436096" y="3528293"/>
            <a:ext cx="3563888" cy="24929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IMG_20210318_154555.jpg"/>
          <p:cNvPicPr>
            <a:picLocks noChangeAspect="1"/>
          </p:cNvPicPr>
          <p:nvPr/>
        </p:nvPicPr>
        <p:blipFill>
          <a:blip r:embed="rId6" cstate="print"/>
          <a:srcRect l="5075" r="13561"/>
          <a:stretch>
            <a:fillRect/>
          </a:stretch>
        </p:blipFill>
        <p:spPr>
          <a:xfrm>
            <a:off x="1907704" y="4135823"/>
            <a:ext cx="3456384" cy="23895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Lenovo\Desktop\хлеб\1344386.jpg"/>
          <p:cNvPicPr>
            <a:picLocks noChangeAspect="1" noChangeArrowheads="1"/>
          </p:cNvPicPr>
          <p:nvPr/>
        </p:nvPicPr>
        <p:blipFill>
          <a:blip r:embed="rId2" cstate="print"/>
          <a:srcRect l="13359" t="14292" r="776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2" name="Группа 6"/>
          <p:cNvGrpSpPr/>
          <p:nvPr/>
        </p:nvGrpSpPr>
        <p:grpSpPr>
          <a:xfrm>
            <a:off x="242521" y="4040329"/>
            <a:ext cx="1955536" cy="3240999"/>
            <a:chOff x="242521" y="4040329"/>
            <a:chExt cx="1955536" cy="3240999"/>
          </a:xfrm>
        </p:grpSpPr>
        <p:pic>
          <p:nvPicPr>
            <p:cNvPr id="2051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167453" flipH="1">
              <a:off x="910170" y="4382569"/>
              <a:ext cx="1287887" cy="2898759"/>
            </a:xfrm>
            <a:prstGeom prst="rect">
              <a:avLst/>
            </a:prstGeom>
            <a:noFill/>
          </p:spPr>
        </p:pic>
        <p:pic>
          <p:nvPicPr>
            <p:cNvPr id="6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69895" flipH="1">
              <a:off x="242521" y="4040329"/>
              <a:ext cx="1438382" cy="2706227"/>
            </a:xfrm>
            <a:prstGeom prst="rect">
              <a:avLst/>
            </a:prstGeom>
            <a:noFill/>
          </p:spPr>
        </p:pic>
      </p:grpSp>
      <p:grpSp>
        <p:nvGrpSpPr>
          <p:cNvPr id="3" name="Группа 7"/>
          <p:cNvGrpSpPr/>
          <p:nvPr/>
        </p:nvGrpSpPr>
        <p:grpSpPr>
          <a:xfrm rot="10548165">
            <a:off x="6920231" y="-392215"/>
            <a:ext cx="1955536" cy="3240999"/>
            <a:chOff x="242521" y="4040329"/>
            <a:chExt cx="1955536" cy="3240999"/>
          </a:xfrm>
        </p:grpSpPr>
        <p:pic>
          <p:nvPicPr>
            <p:cNvPr id="9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167453" flipH="1">
              <a:off x="910170" y="4382569"/>
              <a:ext cx="1287887" cy="2898759"/>
            </a:xfrm>
            <a:prstGeom prst="rect">
              <a:avLst/>
            </a:prstGeom>
            <a:noFill/>
          </p:spPr>
        </p:pic>
        <p:pic>
          <p:nvPicPr>
            <p:cNvPr id="10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69895" flipH="1">
              <a:off x="242521" y="4040329"/>
              <a:ext cx="1438382" cy="2706227"/>
            </a:xfrm>
            <a:prstGeom prst="rect">
              <a:avLst/>
            </a:prstGeom>
            <a:noFill/>
          </p:spPr>
        </p:pic>
      </p:grpSp>
      <p:sp>
        <p:nvSpPr>
          <p:cNvPr id="13" name="Прямоугольник 12"/>
          <p:cNvSpPr/>
          <p:nvPr/>
        </p:nvSpPr>
        <p:spPr>
          <a:xfrm>
            <a:off x="2819158" y="476672"/>
            <a:ext cx="34662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a_AlbionicTitulInfl" pitchFamily="34" charset="-52"/>
              </a:rPr>
              <a:t>Этапы проекта:</a:t>
            </a:r>
            <a:endParaRPr lang="ru-RU" sz="3200" dirty="0">
              <a:solidFill>
                <a:srgbClr val="C00000"/>
              </a:solidFill>
              <a:latin typeface="a_AlbionicTitulInfl" pitchFamily="34" charset="-52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23528" y="1124744"/>
            <a:ext cx="864096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a_AlbionicTitulInfl" pitchFamily="34" charset="-52"/>
                <a:cs typeface="Times New Roman" pitchFamily="18" charset="0"/>
              </a:rPr>
              <a:t>1</a:t>
            </a:r>
            <a:r>
              <a:rPr lang="ru-RU" sz="2000" b="1" dirty="0">
                <a:solidFill>
                  <a:srgbClr val="C00000"/>
                </a:solidFill>
                <a:latin typeface="a_AlbionicTitulInfl" pitchFamily="34" charset="-52"/>
                <a:cs typeface="Times New Roman" pitchFamily="18" charset="0"/>
              </a:rPr>
              <a:t>. Подготовительный этап:</a:t>
            </a:r>
            <a:endParaRPr lang="ru-RU" sz="2000" dirty="0">
              <a:solidFill>
                <a:srgbClr val="C00000"/>
              </a:solidFill>
              <a:latin typeface="a_AlbionicTitulInfl" pitchFamily="34" charset="-52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определение объектов изучения; 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подбор игр, картин и др. методического материала по теме хлеб;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подбор семян злаков, предметов ухода, формочек для теста, ручной мельницы; 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работа с родителями (сбор видео и фото).</a:t>
            </a: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a_AlbionicTitulInfl" pitchFamily="34" charset="-52"/>
                <a:cs typeface="Times New Roman" pitchFamily="18" charset="0"/>
              </a:rPr>
              <a:t>2</a:t>
            </a:r>
            <a:r>
              <a:rPr lang="ru-RU" sz="2000" b="1" dirty="0">
                <a:solidFill>
                  <a:srgbClr val="C00000"/>
                </a:solidFill>
                <a:latin typeface="a_AlbionicTitulInfl" pitchFamily="34" charset="-52"/>
                <a:cs typeface="Times New Roman" pitchFamily="18" charset="0"/>
              </a:rPr>
              <a:t>. Основной </a:t>
            </a:r>
            <a:r>
              <a:rPr lang="ru-RU" sz="2000" b="1" dirty="0" smtClean="0">
                <a:solidFill>
                  <a:srgbClr val="C00000"/>
                </a:solidFill>
                <a:latin typeface="a_AlbionicTitulInfl" pitchFamily="34" charset="-52"/>
                <a:cs typeface="Times New Roman" pitchFamily="18" charset="0"/>
              </a:rPr>
              <a:t>этап: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ООД «Хлеб всему голова»;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Сюжетные игры;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Виртуальные экскурсии;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Выпечка хлеба из ржаной и пшеничной муки с детьми;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дегустация мучных изделий. </a:t>
            </a: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a_AlbionicTitulInfl" pitchFamily="34" charset="-52"/>
                <a:cs typeface="Times New Roman" pitchFamily="18" charset="0"/>
              </a:rPr>
              <a:t>3</a:t>
            </a:r>
            <a:r>
              <a:rPr lang="ru-RU" sz="2000" b="1" dirty="0">
                <a:solidFill>
                  <a:srgbClr val="C00000"/>
                </a:solidFill>
                <a:latin typeface="a_AlbionicTitulInfl" pitchFamily="34" charset="-52"/>
                <a:cs typeface="Times New Roman" pitchFamily="18" charset="0"/>
              </a:rPr>
              <a:t>. Заключительный этап:</a:t>
            </a:r>
            <a:r>
              <a:rPr lang="ru-RU" sz="2000" dirty="0">
                <a:latin typeface="a_AlbionicTitulInfl" pitchFamily="34" charset="-52"/>
                <a:cs typeface="Times New Roman" pitchFamily="18" charset="0"/>
              </a:rPr>
              <a:t> </a:t>
            </a:r>
            <a:endParaRPr lang="ru-RU" sz="2000" dirty="0" smtClean="0">
              <a:latin typeface="a_AlbionicTitulInfl" pitchFamily="34" charset="-52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обобщение результатов работы; 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проведение итогового мероприятия «Почему хлеб разный?»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Lenovo\Desktop\хлеб\1344386.jpg"/>
          <p:cNvPicPr>
            <a:picLocks noChangeAspect="1" noChangeArrowheads="1"/>
          </p:cNvPicPr>
          <p:nvPr/>
        </p:nvPicPr>
        <p:blipFill>
          <a:blip r:embed="rId2" cstate="print"/>
          <a:srcRect l="13359" t="14292" r="776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2" name="Группа 6"/>
          <p:cNvGrpSpPr/>
          <p:nvPr/>
        </p:nvGrpSpPr>
        <p:grpSpPr>
          <a:xfrm>
            <a:off x="242521" y="4040329"/>
            <a:ext cx="1955536" cy="3240999"/>
            <a:chOff x="242521" y="4040329"/>
            <a:chExt cx="1955536" cy="3240999"/>
          </a:xfrm>
        </p:grpSpPr>
        <p:pic>
          <p:nvPicPr>
            <p:cNvPr id="2051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167453" flipH="1">
              <a:off x="910170" y="4382569"/>
              <a:ext cx="1287887" cy="2898759"/>
            </a:xfrm>
            <a:prstGeom prst="rect">
              <a:avLst/>
            </a:prstGeom>
            <a:noFill/>
          </p:spPr>
        </p:pic>
        <p:pic>
          <p:nvPicPr>
            <p:cNvPr id="6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69895" flipH="1">
              <a:off x="242521" y="4040329"/>
              <a:ext cx="1438382" cy="2706227"/>
            </a:xfrm>
            <a:prstGeom prst="rect">
              <a:avLst/>
            </a:prstGeom>
            <a:noFill/>
          </p:spPr>
        </p:pic>
      </p:grpSp>
      <p:grpSp>
        <p:nvGrpSpPr>
          <p:cNvPr id="3" name="Группа 7"/>
          <p:cNvGrpSpPr/>
          <p:nvPr/>
        </p:nvGrpSpPr>
        <p:grpSpPr>
          <a:xfrm rot="10548165">
            <a:off x="6920231" y="-392215"/>
            <a:ext cx="1955536" cy="3240999"/>
            <a:chOff x="242521" y="4040329"/>
            <a:chExt cx="1955536" cy="3240999"/>
          </a:xfrm>
        </p:grpSpPr>
        <p:pic>
          <p:nvPicPr>
            <p:cNvPr id="9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2167453" flipH="1">
              <a:off x="910170" y="4382569"/>
              <a:ext cx="1287887" cy="2898759"/>
            </a:xfrm>
            <a:prstGeom prst="rect">
              <a:avLst/>
            </a:prstGeom>
            <a:noFill/>
          </p:spPr>
        </p:pic>
        <p:pic>
          <p:nvPicPr>
            <p:cNvPr id="10" name="Picture 3" descr="C:\Users\Lenovo\Desktop\хлеб\wheat_PNG65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269895" flipH="1">
              <a:off x="242521" y="4040329"/>
              <a:ext cx="1438382" cy="2706227"/>
            </a:xfrm>
            <a:prstGeom prst="rect">
              <a:avLst/>
            </a:prstGeom>
            <a:noFill/>
          </p:spPr>
        </p:pic>
      </p:grpSp>
      <p:sp>
        <p:nvSpPr>
          <p:cNvPr id="13" name="Прямоугольник 12"/>
          <p:cNvSpPr/>
          <p:nvPr/>
        </p:nvSpPr>
        <p:spPr>
          <a:xfrm>
            <a:off x="597914" y="476672"/>
            <a:ext cx="79087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a_AlbionicTitulInfl" pitchFamily="34" charset="-52"/>
              </a:rPr>
              <a:t>Формы и методы работы с семьей:</a:t>
            </a:r>
            <a:endParaRPr lang="ru-RU" sz="3200" dirty="0">
              <a:solidFill>
                <a:srgbClr val="C00000"/>
              </a:solidFill>
              <a:latin typeface="a_AlbionicTitulInfl" pitchFamily="34" charset="-52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39552" y="1340768"/>
            <a:ext cx="5904656" cy="20162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Родительская гостиная на тему: «Как испечь хлеб в домашних условиях?»;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Тематическая выставка рисунков и поделок «Хлеб всему голова»;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Фото выставка: «Мы и хлеб».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IMG-20210324-WA013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56176" y="1124744"/>
            <a:ext cx="2643758" cy="35250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detsad-330919-1549569343.jpg"/>
          <p:cNvPicPr>
            <a:picLocks noChangeAspect="1"/>
          </p:cNvPicPr>
          <p:nvPr/>
        </p:nvPicPr>
        <p:blipFill>
          <a:blip r:embed="rId6" cstate="print"/>
          <a:srcRect l="15637" t="30960" r="17131" b="36560"/>
          <a:stretch>
            <a:fillRect/>
          </a:stretch>
        </p:blipFill>
        <p:spPr>
          <a:xfrm>
            <a:off x="2123728" y="3284984"/>
            <a:ext cx="3016887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images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148064" y="4653136"/>
            <a:ext cx="2721099" cy="19865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</TotalTime>
  <Words>1133</Words>
  <Application>Microsoft Office PowerPoint</Application>
  <PresentationFormat>Экран (4:3)</PresentationFormat>
  <Paragraphs>134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Lenovo</dc:creator>
  <cp:lastModifiedBy>Lenovo</cp:lastModifiedBy>
  <cp:revision>38</cp:revision>
  <dcterms:created xsi:type="dcterms:W3CDTF">2021-03-23T15:47:32Z</dcterms:created>
  <dcterms:modified xsi:type="dcterms:W3CDTF">2021-03-24T19:07:45Z</dcterms:modified>
</cp:coreProperties>
</file>