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6" r:id="rId11"/>
    <p:sldId id="267" r:id="rId12"/>
    <p:sldId id="268" r:id="rId13"/>
    <p:sldId id="269" r:id="rId14"/>
    <p:sldId id="270" r:id="rId15"/>
    <p:sldId id="274" r:id="rId16"/>
    <p:sldId id="275" r:id="rId17"/>
    <p:sldId id="279" r:id="rId18"/>
    <p:sldId id="276" r:id="rId19"/>
    <p:sldId id="277" r:id="rId20"/>
    <p:sldId id="278" r:id="rId21"/>
    <p:sldId id="280" r:id="rId22"/>
    <p:sldId id="281" r:id="rId23"/>
    <p:sldId id="265" r:id="rId24"/>
    <p:sldId id="271" r:id="rId25"/>
    <p:sldId id="272" r:id="rId26"/>
    <p:sldId id="273" r:id="rId27"/>
  </p:sldIdLst>
  <p:sldSz cx="9144000" cy="6858000" type="screen4x3"/>
  <p:notesSz cx="7102475" cy="102314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572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572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88F3789-426A-4E99-891A-61DDD1A3D1CB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4925" cy="383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859933"/>
            <a:ext cx="5681980" cy="4604147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8090"/>
            <a:ext cx="3077739" cy="511572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2" y="9718090"/>
            <a:ext cx="3077739" cy="511572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C68C1E02-D8B7-411A-9D91-8CE16BF320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8C1E02-D8B7-411A-9D91-8CE16BF3205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8C1E02-D8B7-411A-9D91-8CE16BF32052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174712" cy="1442424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100" b="1" dirty="0" smtClean="0">
                <a:solidFill>
                  <a:schemeClr val="accent2"/>
                </a:solidFill>
              </a:rPr>
              <a:t/>
            </a:r>
            <a:br>
              <a:rPr lang="ru-RU" altLang="ru-RU" sz="3100" b="1" dirty="0" smtClean="0">
                <a:solidFill>
                  <a:schemeClr val="accent2"/>
                </a:solidFill>
              </a:rPr>
            </a:br>
            <a:r>
              <a:rPr lang="ru-RU" altLang="ru-RU" sz="3100" b="1" dirty="0" smtClean="0">
                <a:solidFill>
                  <a:schemeClr val="accent2"/>
                </a:solidFill>
              </a:rPr>
              <a:t/>
            </a:r>
            <a:br>
              <a:rPr lang="ru-RU" altLang="ru-RU" sz="3100" b="1" dirty="0" smtClean="0">
                <a:solidFill>
                  <a:schemeClr val="accent2"/>
                </a:solidFill>
              </a:rPr>
            </a:br>
            <a:r>
              <a:rPr lang="ru-RU" altLang="ru-RU" sz="3100" b="1" dirty="0" smtClean="0">
                <a:solidFill>
                  <a:schemeClr val="accent2"/>
                </a:solidFill>
              </a:rPr>
              <a:t/>
            </a:r>
            <a:br>
              <a:rPr lang="ru-RU" altLang="ru-RU" sz="3100" b="1" dirty="0" smtClean="0">
                <a:solidFill>
                  <a:schemeClr val="accent2"/>
                </a:solidFill>
              </a:rPr>
            </a:br>
            <a:r>
              <a:rPr lang="ru-RU" altLang="ru-RU" sz="3100" b="1" dirty="0" smtClean="0">
                <a:solidFill>
                  <a:schemeClr val="accent2"/>
                </a:solidFill>
              </a:rPr>
              <a:t/>
            </a:r>
            <a:br>
              <a:rPr lang="ru-RU" altLang="ru-RU" sz="3100" b="1" dirty="0" smtClean="0">
                <a:solidFill>
                  <a:schemeClr val="accent2"/>
                </a:solidFill>
              </a:rPr>
            </a:br>
            <a:r>
              <a:rPr lang="ru-RU" altLang="ru-RU" sz="3100" b="1" dirty="0" smtClean="0">
                <a:solidFill>
                  <a:schemeClr val="accent2"/>
                </a:solidFill>
              </a:rPr>
              <a:t/>
            </a:r>
            <a:br>
              <a:rPr lang="ru-RU" altLang="ru-RU" sz="3100" b="1" dirty="0" smtClean="0">
                <a:solidFill>
                  <a:schemeClr val="accent2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altLang="ru-RU" sz="3100" b="1" dirty="0" smtClean="0">
                <a:solidFill>
                  <a:schemeClr val="accent2"/>
                </a:solidFill>
              </a:rPr>
              <a:t/>
            </a:r>
            <a:br>
              <a:rPr lang="ru-RU" altLang="ru-RU" sz="3100" b="1" dirty="0" smtClean="0">
                <a:solidFill>
                  <a:schemeClr val="accent2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Нижнекуюкская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Атнинского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7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2" y="4286256"/>
            <a:ext cx="4186238" cy="15716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Участники: Родительский комитет и ученики 6 класса.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43372" y="6021288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2018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2428869"/>
            <a:ext cx="67431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Тема проекта</a:t>
            </a:r>
            <a:r>
              <a:rPr lang="ru-RU" b="1" dirty="0" smtClean="0"/>
              <a:t>: </a:t>
            </a:r>
          </a:p>
          <a:p>
            <a:pPr algn="r"/>
            <a:r>
              <a:rPr lang="ru-RU" sz="2800" b="1" dirty="0" smtClean="0">
                <a:solidFill>
                  <a:srgbClr val="FF0000"/>
                </a:solidFill>
              </a:rPr>
              <a:t>                       «Мы выбираем здоровый                                                образ жизни»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60649"/>
            <a:ext cx="6952286" cy="72008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План мероприятий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51520" y="1124744"/>
          <a:ext cx="8424936" cy="4971572"/>
        </p:xfrm>
        <a:graphic>
          <a:graphicData uri="http://schemas.openxmlformats.org/drawingml/2006/table">
            <a:tbl>
              <a:tblPr/>
              <a:tblGrid>
                <a:gridCol w="720080"/>
                <a:gridCol w="5899148"/>
                <a:gridCol w="1805708"/>
              </a:tblGrid>
              <a:tr h="5653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 </a:t>
                      </a:r>
                      <a:endParaRPr lang="ru-RU" sz="2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</a:t>
                      </a:r>
                      <a:r>
                        <a:rPr lang="ru-RU" sz="2400" b="1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endParaRPr lang="ru-RU" sz="2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Мероприятия 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Сроки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3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Участие в акции «Мы выбираем ЗОЖ!»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Январь 2017, 2019, 2021 г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3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Встреча со школьным инспектором по делам с несовершеннолетних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Октябрь 2018 г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3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Встречи с социальными педагогами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Октябрь  2018-202 г.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3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Конкурсы чтецов, посвященные Дню Республики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Октябрь 2019, 2020 гг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8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Арбузные дни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Сентябрь 2018, 2019, 2020, 2021 гг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6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Осенний кросс нации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2017-2021г. 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8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Рыцарский турнир, А ну-ка парни!</a:t>
                      </a: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Февраль 2018, 2019, 2020, 2021 </a:t>
                      </a:r>
                      <a:r>
                        <a:rPr lang="ru-RU" sz="18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гг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251" marR="52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251520" y="332657"/>
          <a:ext cx="8568952" cy="6035040"/>
        </p:xfrm>
        <a:graphic>
          <a:graphicData uri="http://schemas.openxmlformats.org/drawingml/2006/table">
            <a:tbl>
              <a:tblPr/>
              <a:tblGrid>
                <a:gridCol w="735667"/>
                <a:gridCol w="5996711"/>
                <a:gridCol w="1836574"/>
              </a:tblGrid>
              <a:tr h="6711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Дружба с первой улыбки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Февраль 2018, 2019, 2020, 2021 гг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1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Лыжня школы, лыжня России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Февраль 2018, 2019, 2020, 2021 гг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4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Вахта памяти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Февраль 2018, 2019 гг.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4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Смотр строя и песни, Военные песни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Февраль 2018, 2019 гг.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4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 ну-ка, девочки!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Март 2019, 2020, 2021 г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4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Участие в школьном конкурсе «Самый здоровый класс» 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Март 2019 г.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4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Чемпионат по виду спорта «Борьба»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Март 2019, 2020 г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4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гостях у Мойдодыра, «Лучшая гигиена человека»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Апрель 2018, 2019 г.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4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«Зарница»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Апрель 2017-2021г.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4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Летний пришкольный лагерь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Июнь 2017-2021г.</a:t>
                      </a:r>
                    </a:p>
                  </a:txBody>
                  <a:tcPr marL="48381" marR="4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1520" y="548680"/>
          <a:ext cx="8892480" cy="5986455"/>
        </p:xfrm>
        <a:graphic>
          <a:graphicData uri="http://schemas.openxmlformats.org/drawingml/2006/table">
            <a:tbl>
              <a:tblPr/>
              <a:tblGrid>
                <a:gridCol w="592832"/>
                <a:gridCol w="6175920"/>
                <a:gridCol w="2123728"/>
              </a:tblGrid>
              <a:tr h="5040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Летний пришкольный лагерь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Июнь 2017-2021г.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1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Выпуск стенгазет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«Я выбираю ЗОЖ»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«Спорт –  моя дружная </a:t>
                      </a:r>
                      <a:r>
                        <a:rPr lang="ru-RU" sz="20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смья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Январь 2019 г.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Февраль 2020 г.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6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Встречи с фельдшером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Ноябрь 2018-2021 гг.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6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Вахта памяти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Февраль, май 2018- 2021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6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Смотр строя и песни, Военные песни.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Февраль, май 2018- 2021г.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4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 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Культпоход  на природе ( день рождения пионерии)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Май 2017-2021г.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4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День защиты детей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Май 2017-2021 г.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3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Тематические родительские собрания: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«Роль семьи в формировании ЗОЖ»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«Эпидемия гриппа 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«Психологический климат семьи – здоровье вашего ребенка»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«Что значит быть здоровым»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Сентябрь 2018 г.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Ноябрь 2019 г.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Ноябрь 2020 г.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Март 2021 г.</a:t>
                      </a: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67545" y="620689"/>
          <a:ext cx="8352928" cy="3662121"/>
        </p:xfrm>
        <a:graphic>
          <a:graphicData uri="http://schemas.openxmlformats.org/drawingml/2006/table">
            <a:tbl>
              <a:tblPr/>
              <a:tblGrid>
                <a:gridCol w="717120"/>
                <a:gridCol w="5845534"/>
                <a:gridCol w="1790274"/>
              </a:tblGrid>
              <a:tr h="11521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Организация и проведение хоккейных матчей среди команд отцов и детей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Январь 2018г., 2019, 2020,2021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Организация дежурства кабинета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Ежедневно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86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Уход за комнатными растениями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Еженедельно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86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Организация подвижных перемен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Ежедневно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86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Организация физкультминуток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Ежедневно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39552" y="1066463"/>
            <a:ext cx="796153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Впереди у нас сколько мероприятии, </a:t>
            </a:r>
            <a:r>
              <a:rPr lang="tt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хотя наш проект начат с 2017 года, но мы достигли на некоторые успехи.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t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642918"/>
            <a:ext cx="6357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Успехи наших учеников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714348" y="2214554"/>
            <a:ext cx="67151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Родительские собрания, открытые уроки.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1\AppData\Local\Temp\2 (3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071810"/>
            <a:ext cx="271464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1\AppData\Local\Temp\2 (8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3714752"/>
            <a:ext cx="264320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1\AppData\Local\Temp\6 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3000372"/>
            <a:ext cx="285752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03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Рыцарские турниры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1\AppData\Local\Temp\1 (1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85860"/>
            <a:ext cx="257176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AppData\Local\Temp\2 (2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1571612"/>
            <a:ext cx="2035673" cy="1880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428861" y="3500438"/>
            <a:ext cx="30487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А ну-ка, парни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1\AppData\Local\Temp\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H="1" flipV="1">
            <a:off x="928662" y="4286256"/>
            <a:ext cx="2143140" cy="1642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1\AppData\Local\Temp\3 (2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 flipV="1">
            <a:off x="3500427" y="4286256"/>
            <a:ext cx="235745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1\AppData\Local\Temp\7 (1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4286256"/>
            <a:ext cx="2357454" cy="1549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2" descr="http://tkoek.ucoz.ru/novosti17_18/Zarnisa/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42914" y="1214422"/>
            <a:ext cx="3209794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728" y="785794"/>
            <a:ext cx="52864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А ну-ка, девочки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 smtClean="0"/>
              <a:t> </a:t>
            </a:r>
            <a:endParaRPr lang="ru-RU" dirty="0"/>
          </a:p>
        </p:txBody>
      </p:sp>
      <p:pic>
        <p:nvPicPr>
          <p:cNvPr id="5" name="Содержимое 4" descr="C:\Users\1\AppData\Local\Temp\2 (9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1500175"/>
            <a:ext cx="185738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1\AppData\Local\Temp\1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571472" y="1500174"/>
            <a:ext cx="264320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785918" y="3214686"/>
            <a:ext cx="5000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«Мы выбираем ЗОЖ!».</a:t>
            </a:r>
            <a:r>
              <a:rPr lang="ru-RU" b="1" i="1" dirty="0" smtClean="0"/>
              <a:t> </a:t>
            </a:r>
            <a:endParaRPr lang="ru-RU" dirty="0"/>
          </a:p>
        </p:txBody>
      </p:sp>
      <p:pic>
        <p:nvPicPr>
          <p:cNvPr id="8" name="Рисунок 7" descr="C:\Users\1\AppData\Local\Temp\2 (6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143380"/>
            <a:ext cx="221457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1\AppData\Local\Temp\7 (2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3929066"/>
            <a:ext cx="278608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1\AppData\Local\Temp\3 (5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8" y="1214422"/>
            <a:ext cx="278608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2" descr="http://tkoek.ucoz.ru/novosti16_17/KROSS/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43174" y="4643446"/>
            <a:ext cx="2678925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571480"/>
            <a:ext cx="75009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Смотр строя и песни, вахта памяти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1\AppData\Local\Temp\1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14422"/>
            <a:ext cx="307183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5" name="Rectangle 1"/>
          <p:cNvSpPr>
            <a:spLocks noChangeArrowheads="1"/>
          </p:cNvSpPr>
          <p:nvPr/>
        </p:nvSpPr>
        <p:spPr bwMode="auto">
          <a:xfrm flipH="1">
            <a:off x="4071934" y="3214686"/>
            <a:ext cx="442915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Летний пришкольный лагерь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1\AppData\Local\Temp\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4214818"/>
            <a:ext cx="321471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1\AppData\Local\Temp\5 (3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4357694"/>
            <a:ext cx="2261283" cy="233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 descr="http://tkoek.ucoz.ru/novosti17_18/MitinG/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1428736"/>
            <a:ext cx="2786082" cy="1857388"/>
          </a:xfrm>
          <a:prstGeom prst="rect">
            <a:avLst/>
          </a:prstGeom>
          <a:noFill/>
        </p:spPr>
      </p:pic>
      <p:pic>
        <p:nvPicPr>
          <p:cNvPr id="36869" name="Picture 5" descr="http://tkoek.ucoz.ru/novosti17_18/MitinG/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7224" y="4071942"/>
            <a:ext cx="1714512" cy="22848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1\AppData\Local\Temp\4 (2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928802"/>
            <a:ext cx="264320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AppData\Local\Temp\1 (2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2000240"/>
            <a:ext cx="257176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43042" y="857232"/>
            <a:ext cx="52864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Дружба с первой улыбки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1\AppData\Local\Temp\2 (4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1928802"/>
            <a:ext cx="221457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1\AppData\Local\Temp\12 (1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4143380"/>
            <a:ext cx="3857652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00042"/>
            <a:ext cx="7429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Чемпионат по виду спорта «Борьба».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1\AppData\Local\Temp\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214422"/>
            <a:ext cx="357190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285853" y="3244334"/>
            <a:ext cx="66437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Лыжня школы «Лыжня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Росии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1\AppData\Local\Temp\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4000504"/>
            <a:ext cx="350046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072362" cy="785818"/>
          </a:xfrm>
        </p:spPr>
        <p:txBody>
          <a:bodyPr>
            <a:normAutofit/>
          </a:bodyPr>
          <a:lstStyle/>
          <a:p>
            <a:pPr algn="ctr"/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Введение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://ulianova.ucoz.com/bannery/zdorovyj-obraz-zhizn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571612"/>
            <a:ext cx="2571736" cy="28361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 rot="452706">
            <a:off x="3255598" y="1017128"/>
            <a:ext cx="52969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Задача государства - растить здоровых детей и продлевать жизнь своих граждан.   Одним из главных факторов процветания нации является здоровая семья.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 такое здоровая семья? Здоровая семья-это семья, которая ведет здоровый образ жизни, в которой присутствует здоровый психологический климат, духовная культура, материальный достаток.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500042"/>
            <a:ext cx="4429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Выпуск стенгазет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3244334"/>
            <a:ext cx="69294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Встречи с интересными людьми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" name="Рисунок 3" descr="C:\Users\1\AppData\Local\Temp\5 (2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4071942"/>
            <a:ext cx="300039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tkoek.ucoz.ru/novosti18_19/Gripp/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4000504"/>
            <a:ext cx="292895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142976" y="714356"/>
            <a:ext cx="757242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«Осенний кросс», «Зарница»,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 Соревнования по шахматам»,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1\AppData\Local\Temp\9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1928802"/>
            <a:ext cx="2551236" cy="1735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AppData\Local\Temp\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857364"/>
            <a:ext cx="242889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28662" y="3929066"/>
            <a:ext cx="75009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Олимпиады, конкурсы, конференции.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1\AppData\Local\Temp\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643446"/>
            <a:ext cx="261906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1\AppData\Local\Temp\1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 flipV="1">
            <a:off x="3071802" y="4572008"/>
            <a:ext cx="271464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1\AppData\Local\Temp\2 (1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4500570"/>
            <a:ext cx="278608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3" descr="http://tkoek.ucoz.ru/novosti17_18/LAG_230618/21_den_titul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5074" y="2071678"/>
            <a:ext cx="2428875" cy="164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8"/>
            <a:ext cx="76438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Тематические родительские собрания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1\AppData\Local\Temp\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285860"/>
            <a:ext cx="214314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AppData\Local\Temp\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500174"/>
            <a:ext cx="214314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AppData\Local\Temp\13 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1357298"/>
            <a:ext cx="257176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643174" y="3244334"/>
            <a:ext cx="4286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Хоккейные матчи</a:t>
            </a:r>
            <a:r>
              <a:rPr lang="ru-RU" b="1" i="1" dirty="0" smtClean="0"/>
              <a:t>. </a:t>
            </a:r>
            <a:endParaRPr lang="ru-RU" dirty="0"/>
          </a:p>
        </p:txBody>
      </p:sp>
      <p:pic>
        <p:nvPicPr>
          <p:cNvPr id="44034" name="Picture 2" descr="http://tkoek.ucoz.ru/novosti17_18/22_02_2018/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28794" y="3714752"/>
            <a:ext cx="5072098" cy="28702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4" y="428604"/>
            <a:ext cx="74295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t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 smtClean="0"/>
              <a:t> 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2274838"/>
            <a:ext cx="67866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flipH="1">
            <a:off x="5478562" y="5072075"/>
            <a:ext cx="2379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dirty="0" smtClean="0"/>
              <a:t>Каюм Насыйри</a:t>
            </a:r>
            <a:endParaRPr lang="ru-RU" dirty="0"/>
          </a:p>
        </p:txBody>
      </p:sp>
      <p:pic>
        <p:nvPicPr>
          <p:cNvPr id="6" name="Рисунок 5" descr="https://ds03.infourok.ru/uploads/ex/0f94/0001bd43-22f5dc16/img2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5"/>
            <a:ext cx="8496943" cy="532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ds04.infourok.ru/uploads/ex/105e/00062add-2d0fff18/1/img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1199399"/>
            <a:ext cx="5940425" cy="4459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305800" cy="1418484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sz="36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285852" y="1214422"/>
            <a:ext cx="607223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Здоровый образ жизни детей – это здоровое будущее страны!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Здоровый образ жизни, здоровый образ жизни!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Полезен он для всех!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Здоровый образ жизни - удача и успех.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Здоровый образ жизни - со мной ты навсегда.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Здоровый образ жизни – это </a:t>
            </a:r>
            <a:r>
              <a:rPr kumimoji="0" lang="tt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судьба.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Здоровый образ жизни, будь у всех в крови!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Здоровый образ жизни -  утром поднялся и беги.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Здоровый образ жизни - свежий воздух вдохни.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Здоровый образ жизни - счастливым будешь ты!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76867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tt-RU" dirty="0" smtClean="0"/>
              <a:t/>
            </a:r>
            <a:br>
              <a:rPr lang="tt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Используемый   источник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305342"/>
            <a:ext cx="62150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Апанасенко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Г.Л. Охрана здоровья здоровых: некоторые проблемы теории и практики. – М.; Просвещение, 1987.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Валеология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Диагностика, средства и практика обеспечения здоровья. / Под ред. И.И.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Брехмака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– СПБ.: Наука, 1993.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Выготский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Л.С. Педагогическая психология / Под ред. В.В.Давыдова. –М.: Педагогика, 1991.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Зубкова В.М. Изменение функционального состояния организма учащихся в течение учебного дня и учебной недели. // В кн.: Гигиеническая оценка обучения учащихся в современной школе. – М.: 1975.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85729"/>
            <a:ext cx="824868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09600" y="1071546"/>
            <a:ext cx="8105804" cy="4714908"/>
          </a:xfrm>
        </p:spPr>
        <p:txBody>
          <a:bodyPr>
            <a:normAutofit fontScale="92500" lnSpcReduction="10000"/>
          </a:bodyPr>
          <a:lstStyle/>
          <a:p>
            <a:endParaRPr lang="tt-RU" sz="6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Проблемы сохранения здоровья школьников и привития им навыков здорового образа жизни сегодня очень актуальны в связи с резким снижением процента здоровых детей, увеличением числа имеющих хронические заболевания, неврозы. Причины такого состояния – нарушения экологии, гиподинамия, нервно-психические нагрузки, незнание своего организма, состояние социальной среды, в результате чего происходит снижение уровня жизни.</a:t>
            </a:r>
          </a:p>
          <a:p>
            <a:r>
              <a:rPr lang="ru-RU" sz="2400" dirty="0" smtClean="0"/>
              <a:t>Здоровье –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зависит от образа мышления и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жизненных установок</a:t>
            </a:r>
            <a:r>
              <a:rPr lang="ru-RU" sz="2200" dirty="0" smtClean="0"/>
              <a:t>, </a:t>
            </a:r>
            <a:r>
              <a:rPr lang="ru-RU" sz="2400" dirty="0" smtClean="0"/>
              <a:t>ни с чем не сравнимая ценность. Каждому человеку присуще желание быть сильным и здоровым.</a:t>
            </a:r>
          </a:p>
          <a:p>
            <a:endParaRPr lang="tt-RU" sz="24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418112">
            <a:off x="2428816" y="3321791"/>
            <a:ext cx="596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282" y="0"/>
          <a:ext cx="8715436" cy="6715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9854"/>
                <a:gridCol w="4255582"/>
              </a:tblGrid>
              <a:tr h="6715148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Телефоны прочь! Долой!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 беги, беги домой!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Ждут  тебя сын и дочь,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Должен же ты им помочь!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Помоги им открыть дверь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распрекрасный этот мир!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 не тот, что сер вокруг,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Где нет счастья и подруг,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Где царит обман и ложь,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 от равнодушия дрожь.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Гонимся мы за деньгами,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Не замечаем за плечами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Грустные глаза детей…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Ты беги, беи скорей!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Может он или она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Сидит в углу, совсем одна.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Нуждаясь давным-давно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помощи  твоей…бревно! 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Ты заметил или нет,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свои двенадцать лет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отношении на свет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Появился свой секрет,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Ты заметил или нет,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свои двенадцать лет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отношении на свет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Появился свой секрет,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 тебя всё рядом нет!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 тебя дела, дела…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 дитя…совсем одна…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Не подумал ты о том, 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Нуждается в тебе твой дом!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… Ну вот дома… и опять ты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Своим вниманьем обделил: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Сидишь, уткнувшись в телефон ты,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Он –то ваш мир разделил.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Ты подумай хорошенько,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Старость ведь не за горой,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Кто заботиться –то будет,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Когда нуждаться будешь?- Ой!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Кто тебя окружит вниманьем?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Кто теплый чай тебе подаст?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Может время неумолимо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 тебе уроки даст… 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(</a:t>
                      </a:r>
                      <a:r>
                        <a:rPr kumimoji="0" lang="ru-RU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Эльвера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Фатхрахманова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406227">
            <a:off x="2502109" y="3531883"/>
            <a:ext cx="5927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dirty="0"/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642910" y="0"/>
            <a:ext cx="37147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проекта: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fs00.infourok.ru/images/doc/104/123048/img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68152">
            <a:off x="2715571" y="1036448"/>
            <a:ext cx="5971444" cy="4436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28596" y="5276108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Приобщение родителей и детей к здоровому образу жизни.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430485">
            <a:off x="3111459" y="1252204"/>
            <a:ext cx="53253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- Расширить свои представления о здоровом образе жизни;</a:t>
            </a:r>
          </a:p>
          <a:p>
            <a:r>
              <a:rPr lang="ru-RU" sz="2000" dirty="0" smtClean="0"/>
              <a:t>- Проанализировать образ жизни </a:t>
            </a:r>
            <a:r>
              <a:rPr lang="tt-RU" sz="2000" dirty="0" smtClean="0"/>
              <a:t>в школе и </a:t>
            </a:r>
            <a:r>
              <a:rPr lang="ru-RU" sz="2000" dirty="0" smtClean="0"/>
              <a:t>своей семьи;</a:t>
            </a:r>
          </a:p>
          <a:p>
            <a:r>
              <a:rPr lang="ru-RU" sz="2000" dirty="0" smtClean="0"/>
              <a:t>- Сделать выводы;</a:t>
            </a:r>
          </a:p>
          <a:p>
            <a:r>
              <a:rPr lang="ru-RU" sz="2000" dirty="0" smtClean="0"/>
              <a:t>- Обобщить собранный материал с помощью творческих работ (рисунков, стихов, пословиц, фотографий и т.д.).</a:t>
            </a:r>
          </a:p>
          <a:p>
            <a:r>
              <a:rPr lang="ru-RU" sz="2000" dirty="0" smtClean="0"/>
              <a:t>- Подключить к данному</a:t>
            </a:r>
            <a:r>
              <a:rPr lang="tt-RU" sz="2000" dirty="0" smtClean="0"/>
              <a:t> проекту </a:t>
            </a:r>
            <a:r>
              <a:rPr lang="ru-RU" sz="2000" dirty="0" smtClean="0"/>
              <a:t> родителей, родственников, друзей и знакомых.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14282" y="428604"/>
            <a:ext cx="40005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57422" y="1142984"/>
            <a:ext cx="62151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500042"/>
            <a:ext cx="19288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4" y="500042"/>
            <a:ext cx="47796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Гипотеза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://www.aktt.ardatov78.ru/content/images/image003%283%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857232"/>
            <a:ext cx="5046370" cy="3551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28596" y="4500570"/>
            <a:ext cx="814393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Семья – это основное звено, где формируются полезные привычки и отвергаются вредные. Выработанные с годами в семье привычки, традиции, образ жизни, отношение к своему здоровью и здоровью окружающих переносятся ребенком во взрослую жизнь и во вновь созданную семью.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4291"/>
            <a:ext cx="7677176" cy="642941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Проблема родителей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1000108"/>
            <a:ext cx="307183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Невозможно вести целенаправленную работу с детьми среднего школьного возраста без тесной взаимосвязи с родителями. Именно поэтому наш проект – это поэтапное и целенаправленное приобщение родителей (!) и детей к здоровому образу жизни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playcast.ru/uploads/2017/04/04/222117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52232">
            <a:off x="3647655" y="1395568"/>
            <a:ext cx="4573842" cy="340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11561" y="0"/>
            <a:ext cx="770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предполагает реализацию в ходе трех этапов: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23529" y="1268761"/>
          <a:ext cx="8568951" cy="5343301"/>
        </p:xfrm>
        <a:graphic>
          <a:graphicData uri="http://schemas.openxmlformats.org/drawingml/2006/table">
            <a:tbl>
              <a:tblPr/>
              <a:tblGrid>
                <a:gridCol w="512671"/>
                <a:gridCol w="1611256"/>
                <a:gridCol w="4663263"/>
                <a:gridCol w="1781761"/>
              </a:tblGrid>
              <a:tr h="3637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Этапы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Название этапа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Сроки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8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Подготовительный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Исследование (анкеты, тесты, наблюдение)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Изучение методической литературы, интернет ресурсов по теме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 Планирование мероприятий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Сентябрь - декабрь 201</a:t>
                      </a:r>
                      <a:r>
                        <a:rPr lang="en-US" sz="2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r>
                        <a:rPr lang="ru-RU" sz="2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год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8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Основной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Мероприятия, направленные на приобщение родителей и детей к здоровому образу жизни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Январь 2017 год – декабрь 2021год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1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Обобщающий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Семейный конкурс «Здоровая семья – здоровая нация»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Январь - май 2021 год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1180</TotalTime>
  <Words>1216</Words>
  <Application>Microsoft Office PowerPoint</Application>
  <PresentationFormat>Экран (4:3)</PresentationFormat>
  <Paragraphs>242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Поток</vt:lpstr>
      <vt:lpstr>       МБОУ «Нижнекуюкская ООШ»  Атнинского муниципального района РТ </vt:lpstr>
      <vt:lpstr>Введение</vt:lpstr>
      <vt:lpstr> Актуальность проекта</vt:lpstr>
      <vt:lpstr>Слайд 4</vt:lpstr>
      <vt:lpstr>Слайд 5</vt:lpstr>
      <vt:lpstr>Слайд 6</vt:lpstr>
      <vt:lpstr>Слайд 7</vt:lpstr>
      <vt:lpstr>Проблема родителей</vt:lpstr>
      <vt:lpstr>Слайд 9</vt:lpstr>
      <vt:lpstr>План мероприятий </vt:lpstr>
      <vt:lpstr>Слайд 11</vt:lpstr>
      <vt:lpstr>Слайд 12</vt:lpstr>
      <vt:lpstr>Слайд 13</vt:lpstr>
      <vt:lpstr>Слайд 14</vt:lpstr>
      <vt:lpstr>Рыцарские турниры.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 </vt:lpstr>
      <vt:lpstr>  Используемый   источник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Муниципальное бюджетное общеобразовательное учреждение «Нижнекуюкская основная общеобразова-тельная школа» Атнинского муниципального  района РТ</dc:title>
  <dc:creator>1</dc:creator>
  <cp:lastModifiedBy>1143</cp:lastModifiedBy>
  <cp:revision>77</cp:revision>
  <dcterms:created xsi:type="dcterms:W3CDTF">2018-11-26T18:16:30Z</dcterms:created>
  <dcterms:modified xsi:type="dcterms:W3CDTF">2018-12-07T05:01:21Z</dcterms:modified>
</cp:coreProperties>
</file>