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4" r:id="rId3"/>
    <p:sldId id="266" r:id="rId4"/>
    <p:sldId id="267" r:id="rId5"/>
    <p:sldId id="270" r:id="rId6"/>
    <p:sldId id="268" r:id="rId7"/>
    <p:sldId id="269" r:id="rId8"/>
    <p:sldId id="272" r:id="rId9"/>
  </p:sldIdLst>
  <p:sldSz cx="9906000" cy="6858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174A"/>
    <a:srgbClr val="000D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026" y="210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9" d="100"/>
        <a:sy n="7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1EB88-BE07-4B9D-ACC9-3D055F7DC87C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D3436-C269-4E11-B824-943D09355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1EB88-BE07-4B9D-ACC9-3D055F7DC87C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D3436-C269-4E11-B824-943D09355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1EB88-BE07-4B9D-ACC9-3D055F7DC87C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D3436-C269-4E11-B824-943D09355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1EB88-BE07-4B9D-ACC9-3D055F7DC87C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D3436-C269-4E11-B824-943D09355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1EB88-BE07-4B9D-ACC9-3D055F7DC87C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D3436-C269-4E11-B824-943D09355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1EB88-BE07-4B9D-ACC9-3D055F7DC87C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D3436-C269-4E11-B824-943D09355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1EB88-BE07-4B9D-ACC9-3D055F7DC87C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D3436-C269-4E11-B824-943D09355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1EB88-BE07-4B9D-ACC9-3D055F7DC87C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D3436-C269-4E11-B824-943D09355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1EB88-BE07-4B9D-ACC9-3D055F7DC87C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D3436-C269-4E11-B824-943D09355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1EB88-BE07-4B9D-ACC9-3D055F7DC87C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D3436-C269-4E11-B824-943D09355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1EB88-BE07-4B9D-ACC9-3D055F7DC87C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D3436-C269-4E11-B824-943D09355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51EB88-BE07-4B9D-ACC9-3D055F7DC87C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D3436-C269-4E11-B824-943D09355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jpeg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jpeg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0.jpeg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1.png"/><Relationship Id="rId4" Type="http://schemas.openxmlformats.org/officeDocument/2006/relationships/image" Target="../media/image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Альбина\Pictures\Рисунок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-4764" y="0"/>
            <a:ext cx="9901099" cy="6870700"/>
          </a:xfrm>
          <a:prstGeom prst="rect">
            <a:avLst/>
          </a:prstGeom>
          <a:noFill/>
        </p:spPr>
      </p:pic>
      <p:pic>
        <p:nvPicPr>
          <p:cNvPr id="5" name="Picture 4" descr="C:\Users\Альбина\Documents\УЧИТЕЛЯ\Кочкарова М.И\коррупция\corruption_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6616" y="404664"/>
            <a:ext cx="7128792" cy="2517648"/>
          </a:xfrm>
          <a:prstGeom prst="rect">
            <a:avLst/>
          </a:prstGeom>
          <a:ln w="762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0" y="3140968"/>
            <a:ext cx="9906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16174A"/>
                </a:solidFill>
                <a:latin typeface="Arial Narrow" pitchFamily="34" charset="0"/>
              </a:rPr>
              <a:t>Если ты устал от бесконечных поборов...</a:t>
            </a:r>
          </a:p>
          <a:p>
            <a:pPr algn="ctr"/>
            <a:r>
              <a:rPr lang="ru-RU" dirty="0" smtClean="0">
                <a:solidFill>
                  <a:srgbClr val="16174A"/>
                </a:solidFill>
                <a:latin typeface="Arial Narrow" pitchFamily="34" charset="0"/>
              </a:rPr>
              <a:t>Если ты устал от неоднозначных намеков...</a:t>
            </a:r>
          </a:p>
          <a:p>
            <a:pPr algn="ctr"/>
            <a:r>
              <a:rPr lang="ru-RU" dirty="0" smtClean="0">
                <a:solidFill>
                  <a:srgbClr val="16174A"/>
                </a:solidFill>
                <a:latin typeface="Arial Narrow" pitchFamily="34" charset="0"/>
              </a:rPr>
              <a:t>Если тебе надоела открытая несправедливость...</a:t>
            </a:r>
          </a:p>
          <a:p>
            <a:pPr algn="ctr"/>
            <a:r>
              <a:rPr lang="ru-RU" dirty="0" smtClean="0">
                <a:solidFill>
                  <a:srgbClr val="16174A"/>
                </a:solidFill>
                <a:latin typeface="Arial Narrow" pitchFamily="34" charset="0"/>
              </a:rPr>
              <a:t>Если ты не можешь доказать свою правоту...</a:t>
            </a:r>
          </a:p>
          <a:p>
            <a:pPr algn="ctr"/>
            <a:r>
              <a:rPr lang="ru-RU" dirty="0" smtClean="0">
                <a:solidFill>
                  <a:srgbClr val="16174A"/>
                </a:solidFill>
                <a:latin typeface="Arial Narrow" pitchFamily="34" charset="0"/>
              </a:rPr>
              <a:t>Если ты еще удивляешься, как учатся, те,  кто не учит...</a:t>
            </a:r>
          </a:p>
          <a:p>
            <a:pPr algn="ctr"/>
            <a:endParaRPr lang="ru-RU" dirty="0" smtClean="0">
              <a:solidFill>
                <a:srgbClr val="16174A"/>
              </a:solidFill>
              <a:latin typeface="Arial Narrow" pitchFamily="34" charset="0"/>
            </a:endParaRPr>
          </a:p>
          <a:p>
            <a:pPr algn="ctr"/>
            <a:r>
              <a:rPr lang="ru-RU" dirty="0" smtClean="0">
                <a:solidFill>
                  <a:srgbClr val="16174A"/>
                </a:solidFill>
                <a:latin typeface="Arial Narrow" pitchFamily="34" charset="0"/>
              </a:rPr>
              <a:t>НАМ НУЖНО ОБЪЕДИНИТЬ СВОИ УСИЛИЯ В БОРЬБЕ ПРОТИВ КОРРУПЦИИ!!!</a:t>
            </a:r>
          </a:p>
          <a:p>
            <a:pPr algn="ctr"/>
            <a:r>
              <a:rPr lang="ru-RU" dirty="0" smtClean="0">
                <a:solidFill>
                  <a:srgbClr val="16174A"/>
                </a:solidFill>
                <a:latin typeface="Arial Narrow" pitchFamily="34" charset="0"/>
              </a:rPr>
              <a:t>ПОМОЖЕМ СВЯЩЕННОЙ БУКВЕ ЗАКОНА!!!</a:t>
            </a:r>
          </a:p>
          <a:p>
            <a:pPr algn="ctr"/>
            <a:r>
              <a:rPr lang="ru-RU" dirty="0" smtClean="0">
                <a:solidFill>
                  <a:srgbClr val="16174A"/>
                </a:solidFill>
                <a:latin typeface="Arial Narrow" pitchFamily="34" charset="0"/>
              </a:rPr>
              <a:t>ТОЛЬКО ВЗЯВШИСЬ ЗА РУКИ МЫ СМОЖЕМ ВМЕСТЕ ПОСТРОИТЬ СВОЕ СЧАСТЛИВОЕ БУДУЩЕЕ!!!</a:t>
            </a:r>
            <a:endParaRPr lang="ru-RU" dirty="0">
              <a:solidFill>
                <a:srgbClr val="16174A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25" name="Object 1"/>
          <p:cNvGraphicFramePr>
            <a:graphicFrameLocks noChangeAspect="1"/>
          </p:cNvGraphicFramePr>
          <p:nvPr/>
        </p:nvGraphicFramePr>
        <p:xfrm>
          <a:off x="0" y="0"/>
          <a:ext cx="9906000" cy="68676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8" name="Слайд" r:id="rId3" imgW="4518673" imgH="3388445" progId="PowerPoint.Slide.8">
                  <p:embed/>
                </p:oleObj>
              </mc:Choice>
              <mc:Fallback>
                <p:oleObj name="Слайд" r:id="rId3" imgW="4518673" imgH="3388445" progId="PowerPoint.Slide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906000" cy="68676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16496" y="3573016"/>
            <a:ext cx="914501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002060"/>
              </a:solidFill>
            </a:endParaRP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1. </a:t>
            </a:r>
            <a:r>
              <a:rPr lang="ru-RU" b="1" dirty="0" smtClean="0">
                <a:solidFill>
                  <a:srgbClr val="002060"/>
                </a:solidFill>
              </a:rPr>
              <a:t>Коррупция </a:t>
            </a:r>
            <a:r>
              <a:rPr lang="ru-RU" dirty="0" smtClean="0">
                <a:solidFill>
                  <a:srgbClr val="002060"/>
                </a:solidFill>
              </a:rPr>
              <a:t>— это отсутствие порядочности и честности (особенно подверженность взяточничеству); использование должностного положения для получения выгоды нечестным путем.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2. </a:t>
            </a:r>
            <a:r>
              <a:rPr lang="ru-RU" b="1" dirty="0" smtClean="0">
                <a:solidFill>
                  <a:srgbClr val="002060"/>
                </a:solidFill>
              </a:rPr>
              <a:t>Коррупция</a:t>
            </a:r>
            <a:r>
              <a:rPr lang="ru-RU" dirty="0" smtClean="0">
                <a:solidFill>
                  <a:srgbClr val="002060"/>
                </a:solidFill>
              </a:rPr>
              <a:t> — это злоупотребление служебным положением для  личной выгоды.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 Коррупция имеет много разновидностей: 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</a:rPr>
              <a:t> взяточничество, незаконное присвоение товаров и услуг, предназначенных для общественного потребления, 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</a:rPr>
              <a:t> кумовство (когда при приеме на работу предпочтение отдается членам семьи),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</a:rPr>
              <a:t> оказание влияния при выработке законов и правил в целях получения личной выгоды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-  все это распространенные примеры правонарушений и должностных преступлений.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1507" name="Picture 3" descr="C:\Users\Альбина\Documents\УЧИТЕЛЯ\Кочкарова М.И\коррупция\1332824022_fd361171364eacd2e4f9d196d76f678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2479" y="188640"/>
            <a:ext cx="5394041" cy="36004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673080" y="1196752"/>
            <a:ext cx="4232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</a:rPr>
              <a:t>Коррупция</a:t>
            </a:r>
          </a:p>
          <a:p>
            <a:pPr algn="ctr"/>
            <a:r>
              <a:rPr lang="ru-RU" sz="3600" dirty="0" smtClean="0">
                <a:solidFill>
                  <a:srgbClr val="C00000"/>
                </a:solidFill>
              </a:rPr>
              <a:t>Что это значит?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Альбина\Pictures\Рисунок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-4764" y="0"/>
            <a:ext cx="9901099" cy="68707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72480" y="3501008"/>
            <a:ext cx="9361040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16174A"/>
                </a:solidFill>
              </a:rPr>
              <a:t>Коррупция оказывает  воздействие, </a:t>
            </a:r>
          </a:p>
          <a:p>
            <a:pPr algn="ctr"/>
            <a:r>
              <a:rPr lang="ru-RU" sz="1600" dirty="0" smtClean="0">
                <a:solidFill>
                  <a:srgbClr val="16174A"/>
                </a:solidFill>
              </a:rPr>
              <a:t>даже если вы не сталкиваетесь с ней  напрямую.  Так, коррупция:</a:t>
            </a:r>
          </a:p>
          <a:p>
            <a:pPr algn="just">
              <a:buFont typeface="Wingdings" pitchFamily="2" charset="2"/>
              <a:buChar char="v"/>
            </a:pPr>
            <a:r>
              <a:rPr lang="ru-RU" sz="1600" dirty="0" smtClean="0">
                <a:solidFill>
                  <a:srgbClr val="16174A"/>
                </a:solidFill>
              </a:rPr>
              <a:t> мешает бизнесу, который не может успешно развиваться в коррумпированной системе, что ведет к сокращению общего  богатства страны;</a:t>
            </a:r>
          </a:p>
          <a:p>
            <a:pPr algn="just">
              <a:buFont typeface="Wingdings" pitchFamily="2" charset="2"/>
              <a:buChar char="v"/>
            </a:pPr>
            <a:r>
              <a:rPr lang="ru-RU" sz="1600" dirty="0" smtClean="0">
                <a:solidFill>
                  <a:srgbClr val="16174A"/>
                </a:solidFill>
              </a:rPr>
              <a:t> влечет за собой сокращение объема денежных средств, которые правительство должно выплачивать трудящимся и расходовать на приобретение предметов снабжения: книг, медикаментов, компьютеров и т.д.</a:t>
            </a:r>
          </a:p>
          <a:p>
            <a:pPr algn="just">
              <a:buFont typeface="Wingdings" pitchFamily="2" charset="2"/>
              <a:buChar char="v"/>
            </a:pPr>
            <a:r>
              <a:rPr lang="ru-RU" sz="1600" dirty="0" smtClean="0">
                <a:solidFill>
                  <a:srgbClr val="16174A"/>
                </a:solidFill>
              </a:rPr>
              <a:t> приводит к тому, что деньги, выделяемые государством на оказание социальных услуг (школы, больницы, дороги, канализация, полиция и т.д.), не используются должным образом, что ухудшает качество услуг;</a:t>
            </a:r>
          </a:p>
          <a:p>
            <a:pPr algn="just">
              <a:buFont typeface="Wingdings" pitchFamily="2" charset="2"/>
              <a:buChar char="v"/>
            </a:pPr>
            <a:r>
              <a:rPr lang="ru-RU" sz="1600" dirty="0" smtClean="0">
                <a:solidFill>
                  <a:srgbClr val="16174A"/>
                </a:solidFill>
              </a:rPr>
              <a:t> создает условия для того, чтобы люди, у которых есть деньги и связи, могли изменять законы и постановления государственных органов в своих интересах;</a:t>
            </a:r>
          </a:p>
          <a:p>
            <a:pPr algn="just"/>
            <a:r>
              <a:rPr lang="ru-RU" sz="1600" dirty="0" smtClean="0">
                <a:solidFill>
                  <a:srgbClr val="16174A"/>
                </a:solidFill>
              </a:rPr>
              <a:t>подрывает доверие к правительству.</a:t>
            </a:r>
          </a:p>
          <a:p>
            <a:endParaRPr lang="ru-RU" dirty="0" smtClean="0">
              <a:solidFill>
                <a:srgbClr val="16174A"/>
              </a:solidFill>
            </a:endParaRPr>
          </a:p>
        </p:txBody>
      </p:sp>
      <p:pic>
        <p:nvPicPr>
          <p:cNvPr id="26626" name="Picture 2" descr="C:\Users\Альбина\Documents\УЧИТЕЛЯ\Кочкарова М.И\коррупция\swin_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4488" y="188640"/>
            <a:ext cx="4532808" cy="317061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5385048" y="548680"/>
            <a:ext cx="416091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16174A"/>
                </a:solidFill>
              </a:rPr>
              <a:t>Согласно исследованию,</a:t>
            </a:r>
          </a:p>
          <a:p>
            <a:pPr algn="ctr"/>
            <a:r>
              <a:rPr lang="ru-RU" dirty="0" smtClean="0">
                <a:solidFill>
                  <a:srgbClr val="16174A"/>
                </a:solidFill>
              </a:rPr>
              <a:t> когда страны ведут борьбу</a:t>
            </a:r>
          </a:p>
          <a:p>
            <a:pPr algn="ctr"/>
            <a:r>
              <a:rPr lang="ru-RU" dirty="0" smtClean="0">
                <a:solidFill>
                  <a:srgbClr val="16174A"/>
                </a:solidFill>
              </a:rPr>
              <a:t> с коррупцией,  государственные доходы  в долгосрочной перспективе возрастают в четыре раза.</a:t>
            </a:r>
          </a:p>
          <a:p>
            <a:pPr algn="ctr"/>
            <a:r>
              <a:rPr lang="ru-RU" dirty="0" smtClean="0">
                <a:solidFill>
                  <a:srgbClr val="16174A"/>
                </a:solidFill>
              </a:rPr>
              <a:t> При снижении коррупции бизнес может развиваться на три процента быстрее, а уровень детской смертности может снизиться на целых 75%.</a:t>
            </a:r>
            <a:endParaRPr lang="ru-RU" dirty="0">
              <a:solidFill>
                <a:srgbClr val="16174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25" name="Object 1"/>
          <p:cNvGraphicFramePr>
            <a:graphicFrameLocks noChangeAspect="1"/>
          </p:cNvGraphicFramePr>
          <p:nvPr/>
        </p:nvGraphicFramePr>
        <p:xfrm>
          <a:off x="0" y="0"/>
          <a:ext cx="9906000" cy="68676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6" name="Слайд" r:id="rId3" imgW="4518673" imgH="3388445" progId="PowerPoint.Slide.8">
                  <p:embed/>
                </p:oleObj>
              </mc:Choice>
              <mc:Fallback>
                <p:oleObj name="Слайд" r:id="rId3" imgW="4518673" imgH="3388445" progId="PowerPoint.Slide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906000" cy="68676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664968" y="692696"/>
            <a:ext cx="4953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16174A"/>
                </a:solidFill>
              </a:rPr>
              <a:t>Четыре причины роста коррупции:</a:t>
            </a:r>
          </a:p>
          <a:p>
            <a:pPr algn="ctr"/>
            <a:endParaRPr lang="ru-RU" sz="2400" b="1" dirty="0" smtClean="0">
              <a:solidFill>
                <a:srgbClr val="16174A"/>
              </a:solidFill>
            </a:endParaRPr>
          </a:p>
          <a:p>
            <a:pPr algn="just"/>
            <a:r>
              <a:rPr lang="ru-RU" b="1" dirty="0" smtClean="0">
                <a:solidFill>
                  <a:srgbClr val="16174A"/>
                </a:solidFill>
              </a:rPr>
              <a:t>Возможности. </a:t>
            </a:r>
            <a:r>
              <a:rPr lang="ru-RU" dirty="0" smtClean="0">
                <a:solidFill>
                  <a:srgbClr val="16174A"/>
                </a:solidFill>
              </a:rPr>
              <a:t>Люди подвержены коррупции, когда система работает неэффективно и им необходимо найти способ достижения своих целей без учета существующего порядка и законов.</a:t>
            </a:r>
          </a:p>
          <a:p>
            <a:pPr algn="just"/>
            <a:endParaRPr lang="ru-RU" dirty="0" smtClean="0">
              <a:solidFill>
                <a:srgbClr val="16174A"/>
              </a:solidFill>
            </a:endParaRPr>
          </a:p>
          <a:p>
            <a:pPr algn="just"/>
            <a:r>
              <a:rPr lang="ru-RU" b="1" dirty="0" smtClean="0">
                <a:solidFill>
                  <a:srgbClr val="16174A"/>
                </a:solidFill>
              </a:rPr>
              <a:t>Низкая вероятность разоблачения</a:t>
            </a:r>
            <a:r>
              <a:rPr lang="ru-RU" dirty="0" smtClean="0">
                <a:solidFill>
                  <a:srgbClr val="16174A"/>
                </a:solidFill>
              </a:rPr>
              <a:t>. Отсутствие подотчетности является следствием прежде всего отсутствия </a:t>
            </a:r>
            <a:r>
              <a:rPr lang="ru-RU" dirty="0" err="1" smtClean="0">
                <a:solidFill>
                  <a:srgbClr val="16174A"/>
                </a:solidFill>
              </a:rPr>
              <a:t>транспарентности</a:t>
            </a:r>
            <a:r>
              <a:rPr lang="ru-RU" dirty="0" smtClean="0">
                <a:solidFill>
                  <a:srgbClr val="16174A"/>
                </a:solidFill>
              </a:rPr>
              <a:t>  (например, государственные чиновники не  информируют о том, что они делают, каким образом и почему, и не объясняют свои действия), а также слабой правоприменительной деятельностью  (органы правопорядка не привлекают к ответственности имеющих властные полномочия лиц, которые злоупотребляют своими обязанностями).</a:t>
            </a: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472" y="1196752"/>
            <a:ext cx="4257675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Альбина\Pictures\Рисунок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-4764" y="0"/>
            <a:ext cx="9901099" cy="68707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448944" y="476672"/>
            <a:ext cx="4953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b="1" dirty="0" smtClean="0">
                <a:solidFill>
                  <a:srgbClr val="16174A"/>
                </a:solidFill>
              </a:rPr>
              <a:t>Плохая мотивация</a:t>
            </a:r>
            <a:r>
              <a:rPr lang="ru-RU" dirty="0" smtClean="0">
                <a:solidFill>
                  <a:srgbClr val="16174A"/>
                </a:solidFill>
              </a:rPr>
              <a:t>. Например, когда чиновник получает столько, что ему не хватает на жизнь, или когда у него отсутствует уверенность в завтрашнем дне, он дополняет свои доходы взятками. </a:t>
            </a:r>
          </a:p>
          <a:p>
            <a:pPr algn="just"/>
            <a:endParaRPr lang="ru-RU" dirty="0" smtClean="0">
              <a:solidFill>
                <a:srgbClr val="16174A"/>
              </a:solidFill>
            </a:endParaRPr>
          </a:p>
          <a:p>
            <a:pPr algn="just"/>
            <a:r>
              <a:rPr lang="ru-RU" b="1" dirty="0" smtClean="0">
                <a:solidFill>
                  <a:srgbClr val="16174A"/>
                </a:solidFill>
              </a:rPr>
              <a:t>В определенных ситуациях и обстоятельствах обычные люди перестают уважать закон. </a:t>
            </a:r>
            <a:r>
              <a:rPr lang="ru-RU" dirty="0" smtClean="0">
                <a:solidFill>
                  <a:srgbClr val="16174A"/>
                </a:solidFill>
              </a:rPr>
              <a:t>Они пытаются обойти законы правительства, которое они считают незаконным. Нищета или нехватка товаров (например, лекарств) также может побудить людей не соблюдать законы.</a:t>
            </a:r>
          </a:p>
          <a:p>
            <a:pPr algn="just"/>
            <a:r>
              <a:rPr lang="ru-RU" dirty="0" smtClean="0">
                <a:solidFill>
                  <a:srgbClr val="16174A"/>
                </a:solidFill>
              </a:rPr>
              <a:t>Поэтому когда возникает желание дать взятку чиновнику, чтобы получить нечто ценное лично для себя (например, провести телефон),  следует иметь в виду, что дача взятки способствует росту коррупции в стране. </a:t>
            </a:r>
          </a:p>
          <a:p>
            <a:pPr algn="just"/>
            <a:r>
              <a:rPr lang="ru-RU" dirty="0" smtClean="0">
                <a:solidFill>
                  <a:srgbClr val="16174A"/>
                </a:solidFill>
              </a:rPr>
              <a:t>Борьба с коррупцией тесно связана с улучшением системы управления страной, т.е. с улучшением системы формирования правительства и руководства его деятельностью.</a:t>
            </a:r>
            <a:endParaRPr lang="ru-RU" dirty="0">
              <a:solidFill>
                <a:srgbClr val="16174A"/>
              </a:solidFill>
            </a:endParaRPr>
          </a:p>
        </p:txBody>
      </p:sp>
      <p:pic>
        <p:nvPicPr>
          <p:cNvPr id="37889" name="Picture 1" descr="C:\Users\Альбина\Documents\УЧИТЕЛЯ\Кочкарова М.И\коррупция\9c8d39935fc36ea53c934a53928c766a.jpg"/>
          <p:cNvPicPr>
            <a:picLocks noChangeAspect="1" noChangeArrowheads="1"/>
          </p:cNvPicPr>
          <p:nvPr/>
        </p:nvPicPr>
        <p:blipFill>
          <a:blip r:embed="rId3" cstate="print"/>
          <a:srcRect b="13498"/>
          <a:stretch>
            <a:fillRect/>
          </a:stretch>
        </p:blipFill>
        <p:spPr bwMode="auto">
          <a:xfrm>
            <a:off x="416496" y="692696"/>
            <a:ext cx="3600400" cy="5184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Альбина\Pictures\Рисунок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-4764" y="0"/>
            <a:ext cx="9901099" cy="68707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72480" y="335847"/>
            <a:ext cx="9127014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16174A"/>
                </a:solidFill>
              </a:rPr>
              <a:t>Что могу сделать я?</a:t>
            </a:r>
          </a:p>
          <a:p>
            <a:endParaRPr lang="ru-RU" dirty="0" smtClean="0">
              <a:solidFill>
                <a:srgbClr val="16174A"/>
              </a:solidFill>
            </a:endParaRPr>
          </a:p>
          <a:p>
            <a:endParaRPr lang="ru-RU" dirty="0" smtClean="0">
              <a:solidFill>
                <a:srgbClr val="16174A"/>
              </a:solidFill>
            </a:endParaRPr>
          </a:p>
          <a:p>
            <a:endParaRPr lang="ru-RU" dirty="0" smtClean="0">
              <a:solidFill>
                <a:srgbClr val="16174A"/>
              </a:solidFill>
            </a:endParaRPr>
          </a:p>
          <a:p>
            <a:endParaRPr lang="ru-RU" dirty="0" smtClean="0">
              <a:solidFill>
                <a:srgbClr val="16174A"/>
              </a:solidFill>
            </a:endParaRPr>
          </a:p>
          <a:p>
            <a:endParaRPr lang="ru-RU" dirty="0" smtClean="0">
              <a:solidFill>
                <a:srgbClr val="16174A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16174A"/>
                </a:solidFill>
              </a:rPr>
              <a:t> не давайте и не берите взятки;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16174A"/>
                </a:solidFill>
              </a:rPr>
              <a:t> старайтесь добиваться желаемых результатов </a:t>
            </a:r>
          </a:p>
          <a:p>
            <a:r>
              <a:rPr lang="ru-RU" dirty="0" smtClean="0">
                <a:solidFill>
                  <a:srgbClr val="16174A"/>
                </a:solidFill>
              </a:rPr>
              <a:t>на основе личной добропорядочности;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16174A"/>
                </a:solidFill>
              </a:rPr>
              <a:t> предавайте гласности случаи коррупции.</a:t>
            </a:r>
          </a:p>
          <a:p>
            <a:endParaRPr lang="ru-RU" dirty="0" smtClean="0">
              <a:solidFill>
                <a:srgbClr val="16174A"/>
              </a:solidFill>
            </a:endParaRPr>
          </a:p>
          <a:p>
            <a:endParaRPr lang="ru-RU" dirty="0" smtClean="0">
              <a:solidFill>
                <a:srgbClr val="16174A"/>
              </a:solidFill>
            </a:endParaRPr>
          </a:p>
          <a:p>
            <a:endParaRPr lang="ru-RU" dirty="0" smtClean="0">
              <a:solidFill>
                <a:srgbClr val="16174A"/>
              </a:solidFill>
            </a:endParaRPr>
          </a:p>
          <a:p>
            <a:r>
              <a:rPr lang="ru-RU" dirty="0" smtClean="0">
                <a:solidFill>
                  <a:srgbClr val="16174A"/>
                </a:solidFill>
              </a:rPr>
              <a:t>Вы также можете: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16174A"/>
                </a:solidFill>
              </a:rPr>
              <a:t> вести работу с правительством своей страны с целью побудить его изменить существующую систему и создать законы, которые бы защищали активных граждан, выступающих против коррупции;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16174A"/>
                </a:solidFill>
              </a:rPr>
              <a:t> писать об известных вам случаях коррупции в местные газеты;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16174A"/>
                </a:solidFill>
              </a:rPr>
              <a:t> принимать участие в проводимых во всем мире многочисленных кампаниях по борьбе с коррупцией и в защиту благого правления.</a:t>
            </a:r>
            <a:endParaRPr lang="ru-RU" dirty="0">
              <a:solidFill>
                <a:srgbClr val="16174A"/>
              </a:solidFill>
            </a:endParaRPr>
          </a:p>
        </p:txBody>
      </p:sp>
      <p:sp>
        <p:nvSpPr>
          <p:cNvPr id="10" name="Восьмиугольник 9"/>
          <p:cNvSpPr/>
          <p:nvPr/>
        </p:nvSpPr>
        <p:spPr>
          <a:xfrm>
            <a:off x="5889104" y="332656"/>
            <a:ext cx="3672408" cy="3672408"/>
          </a:xfrm>
          <a:prstGeom prst="octagon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2" descr="C:\Users\Альбина\Documents\УЧИТЕЛЯ\Кочкарова М.И\коррупция\pl_kor-4-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89104" y="332656"/>
            <a:ext cx="3672408" cy="3672408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272480" y="1196752"/>
            <a:ext cx="4953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solidFill>
                  <a:srgbClr val="16174A"/>
                </a:solidFill>
              </a:rPr>
              <a:t>Коррупция не исчезнет до тех пор, </a:t>
            </a:r>
          </a:p>
          <a:p>
            <a:pPr algn="ctr"/>
            <a:r>
              <a:rPr lang="ru-RU" dirty="0" smtClean="0">
                <a:solidFill>
                  <a:srgbClr val="16174A"/>
                </a:solidFill>
              </a:rPr>
              <a:t>пока мы не заставим ее исчезнуть. </a:t>
            </a:r>
          </a:p>
          <a:p>
            <a:pPr algn="ctr"/>
            <a:r>
              <a:rPr lang="ru-RU" dirty="0" smtClean="0">
                <a:solidFill>
                  <a:srgbClr val="16174A"/>
                </a:solidFill>
              </a:rPr>
              <a:t>Поступайте правильно: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25" name="Object 1"/>
          <p:cNvGraphicFramePr>
            <a:graphicFrameLocks noChangeAspect="1"/>
          </p:cNvGraphicFramePr>
          <p:nvPr/>
        </p:nvGraphicFramePr>
        <p:xfrm>
          <a:off x="0" y="0"/>
          <a:ext cx="9906000" cy="686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0" name="Слайд" r:id="rId3" imgW="3815073" imgH="2859889" progId="PowerPoint.Slide.8">
                  <p:embed/>
                </p:oleObj>
              </mc:Choice>
              <mc:Fallback>
                <p:oleObj name="Слайд" r:id="rId3" imgW="3815073" imgH="2859889" progId="PowerPoint.Slide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906000" cy="6867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00472" y="3933056"/>
            <a:ext cx="928903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 smtClean="0">
              <a:solidFill>
                <a:srgbClr val="16174A"/>
              </a:solidFill>
            </a:endParaRPr>
          </a:p>
          <a:p>
            <a:pPr algn="ctr"/>
            <a:r>
              <a:rPr lang="ru-RU" dirty="0" smtClean="0">
                <a:solidFill>
                  <a:srgbClr val="16174A"/>
                </a:solidFill>
              </a:rPr>
              <a:t> Некоторые методы борьбы с коррупцией, предлагаемые мировым сообществом, </a:t>
            </a:r>
          </a:p>
          <a:p>
            <a:pPr algn="ctr"/>
            <a:r>
              <a:rPr lang="ru-RU" dirty="0" smtClean="0">
                <a:solidFill>
                  <a:srgbClr val="16174A"/>
                </a:solidFill>
              </a:rPr>
              <a:t>заключаются в следующем:</a:t>
            </a:r>
          </a:p>
          <a:p>
            <a:pPr algn="just">
              <a:buFont typeface="Wingdings" pitchFamily="2" charset="2"/>
              <a:buChar char="q"/>
            </a:pPr>
            <a:r>
              <a:rPr lang="ru-RU" dirty="0" smtClean="0">
                <a:solidFill>
                  <a:srgbClr val="16174A"/>
                </a:solidFill>
              </a:rPr>
              <a:t> оказание содействия странам, которые просят помощи в борьбе с коррупцией;</a:t>
            </a:r>
          </a:p>
          <a:p>
            <a:pPr algn="just">
              <a:buFont typeface="Wingdings" pitchFamily="2" charset="2"/>
              <a:buChar char="q"/>
            </a:pPr>
            <a:r>
              <a:rPr lang="ru-RU" dirty="0" smtClean="0">
                <a:solidFill>
                  <a:srgbClr val="16174A"/>
                </a:solidFill>
              </a:rPr>
              <a:t> поддержка международных усилий по борьбе с коррупцией;</a:t>
            </a:r>
          </a:p>
          <a:p>
            <a:pPr algn="just">
              <a:buFont typeface="Wingdings" pitchFamily="2" charset="2"/>
              <a:buChar char="q"/>
            </a:pPr>
            <a:r>
              <a:rPr lang="ru-RU" dirty="0" smtClean="0">
                <a:solidFill>
                  <a:srgbClr val="16174A"/>
                </a:solidFill>
              </a:rPr>
              <a:t> стремление предотвратить мошенничество и коррупцию в проектах, финансируемых донорами. </a:t>
            </a:r>
          </a:p>
          <a:p>
            <a:pPr algn="ctr"/>
            <a:r>
              <a:rPr lang="ru-RU" dirty="0" smtClean="0">
                <a:solidFill>
                  <a:srgbClr val="16174A"/>
                </a:solidFill>
              </a:rPr>
              <a:t>Борьба с коррупцией — один из важнейших аспектов, принимаемых во внимание Всемирным банком при решении вопроса о предоставлении кредита какой-либо стране.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24579" name="Picture 3" descr="C:\Users\Альбина\Documents\УЧИТЕЛЯ\Кочкарова М.И\коррупция\5353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2480" y="620688"/>
            <a:ext cx="5000625" cy="32385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673080" y="0"/>
            <a:ext cx="388843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16174A"/>
                </a:solidFill>
              </a:rPr>
              <a:t>Что делает мировое сообщество?</a:t>
            </a:r>
          </a:p>
          <a:p>
            <a:pPr algn="just"/>
            <a:endParaRPr lang="ru-RU" dirty="0" smtClean="0">
              <a:solidFill>
                <a:srgbClr val="16174A"/>
              </a:solidFill>
            </a:endParaRPr>
          </a:p>
          <a:p>
            <a:pPr algn="just"/>
            <a:r>
              <a:rPr lang="ru-RU" dirty="0" smtClean="0">
                <a:solidFill>
                  <a:srgbClr val="16174A"/>
                </a:solidFill>
              </a:rPr>
              <a:t>      Коррупция и благое правление — это то, что беспокоит всех членов мирового сообщества: доноров, неправительственные организации, правительства, а также граждан как в развивающихся, так и в развитых странах. </a:t>
            </a:r>
          </a:p>
          <a:p>
            <a:pPr algn="just"/>
            <a:r>
              <a:rPr lang="ru-RU" dirty="0" smtClean="0">
                <a:solidFill>
                  <a:srgbClr val="16174A"/>
                </a:solidFill>
              </a:rPr>
              <a:t> Ключевым аспектом борьбы с коррупцией является устранение четырех перечисленных выше причин, которые ее вызывают.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25" name="Object 1"/>
          <p:cNvGraphicFramePr>
            <a:graphicFrameLocks noChangeAspect="1"/>
          </p:cNvGraphicFramePr>
          <p:nvPr/>
        </p:nvGraphicFramePr>
        <p:xfrm>
          <a:off x="0" y="0"/>
          <a:ext cx="9906000" cy="686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8" name="Слайд" r:id="rId3" imgW="3815073" imgH="2859889" progId="PowerPoint.Slide.8">
                  <p:embed/>
                </p:oleObj>
              </mc:Choice>
              <mc:Fallback>
                <p:oleObj name="Слайд" r:id="rId3" imgW="3815073" imgH="2859889" progId="PowerPoint.Slide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906000" cy="6867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2" descr="C:\Users\Альбина\Documents\УЧИТЕЛЯ\Кочкарова М.И\коррупция\коррупция-удалённое-141170.png"/>
          <p:cNvPicPr>
            <a:picLocks noChangeAspect="1" noChangeArrowheads="1"/>
          </p:cNvPicPr>
          <p:nvPr/>
        </p:nvPicPr>
        <p:blipFill>
          <a:blip r:embed="rId5" cstate="print"/>
          <a:srcRect b="3175"/>
          <a:stretch>
            <a:fillRect/>
          </a:stretch>
        </p:blipFill>
        <p:spPr bwMode="auto">
          <a:xfrm>
            <a:off x="1856656" y="404664"/>
            <a:ext cx="6264696" cy="5234898"/>
          </a:xfrm>
          <a:prstGeom prst="rect">
            <a:avLst/>
          </a:prstGeom>
          <a:ln w="762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804</Words>
  <Application>Microsoft Office PowerPoint</Application>
  <PresentationFormat>Лист A4 (210x297 мм)</PresentationFormat>
  <Paragraphs>73</Paragraphs>
  <Slides>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Тема Office</vt:lpstr>
      <vt:lpstr>Слайд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Альбина</dc:creator>
  <cp:lastModifiedBy>Таня</cp:lastModifiedBy>
  <cp:revision>22</cp:revision>
  <dcterms:created xsi:type="dcterms:W3CDTF">2013-05-19T14:10:51Z</dcterms:created>
  <dcterms:modified xsi:type="dcterms:W3CDTF">2016-05-06T14:50:38Z</dcterms:modified>
</cp:coreProperties>
</file>