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0" r:id="rId4"/>
    <p:sldId id="261" r:id="rId5"/>
    <p:sldId id="269" r:id="rId6"/>
    <p:sldId id="257" r:id="rId7"/>
    <p:sldId id="258" r:id="rId8"/>
    <p:sldId id="263" r:id="rId9"/>
    <p:sldId id="270" r:id="rId10"/>
    <p:sldId id="264" r:id="rId11"/>
    <p:sldId id="265" r:id="rId12"/>
    <p:sldId id="266" r:id="rId13"/>
    <p:sldId id="267" r:id="rId14"/>
    <p:sldId id="268" r:id="rId15"/>
    <p:sldId id="273" r:id="rId16"/>
    <p:sldId id="271" r:id="rId17"/>
    <p:sldId id="272" r:id="rId18"/>
  </p:sldIdLst>
  <p:sldSz cx="9144000" cy="6858000" type="screen4x3"/>
  <p:notesSz cx="6708775" cy="97742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85" autoAdjust="0"/>
    <p:restoredTop sz="94660"/>
  </p:normalViewPr>
  <p:slideViewPr>
    <p:cSldViewPr>
      <p:cViewPr varScale="1">
        <p:scale>
          <a:sx n="118" d="100"/>
          <a:sy n="118" d="100"/>
        </p:scale>
        <p:origin x="-14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1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3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8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0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5" name="Прямая соединительная линия 21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23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25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4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52E59-EB91-4D5E-BED3-5AAFDA2E9CF3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C97FC-F3A5-48A6-9BD6-064D869332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2E2C8-EED4-433F-9AB0-A40873E2C1A4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A150D-1027-4F71-A359-9750203B2C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1E1BC-372F-48AE-9FEC-84BFBDD15DCB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45F18-13C9-4E12-B795-1E1E44BD2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55781D7-180C-477D-90EF-264E02BC1C0F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094F624-5B95-403D-ACDF-640810A1B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0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1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12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ая соединительная линия 14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9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20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1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25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537A6-0A19-4A8E-8EDF-BB57EF2A5591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CBC704-12AF-4FBF-B34A-12CD42FBCE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EFCFD-1BD5-4F67-B4F7-A8B1883C7A11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831D7-4700-4256-836B-05384E0F61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1A697-6E49-4D83-BC7F-AD72118487C2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6E7F1-C6FB-469F-A655-F79823957B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6A09D42-E324-4952-AE4E-763814D2660E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37ED16A-F9EA-4653-8E32-00FBE00D29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2E0B8-0303-4593-9389-A47C21E500CE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5C2DB-89E6-4648-9C6C-F1F18B375B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Прямая соединительная линия 8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F1A021D-E6F4-4603-9690-D74FCF0997D5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AC39DCE-E1FA-4EA6-ABC3-A38D05A798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Овал 12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Прямая соединительная линия 19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9348EE4-549A-4505-9B20-340F0C275E89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422DA74-5E85-40E0-BA48-ECB2C0076A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1BE9FCA8-F248-4F11-A45D-64F770FD37F4}" type="datetimeFigureOut">
              <a:rPr lang="ru-RU"/>
              <a:pPr>
                <a:defRPr/>
              </a:pPr>
              <a:t>25.04.2013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B71FAEBE-E900-4B02-8B2A-B5BC94A070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67" r:id="rId4"/>
    <p:sldLayoutId id="2147483668" r:id="rId5"/>
    <p:sldLayoutId id="2147483675" r:id="rId6"/>
    <p:sldLayoutId id="2147483669" r:id="rId7"/>
    <p:sldLayoutId id="2147483676" r:id="rId8"/>
    <p:sldLayoutId id="2147483677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714356"/>
            <a:ext cx="7772400" cy="178595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i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Вопросы </a:t>
            </a:r>
            <a:br>
              <a:rPr lang="ru-RU" sz="4800" i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</a:br>
            <a:r>
              <a:rPr lang="ru-RU" sz="4800" i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социальной ипотеки</a:t>
            </a:r>
            <a:endParaRPr lang="ru-RU" sz="4800" i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24609" t="22705" r="25000" b="15771"/>
          <a:stretch>
            <a:fillRect/>
          </a:stretch>
        </p:blipFill>
        <p:spPr bwMode="auto">
          <a:xfrm>
            <a:off x="857224" y="0"/>
            <a:ext cx="6929486" cy="6572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24593" t="19289" r="24985" b="8241"/>
          <a:stretch>
            <a:fillRect/>
          </a:stretch>
        </p:blipFill>
        <p:spPr>
          <a:xfrm>
            <a:off x="1357313" y="142875"/>
            <a:ext cx="5929312" cy="6572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24626" t="20522" r="24561" b="4723"/>
          <a:stretch>
            <a:fillRect/>
          </a:stretch>
        </p:blipFill>
        <p:spPr>
          <a:xfrm>
            <a:off x="642938" y="214313"/>
            <a:ext cx="7000875" cy="64293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24593" t="18469" r="24983" b="6775"/>
          <a:stretch>
            <a:fillRect/>
          </a:stretch>
        </p:blipFill>
        <p:spPr>
          <a:xfrm>
            <a:off x="928688" y="142875"/>
            <a:ext cx="6786562" cy="6572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24593" t="18469" r="24983" b="8241"/>
          <a:stretch>
            <a:fillRect/>
          </a:stretch>
        </p:blipFill>
        <p:spPr>
          <a:xfrm>
            <a:off x="1357313" y="214313"/>
            <a:ext cx="6143625" cy="64293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 l="9961" t="26555" r="8594" b="13354"/>
          <a:stretch>
            <a:fillRect/>
          </a:stretch>
        </p:blipFill>
        <p:spPr bwMode="auto">
          <a:xfrm>
            <a:off x="214313" y="357188"/>
            <a:ext cx="8572500" cy="578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0" y="357188"/>
            <a:ext cx="7467600" cy="70326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Документы на перерегистрацию: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8674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1357313"/>
            <a:ext cx="8501062" cy="5116512"/>
          </a:xfrm>
        </p:spPr>
        <p:txBody>
          <a:bodyPr/>
          <a:lstStyle/>
          <a:p>
            <a:r>
              <a:rPr lang="ru-RU" smtClean="0"/>
              <a:t>Копии паспортов всех членов семьи кто встает на ипотеку (свидетельство о рождении)</a:t>
            </a:r>
          </a:p>
          <a:p>
            <a:r>
              <a:rPr lang="ru-RU" smtClean="0"/>
              <a:t>Копии трудовых книжек (на всех)</a:t>
            </a:r>
          </a:p>
          <a:p>
            <a:r>
              <a:rPr lang="ru-RU" smtClean="0"/>
              <a:t>2НДФЛ за 2012/2013 гг.</a:t>
            </a:r>
          </a:p>
          <a:p>
            <a:r>
              <a:rPr lang="ru-RU" smtClean="0"/>
              <a:t>Справка с места работы</a:t>
            </a:r>
          </a:p>
          <a:p>
            <a:r>
              <a:rPr lang="ru-RU" smtClean="0"/>
              <a:t>Копия протокола предварительного выбора квартиры</a:t>
            </a:r>
          </a:p>
          <a:p>
            <a:r>
              <a:rPr lang="ru-RU" smtClean="0"/>
              <a:t>Копия договора Социальной ипотеки</a:t>
            </a:r>
          </a:p>
          <a:p>
            <a:r>
              <a:rPr lang="ru-RU" smtClean="0"/>
              <a:t>Справка с места жительства и выписка из домовой книги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87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tx1"/>
                </a:solidFill>
              </a:rPr>
              <a:t>Документы на рождение ребенка: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29698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115300" cy="5330825"/>
          </a:xfrm>
        </p:spPr>
        <p:txBody>
          <a:bodyPr/>
          <a:lstStyle/>
          <a:p>
            <a:r>
              <a:rPr lang="ru-RU" smtClean="0"/>
              <a:t>Копия свидетельства о рождение ребенка заверенная нотариально</a:t>
            </a:r>
          </a:p>
          <a:p>
            <a:pPr>
              <a:buFont typeface="Wingdings" pitchFamily="2" charset="2"/>
              <a:buNone/>
            </a:pPr>
            <a:endParaRPr lang="ru-RU" smtClean="0"/>
          </a:p>
          <a:p>
            <a:r>
              <a:rPr lang="ru-RU" smtClean="0"/>
              <a:t>Копия ИНН ребенка</a:t>
            </a:r>
          </a:p>
          <a:p>
            <a:endParaRPr lang="ru-RU" smtClean="0"/>
          </a:p>
          <a:p>
            <a:r>
              <a:rPr lang="ru-RU" smtClean="0"/>
              <a:t>Справка с места жительства и выписка из домой книги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5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Условия участия в программе: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14338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25"/>
            <a:ext cx="8258175" cy="5473700"/>
          </a:xfrm>
        </p:spPr>
        <p:txBody>
          <a:bodyPr/>
          <a:lstStyle/>
          <a:p>
            <a:r>
              <a:rPr lang="ru-RU" smtClean="0"/>
              <a:t>Совокупный уровень обеспеченности общей площади на 1 члена в семье должен быть менее 18 кв.м.</a:t>
            </a:r>
          </a:p>
          <a:p>
            <a:pPr>
              <a:buFont typeface="Wingdings" pitchFamily="2" charset="2"/>
              <a:buNone/>
            </a:pPr>
            <a:endParaRPr lang="ru-RU" smtClean="0"/>
          </a:p>
          <a:p>
            <a:r>
              <a:rPr lang="ru-RU" smtClean="0"/>
              <a:t>Ежемесячный совокупный доход в семье на 1 человека на основании 2НДФЛ должен быть не менее 6125 рублей. </a:t>
            </a:r>
          </a:p>
          <a:p>
            <a:pPr>
              <a:buFont typeface="Wingdings" pitchFamily="2" charset="2"/>
              <a:buNone/>
            </a:pPr>
            <a:endParaRPr lang="ru-RU" smtClean="0"/>
          </a:p>
          <a:p>
            <a:r>
              <a:rPr lang="ru-RU" smtClean="0"/>
              <a:t>Возраст заявителя до 55 лет</a:t>
            </a:r>
          </a:p>
          <a:p>
            <a:endParaRPr lang="ru-RU" smtClean="0"/>
          </a:p>
          <a:p>
            <a:r>
              <a:rPr lang="ru-RU" smtClean="0"/>
              <a:t>Прописка постоянная в г.Набережные Челны</a:t>
            </a:r>
          </a:p>
          <a:p>
            <a:pPr>
              <a:buFont typeface="Wingdings" pitchFamily="2" charset="2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4"/>
          <p:cNvSpPr>
            <a:spLocks noChangeArrowheads="1"/>
          </p:cNvSpPr>
          <p:nvPr/>
        </p:nvSpPr>
        <p:spPr bwMode="auto">
          <a:xfrm>
            <a:off x="214313" y="142875"/>
            <a:ext cx="8643937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u="sng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ПОРЯДОК ФОРМИРОВАНИЯ ПАКЕТА ДОКУМЕНТОВ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>
                <a:latin typeface="Times New Roman" pitchFamily="18" charset="0"/>
                <a:cs typeface="Times New Roman" pitchFamily="18" charset="0"/>
              </a:rPr>
            </a:br>
            <a:r>
              <a:rPr lang="ru-RU" u="sng">
                <a:latin typeface="Times New Roman" pitchFamily="18" charset="0"/>
                <a:cs typeface="Times New Roman" pitchFamily="18" charset="0"/>
              </a:rPr>
              <a:t>1) – </a:t>
            </a:r>
            <a:r>
              <a:rPr lang="ru-RU" i="1" u="sng">
                <a:latin typeface="Times New Roman" pitchFamily="18" charset="0"/>
                <a:cs typeface="Times New Roman" pitchFamily="18" charset="0"/>
              </a:rPr>
              <a:t>ДОКУМЕНТЫ НА КВАРТИРУ: </a:t>
            </a:r>
            <a:r>
              <a:rPr lang="ru-RU" i="1">
                <a:latin typeface="Times New Roman" pitchFamily="18" charset="0"/>
                <a:cs typeface="Times New Roman" pitchFamily="18" charset="0"/>
              </a:rPr>
              <a:t>- (анкета и опись – в файле)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latin typeface="Times New Roman" pitchFamily="18" charset="0"/>
                <a:cs typeface="Times New Roman" pitchFamily="18" charset="0"/>
              </a:rPr>
              <a:t>- ОПИСЬ ДОКУМЕНТОВ (2 экз.)</a:t>
            </a:r>
            <a:br>
              <a:rPr lang="ru-RU"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latin typeface="Times New Roman" pitchFamily="18" charset="0"/>
                <a:cs typeface="Times New Roman" pitchFamily="18" charset="0"/>
              </a:rPr>
              <a:t>- ЗАЯВЛЕНИЕ </a:t>
            </a:r>
            <a:r>
              <a:rPr lang="ru-RU" i="1">
                <a:latin typeface="Times New Roman" pitchFamily="18" charset="0"/>
                <a:cs typeface="Times New Roman" pitchFamily="18" charset="0"/>
              </a:rPr>
              <a:t>(1 – на имя Руководителя Исполнительного комитета, 2- на имя директора)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latin typeface="Times New Roman" pitchFamily="18" charset="0"/>
                <a:cs typeface="Times New Roman" pitchFamily="18" charset="0"/>
              </a:rPr>
              <a:t>- АНКЕТА ЗАЯВИТЕЛЯ (2 экз.)</a:t>
            </a:r>
            <a:br>
              <a:rPr lang="ru-RU"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latin typeface="Times New Roman" pitchFamily="18" charset="0"/>
                <a:cs typeface="Times New Roman" pitchFamily="18" charset="0"/>
              </a:rPr>
              <a:t>- КОПИЯ ПРАВОУСТАНАВЛИВАЮЩЕГО ДОКУМЕНТА НА ЗАНИМАЕМОЕ ЖИЛОЕ ПОМЕЩЕНИЕ (ОРДЕР, ДОГОВОР ПРИВАТИЗАЦИИ, ДОГОВОР КУПЛИ-ПРОДАЖИ И Т.Д.)</a:t>
            </a:r>
            <a:br>
              <a:rPr lang="ru-RU"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latin typeface="Times New Roman" pitchFamily="18" charset="0"/>
                <a:cs typeface="Times New Roman" pitchFamily="18" charset="0"/>
              </a:rPr>
              <a:t>- ПЛАН КВАРТИРЫ: КОПИЯ ТЕХНИЧЕСКОГО ПАСПОРТА (НА ПРИВАТИЗИРОВАННЫЕ КВАРТИРЫ);</a:t>
            </a:r>
            <a:br>
              <a:rPr lang="ru-RU"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latin typeface="Times New Roman" pitchFamily="18" charset="0"/>
                <a:cs typeface="Times New Roman" pitchFamily="18" charset="0"/>
              </a:rPr>
              <a:t>                                        ВЫКОПИРОВКА (НА НЕПРИВАТИЗИРОВАННЫЕ КВ.);</a:t>
            </a:r>
            <a:br>
              <a:rPr lang="ru-RU"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latin typeface="Times New Roman" pitchFamily="18" charset="0"/>
                <a:cs typeface="Times New Roman" pitchFamily="18" charset="0"/>
              </a:rPr>
              <a:t>- СПРАВКА С МЕСТА ЖИТЕЛЬСТВА – ФИНАНСОВО – ЛИЦЕВОЙ СЧЁТ (ОРИГИНАЛ)</a:t>
            </a:r>
            <a:br>
              <a:rPr lang="ru-RU"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latin typeface="Times New Roman" pitchFamily="18" charset="0"/>
                <a:cs typeface="Times New Roman" pitchFamily="18" charset="0"/>
              </a:rPr>
              <a:t>- ВЫПИСКА ИЗ ДОМОВОЙ КНИГИ (ОРИГИНАЛ)</a:t>
            </a:r>
            <a:br>
              <a:rPr lang="ru-RU"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latin typeface="Times New Roman" pitchFamily="18" charset="0"/>
                <a:cs typeface="Times New Roman" pitchFamily="18" charset="0"/>
              </a:rPr>
              <a:t>- СПРАВКА ИЗ БТИ (ОРИГИНАЛ)</a:t>
            </a:r>
            <a:endParaRPr lang="ru-RU"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75" y="142875"/>
            <a:ext cx="8572500" cy="6330950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ru-RU" sz="1800" i="1" u="sng" dirty="0" smtClean="0">
                <a:latin typeface="Times New Roman" pitchFamily="18" charset="0"/>
                <a:cs typeface="Times New Roman" pitchFamily="18" charset="0"/>
              </a:rPr>
              <a:t> – ЛИЧНЫЕ ДОКУМЕНТЫ: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КОПИЯ ПАСПОРТА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(СТРАНИЦЫ: Ф.И.О., КЕМ И КОГДА ВЫДАН, ПРОПИСКА, СЕМЕЙНОЕ ПОЛОЖЕНИЕ, ДЕТИ)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ru-RU" sz="1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КОПИЯ ВОЕННОГО БИЛЕТА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(ДЛЯ МУЖЧИН ПРИЗЫВНОГО ВОЗРАСТА – С 18 ДО 27 ЛЕТ)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ru-RU" sz="1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КОПИЯ ТРУДОВОЙ КНИЖКИ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(ЗАВЕРЕННАЯ ОТДЕЛОМ КАДРОВ)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ru-RU" sz="1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СПРАВКА С МЕСТА РАБОТЫ С РЕКВИЗИТАМИ ПРЕДПРИЯТИЯ - ОРИГИНАЛ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СПРАВКА О ДОХОДАХ ФИЗИЧЕСКОГО ЛИЦА (ФОРМА 2НДФЛ) - ОРИГИНАЛ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КОПИЯ СТАХОВОГО СВИДЕТЕЛЬСТВА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КОПИЯ ИНН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КОПИЯ СВИДЕТЕЛЬСТВА О ЗАКЛЮЧЕНИИ БРАКА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(Примечание: личные документы необходимо разложить: сначала все личные документы на заявителя, потом на всех членов семьи, соответственно)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22540" t="18536" r="22093" b="7323"/>
          <a:stretch>
            <a:fillRect/>
          </a:stretch>
        </p:blipFill>
        <p:spPr>
          <a:xfrm>
            <a:off x="642938" y="0"/>
            <a:ext cx="7358062" cy="6715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50" y="142875"/>
            <a:ext cx="8501063" cy="6500813"/>
          </a:xfrm>
        </p:spPr>
        <p:txBody>
          <a:bodyPr>
            <a:normAutofit fontScale="62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4100" b="1" u="sng" dirty="0" smtClean="0">
                <a:latin typeface="Times New Roman" pitchFamily="18" charset="0"/>
                <a:cs typeface="Times New Roman" pitchFamily="18" charset="0"/>
              </a:rPr>
              <a:t>Руководителю Исполнительного комитета г. Набережные Челны</a:t>
            </a: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41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   от гр. </a:t>
            </a:r>
            <a:r>
              <a:rPr lang="ru-RU" sz="4100" b="1" u="sng" dirty="0" smtClean="0">
                <a:latin typeface="Times New Roman" pitchFamily="18" charset="0"/>
                <a:cs typeface="Times New Roman" pitchFamily="18" charset="0"/>
              </a:rPr>
              <a:t>АНУЧИНОЙ  МАРИНЫ  МИХАЙЛОВНЫ</a:t>
            </a: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__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                                  (ФИО полностью)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   </a:t>
            </a:r>
            <a:r>
              <a:rPr lang="ru-RU" sz="4100" u="sng" dirty="0" smtClean="0">
                <a:latin typeface="Times New Roman" pitchFamily="18" charset="0"/>
                <a:cs typeface="Times New Roman" pitchFamily="18" charset="0"/>
              </a:rPr>
              <a:t>проживающей в городе Набережные Челны, </a:t>
            </a:r>
            <a:endParaRPr lang="ru-RU" sz="41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проживающ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в городе,   поселке,  селе  по  адресу:</a:t>
            </a: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100" u="sng" dirty="0" smtClean="0">
                <a:latin typeface="Times New Roman" pitchFamily="18" charset="0"/>
                <a:cs typeface="Times New Roman" pitchFamily="18" charset="0"/>
              </a:rPr>
              <a:t>423800. по </a:t>
            </a:r>
            <a:r>
              <a:rPr lang="ru-RU" sz="4100" u="sng" dirty="0" err="1" smtClean="0">
                <a:latin typeface="Times New Roman" pitchFamily="18" charset="0"/>
                <a:cs typeface="Times New Roman" pitchFamily="18" charset="0"/>
              </a:rPr>
              <a:t>адресу:</a:t>
            </a:r>
            <a:r>
              <a:rPr lang="ru-RU" sz="4100" dirty="0" err="1" smtClean="0">
                <a:latin typeface="Times New Roman" pitchFamily="18" charset="0"/>
                <a:cs typeface="Times New Roman" pitchFamily="18" charset="0"/>
              </a:rPr>
              <a:t>_</a:t>
            </a:r>
            <a:r>
              <a:rPr lang="ru-RU" sz="4100" u="sng" dirty="0" smtClean="0">
                <a:latin typeface="Times New Roman" pitchFamily="18" charset="0"/>
                <a:cs typeface="Times New Roman" pitchFamily="18" charset="0"/>
              </a:rPr>
              <a:t> ул.40 лет победы, д.27, кв.5</a:t>
            </a: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_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почтовый индекс, полный адрес, контактный телефон)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   </a:t>
            </a:r>
            <a:r>
              <a:rPr lang="ru-RU" sz="4100" u="sng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100" u="sng" dirty="0" err="1" smtClean="0">
                <a:latin typeface="Times New Roman" pitchFamily="18" charset="0"/>
                <a:cs typeface="Times New Roman" pitchFamily="18" charset="0"/>
              </a:rPr>
              <a:t>адресу:</a:t>
            </a:r>
            <a:r>
              <a:rPr lang="ru-RU" sz="4100" dirty="0" err="1" smtClean="0">
                <a:latin typeface="Times New Roman" pitchFamily="18" charset="0"/>
                <a:cs typeface="Times New Roman" pitchFamily="18" charset="0"/>
              </a:rPr>
              <a:t>_</a:t>
            </a:r>
            <a:r>
              <a:rPr lang="ru-RU" sz="4100" u="sng" dirty="0" smtClean="0">
                <a:latin typeface="Times New Roman" pitchFamily="18" charset="0"/>
                <a:cs typeface="Times New Roman" pitchFamily="18" charset="0"/>
              </a:rPr>
              <a:t> ул.40 лет победы, д.27, кв.5</a:t>
            </a: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____________ 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зарегистрир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по адресу:     почтовый индекс, полный адрес)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   с   </a:t>
            </a:r>
            <a:r>
              <a:rPr lang="ru-RU" sz="4100" u="sng" dirty="0" smtClean="0">
                <a:latin typeface="Times New Roman" pitchFamily="18" charset="0"/>
                <a:cs typeface="Times New Roman" pitchFamily="18" charset="0"/>
              </a:rPr>
              <a:t>13.05.2000г</a:t>
            </a:r>
            <a:endParaRPr lang="ru-RU" sz="41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(число, месяц, год)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50"/>
            <a:ext cx="8329613" cy="618807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З А Я В Л Е Н И Е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 В связи </a:t>
            </a:r>
            <a:r>
              <a:rPr lang="ru-RU" u="sng" smtClean="0">
                <a:latin typeface="Times New Roman" pitchFamily="18" charset="0"/>
                <a:cs typeface="Times New Roman" pitchFamily="18" charset="0"/>
              </a:rPr>
              <a:t>обеспеченностью жилой площадью на одного члена семьи ниже нормы принятия на учет по социальной ипотеке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(указать причины нуждаемости в улучшении жилищных условий)       </a:t>
            </a:r>
          </a:p>
          <a:p>
            <a:pPr algn="just">
              <a:lnSpc>
                <a:spcPct val="120000"/>
              </a:lnSpc>
              <a:buFont typeface="Wingdings" pitchFamily="2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 __________________________________________________</a:t>
            </a:r>
          </a:p>
          <a:p>
            <a:pPr algn="just">
              <a:lnSpc>
                <a:spcPct val="120000"/>
              </a:lnSpc>
              <a:buFont typeface="Wingdings" pitchFamily="2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(обеспеченность жилой площадью на одного члена семьи ниже нормы принятия на учет по социальной ипотеке, проживание в жилом помещении, не отвечающем санитарным и техническим требованиям)</a:t>
            </a:r>
          </a:p>
          <a:p>
            <a:pPr algn="ctr">
              <a:lnSpc>
                <a:spcPct val="120000"/>
              </a:lnSpc>
              <a:buFont typeface="Wingdings" pitchFamily="2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u="sng" smtClean="0">
                <a:latin typeface="Times New Roman" pitchFamily="18" charset="0"/>
                <a:cs typeface="Times New Roman" pitchFamily="18" charset="0"/>
              </a:rPr>
              <a:t>трехкомнатная квартира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______________________________  </a:t>
            </a:r>
          </a:p>
          <a:p>
            <a:pPr algn="just">
              <a:lnSpc>
                <a:spcPct val="120000"/>
              </a:lnSpc>
              <a:buFont typeface="Wingdings" pitchFamily="2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(указать тип занимаемого объекта жилых прав:  изолированная, коммунальная, кол-во комнат) </a:t>
            </a:r>
          </a:p>
          <a:p>
            <a:pPr algn="just">
              <a:lnSpc>
                <a:spcPct val="120000"/>
              </a:lnSpc>
              <a:buFont typeface="Wingdings" pitchFamily="2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75" y="285750"/>
            <a:ext cx="8572500" cy="6188075"/>
          </a:xfrm>
        </p:spPr>
        <p:txBody>
          <a:bodyPr>
            <a:normAutofit fontScale="62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Заявитель: __________</a:t>
            </a:r>
            <a:r>
              <a:rPr lang="ru-RU" b="1" dirty="0" smtClean="0"/>
              <a:t> </a:t>
            </a:r>
            <a:r>
              <a:rPr lang="ru-RU" b="1" u="sng" dirty="0" smtClean="0"/>
              <a:t>АНУЧИНА МАРИНА МИХАЙЛОВНА</a:t>
            </a:r>
            <a:r>
              <a:rPr lang="ru-RU" dirty="0" smtClean="0"/>
              <a:t> _______________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                                                       </a:t>
            </a:r>
            <a:r>
              <a:rPr lang="ru-RU" sz="1600" dirty="0" smtClean="0"/>
              <a:t>(ФИО полностью, подпись)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Действующая за себя и за несовершеннолетнего члена семьи Анучина Олега Семеновича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Дееспособные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члены семьи: 1.____________________________________________________________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 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                 2.____________________________________________________________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 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                3.____________________________________________________________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                4.____________________________________________________________                 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                5.____________________________________________________________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 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                6.____________________________________________________________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                                     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                                   (подписи Заявителя и всех дееспособных членов семьи)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 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 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 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                           "____________"______________________________________ 20__ г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Содержимое 2"/>
          <p:cNvSpPr>
            <a:spLocks noGrp="1"/>
          </p:cNvSpPr>
          <p:nvPr>
            <p:ph sz="quarter" idx="1"/>
          </p:nvPr>
        </p:nvSpPr>
        <p:spPr>
          <a:xfrm>
            <a:off x="285750" y="142875"/>
            <a:ext cx="8501063" cy="65008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Font typeface="Wingdings" pitchFamily="2" charset="2"/>
              <a:buNone/>
            </a:pPr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2100" b="1" u="sng" smtClean="0">
                <a:latin typeface="Times New Roman" pitchFamily="18" charset="0"/>
                <a:cs typeface="Times New Roman" pitchFamily="18" charset="0"/>
              </a:rPr>
              <a:t>Директору МАОУ «СОШ №15» Ивановой И.П.</a:t>
            </a:r>
            <a:endParaRPr lang="ru-RU" sz="21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2100" b="1" smtClean="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</a:p>
          <a:p>
            <a:pPr>
              <a:buFont typeface="Wingdings" pitchFamily="2" charset="2"/>
              <a:buNone/>
            </a:pPr>
            <a:r>
              <a:rPr lang="ru-RU" sz="2100" smtClean="0">
                <a:latin typeface="Times New Roman" pitchFamily="18" charset="0"/>
                <a:cs typeface="Times New Roman" pitchFamily="18" charset="0"/>
              </a:rPr>
              <a:t>                                   от гр. </a:t>
            </a:r>
            <a:r>
              <a:rPr lang="ru-RU" sz="1900" b="1" u="sng" smtClean="0">
                <a:latin typeface="Times New Roman" pitchFamily="18" charset="0"/>
                <a:cs typeface="Times New Roman" pitchFamily="18" charset="0"/>
              </a:rPr>
              <a:t>АНУЧИНОЙ  МАРИНЫ  МИХАЙЛОВНЫ</a:t>
            </a:r>
            <a:r>
              <a:rPr lang="ru-RU" sz="2100" smtClean="0">
                <a:latin typeface="Times New Roman" pitchFamily="18" charset="0"/>
                <a:cs typeface="Times New Roman" pitchFamily="18" charset="0"/>
              </a:rPr>
              <a:t>__</a:t>
            </a:r>
          </a:p>
          <a:p>
            <a:pPr>
              <a:buFont typeface="Wingdings" pitchFamily="2" charset="2"/>
              <a:buNone/>
            </a:pPr>
            <a:r>
              <a:rPr lang="ru-RU" sz="210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(ФИО полностью)</a:t>
            </a:r>
          </a:p>
          <a:p>
            <a:pPr>
              <a:buFont typeface="Wingdings" pitchFamily="2" charset="2"/>
              <a:buNone/>
            </a:pPr>
            <a:r>
              <a:rPr lang="ru-RU" sz="2100" smtClean="0">
                <a:latin typeface="Times New Roman" pitchFamily="18" charset="0"/>
                <a:cs typeface="Times New Roman" pitchFamily="18" charset="0"/>
              </a:rPr>
              <a:t>                                             </a:t>
            </a:r>
            <a:r>
              <a:rPr lang="ru-RU" sz="2100" u="sng" smtClean="0">
                <a:latin typeface="Times New Roman" pitchFamily="18" charset="0"/>
                <a:cs typeface="Times New Roman" pitchFamily="18" charset="0"/>
              </a:rPr>
              <a:t>проживающей в городе Набережные Челны, </a:t>
            </a:r>
            <a:endParaRPr lang="ru-RU" sz="21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2100" smtClean="0"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(проживающ. в городе,   поселке,  селе  по  адресу: </a:t>
            </a:r>
          </a:p>
          <a:p>
            <a:pPr>
              <a:buFont typeface="Wingdings" pitchFamily="2" charset="2"/>
              <a:buNone/>
            </a:pPr>
            <a:r>
              <a:rPr lang="ru-RU" sz="2100" smtClean="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ru-RU" sz="2100" u="sng" smtClean="0">
                <a:latin typeface="Times New Roman" pitchFamily="18" charset="0"/>
                <a:cs typeface="Times New Roman" pitchFamily="18" charset="0"/>
              </a:rPr>
              <a:t>423800. по адресу:</a:t>
            </a:r>
            <a:r>
              <a:rPr lang="ru-RU" sz="2100" smtClean="0">
                <a:latin typeface="Times New Roman" pitchFamily="18" charset="0"/>
                <a:cs typeface="Times New Roman" pitchFamily="18" charset="0"/>
              </a:rPr>
              <a:t>_</a:t>
            </a:r>
            <a:r>
              <a:rPr lang="ru-RU" sz="2100" u="sng" smtClean="0">
                <a:latin typeface="Times New Roman" pitchFamily="18" charset="0"/>
                <a:cs typeface="Times New Roman" pitchFamily="18" charset="0"/>
              </a:rPr>
              <a:t> ул.40 лет победы, д.27, кв.5</a:t>
            </a:r>
            <a:r>
              <a:rPr lang="ru-RU" sz="2100" smtClean="0">
                <a:latin typeface="Times New Roman" pitchFamily="18" charset="0"/>
                <a:cs typeface="Times New Roman" pitchFamily="18" charset="0"/>
              </a:rPr>
              <a:t>_</a:t>
            </a:r>
          </a:p>
          <a:p>
            <a:pPr>
              <a:buFont typeface="Wingdings" pitchFamily="2" charset="2"/>
              <a:buNone/>
            </a:pP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почтовый индекс, полный адрес, контактный телефон) </a:t>
            </a:r>
          </a:p>
          <a:p>
            <a:pPr>
              <a:buFont typeface="Wingdings" pitchFamily="2" charset="2"/>
              <a:buNone/>
            </a:pPr>
            <a:r>
              <a:rPr lang="ru-RU" sz="2100" smtClean="0">
                <a:latin typeface="Times New Roman" pitchFamily="18" charset="0"/>
                <a:cs typeface="Times New Roman" pitchFamily="18" charset="0"/>
              </a:rPr>
              <a:t>                                         </a:t>
            </a:r>
            <a:r>
              <a:rPr lang="ru-RU" sz="2100" u="sng" smtClean="0">
                <a:latin typeface="Times New Roman" pitchFamily="18" charset="0"/>
                <a:cs typeface="Times New Roman" pitchFamily="18" charset="0"/>
              </a:rPr>
              <a:t>по адресу:</a:t>
            </a:r>
            <a:r>
              <a:rPr lang="ru-RU" sz="2100" smtClean="0">
                <a:latin typeface="Times New Roman" pitchFamily="18" charset="0"/>
                <a:cs typeface="Times New Roman" pitchFamily="18" charset="0"/>
              </a:rPr>
              <a:t>_</a:t>
            </a:r>
            <a:r>
              <a:rPr lang="ru-RU" sz="2100" u="sng" smtClean="0">
                <a:latin typeface="Times New Roman" pitchFamily="18" charset="0"/>
                <a:cs typeface="Times New Roman" pitchFamily="18" charset="0"/>
              </a:rPr>
              <a:t> ул.40 лет победы, д.27, кв.5</a:t>
            </a:r>
          </a:p>
          <a:p>
            <a:pPr>
              <a:buFont typeface="Wingdings" pitchFamily="2" charset="2"/>
              <a:buNone/>
            </a:pPr>
            <a:r>
              <a:rPr lang="ru-RU" sz="2100" smtClean="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(зарегистрир. по адресу:     почтовый индекс, полный адрес)</a:t>
            </a:r>
          </a:p>
          <a:p>
            <a:pPr>
              <a:buFont typeface="Wingdings" pitchFamily="2" charset="2"/>
              <a:buNone/>
            </a:pPr>
            <a:r>
              <a:rPr lang="ru-RU" sz="2100" smtClean="0">
                <a:latin typeface="Times New Roman" pitchFamily="18" charset="0"/>
                <a:cs typeface="Times New Roman" pitchFamily="18" charset="0"/>
              </a:rPr>
              <a:t>                                         с   </a:t>
            </a:r>
            <a:r>
              <a:rPr lang="ru-RU" sz="2100" u="sng" smtClean="0">
                <a:latin typeface="Times New Roman" pitchFamily="18" charset="0"/>
                <a:cs typeface="Times New Roman" pitchFamily="18" charset="0"/>
              </a:rPr>
              <a:t>13.05.2000г</a:t>
            </a:r>
            <a:endParaRPr lang="ru-RU" sz="21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150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(число, месяц, год)</a:t>
            </a:r>
          </a:p>
          <a:p>
            <a:pPr>
              <a:buFont typeface="Wingdings" pitchFamily="2" charset="2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WordArt 4"/>
          <p:cNvSpPr>
            <a:spLocks noChangeArrowheads="1" noChangeShapeType="1" noTextEdit="1"/>
          </p:cNvSpPr>
          <p:nvPr/>
        </p:nvSpPr>
        <p:spPr bwMode="auto">
          <a:xfrm rot="-2151432">
            <a:off x="468313" y="692150"/>
            <a:ext cx="2295525" cy="1257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не возражаю</a:t>
            </a:r>
          </a:p>
          <a:p>
            <a:pPr algn="ctr"/>
            <a:r>
              <a:rPr lang="ru-RU" sz="28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подпись</a:t>
            </a:r>
          </a:p>
          <a:p>
            <a:pPr algn="ctr"/>
            <a:r>
              <a:rPr lang="ru-RU" sz="28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печать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664</TotalTime>
  <Words>488</Words>
  <PresentationFormat>Экран (4:3)</PresentationFormat>
  <Paragraphs>100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17</vt:i4>
      </vt:variant>
    </vt:vector>
  </HeadingPairs>
  <TitlesOfParts>
    <vt:vector size="31" baseType="lpstr">
      <vt:lpstr>Century Schoolbook</vt:lpstr>
      <vt:lpstr>Arial</vt:lpstr>
      <vt:lpstr>Wingdings</vt:lpstr>
      <vt:lpstr>Wingdings 2</vt:lpstr>
      <vt:lpstr>Calibri</vt:lpstr>
      <vt:lpstr>Arial Black</vt:lpstr>
      <vt:lpstr>Times New Roman</vt:lpstr>
      <vt:lpstr>Эркер</vt:lpstr>
      <vt:lpstr>Эркер</vt:lpstr>
      <vt:lpstr>Эркер</vt:lpstr>
      <vt:lpstr>Эркер</vt:lpstr>
      <vt:lpstr>Эркер</vt:lpstr>
      <vt:lpstr>Эркер</vt:lpstr>
      <vt:lpstr>Эркер</vt:lpstr>
      <vt:lpstr>Слайд 1</vt:lpstr>
      <vt:lpstr>УСЛОВИЯ УЧАСТИЯ В ПРОГРАММЕ: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ДОКУМЕНТЫ НА ПЕРЕРЕГИСТРАЦИЮ:</vt:lpstr>
      <vt:lpstr>ДОКУМЕНТЫ НА РОЖДЕНИЕ РЕБЕНКА: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Вопросы  социальной ипотеки</dc:title>
  <cp:lastModifiedBy>User</cp:lastModifiedBy>
  <cp:revision>52</cp:revision>
  <dcterms:modified xsi:type="dcterms:W3CDTF">2013-04-25T08:38:50Z</dcterms:modified>
</cp:coreProperties>
</file>