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67" r:id="rId14"/>
    <p:sldId id="268" r:id="rId15"/>
    <p:sldId id="269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4D6983-B718-4F85-9FBB-DD3B417B6BD5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9C3E8-F1AF-45EB-89B9-58D34902FD5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39C3E8-F1AF-45EB-89B9-58D34902FD57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D2766-F0E5-4378-88EB-AD50167F635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4930-2DDD-4802-A2F0-A2ADD0338D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D2766-F0E5-4378-88EB-AD50167F635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4930-2DDD-4802-A2F0-A2ADD0338D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D2766-F0E5-4378-88EB-AD50167F635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4930-2DDD-4802-A2F0-A2ADD0338D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D2766-F0E5-4378-88EB-AD50167F635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4930-2DDD-4802-A2F0-A2ADD0338D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D2766-F0E5-4378-88EB-AD50167F635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4930-2DDD-4802-A2F0-A2ADD0338D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D2766-F0E5-4378-88EB-AD50167F635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4930-2DDD-4802-A2F0-A2ADD0338D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D2766-F0E5-4378-88EB-AD50167F635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4930-2DDD-4802-A2F0-A2ADD0338D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D2766-F0E5-4378-88EB-AD50167F635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4930-2DDD-4802-A2F0-A2ADD0338D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D2766-F0E5-4378-88EB-AD50167F635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4930-2DDD-4802-A2F0-A2ADD0338D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D2766-F0E5-4378-88EB-AD50167F635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4930-2DDD-4802-A2F0-A2ADD0338D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D2766-F0E5-4378-88EB-AD50167F635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F4930-2DDD-4802-A2F0-A2ADD0338D4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7D2766-F0E5-4378-88EB-AD50167F6350}" type="datetimeFigureOut">
              <a:rPr lang="ru-RU" smtClean="0"/>
              <a:pPr/>
              <a:t>07.12.2024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F4930-2DDD-4802-A2F0-A2ADD0338D4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04664"/>
            <a:ext cx="8892480" cy="1974081"/>
          </a:xfrm>
        </p:spPr>
        <p:txBody>
          <a:bodyPr>
            <a:noAutofit/>
          </a:bodyPr>
          <a:lstStyle/>
          <a:p>
            <a:r>
              <a:rPr lang="ru-RU" sz="4800" b="1" i="1" smtClean="0">
                <a:solidFill>
                  <a:srgbClr val="FF0000"/>
                </a:solidFill>
                <a:latin typeface="Georgia" pitchFamily="18" charset="0"/>
              </a:rPr>
              <a:t>«Подготовка </a:t>
            </a:r>
            <a:r>
              <a:rPr lang="ru-RU" sz="4800" b="1" i="1" dirty="0" err="1" smtClean="0">
                <a:solidFill>
                  <a:srgbClr val="FF0000"/>
                </a:solidFill>
                <a:latin typeface="Georgia" pitchFamily="18" charset="0"/>
              </a:rPr>
              <a:t>логоцентра</a:t>
            </a:r>
            <a:r>
              <a:rPr lang="ru-RU" sz="4800" b="1" i="1" dirty="0" smtClean="0">
                <a:solidFill>
                  <a:srgbClr val="FF0000"/>
                </a:solidFill>
                <a:latin typeface="Georgia" pitchFamily="18" charset="0"/>
              </a:rPr>
              <a:t> </a:t>
            </a:r>
            <a:r>
              <a:rPr lang="ru-RU" sz="4800" b="1" i="1" dirty="0" smtClean="0">
                <a:solidFill>
                  <a:srgbClr val="FF0000"/>
                </a:solidFill>
                <a:latin typeface="Georgia" pitchFamily="18" charset="0"/>
              </a:rPr>
              <a:t>«Колобок»</a:t>
            </a:r>
            <a:r>
              <a:rPr lang="ru-RU" sz="2800" b="1" i="1" dirty="0" smtClean="0">
                <a:solidFill>
                  <a:srgbClr val="FF0000"/>
                </a:solidFill>
                <a:latin typeface="Georgia" pitchFamily="18" charset="0"/>
              </a:rPr>
              <a:t/>
            </a:r>
            <a:br>
              <a:rPr lang="ru-RU" sz="2800" b="1" i="1" dirty="0" smtClean="0">
                <a:solidFill>
                  <a:srgbClr val="FF0000"/>
                </a:solidFill>
                <a:latin typeface="Georgia" pitchFamily="18" charset="0"/>
              </a:rPr>
            </a:br>
            <a:endParaRPr lang="ru-RU" sz="28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5445224"/>
            <a:ext cx="7812360" cy="1752600"/>
          </a:xfrm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chemeClr val="tx2"/>
                </a:solidFill>
                <a:latin typeface="Georgia" pitchFamily="18" charset="0"/>
              </a:rPr>
              <a:t>Учитель-логопед МБДОУ №33 «Колобок»</a:t>
            </a:r>
          </a:p>
          <a:p>
            <a:r>
              <a:rPr lang="ru-RU" sz="2400" b="1" i="1" dirty="0" err="1" smtClean="0">
                <a:solidFill>
                  <a:schemeClr val="tx2"/>
                </a:solidFill>
                <a:latin typeface="Georgia" pitchFamily="18" charset="0"/>
              </a:rPr>
              <a:t>Шарафетдинова</a:t>
            </a:r>
            <a:r>
              <a:rPr lang="ru-RU" sz="2400" b="1" i="1" dirty="0" smtClean="0">
                <a:solidFill>
                  <a:schemeClr val="tx2"/>
                </a:solidFill>
                <a:latin typeface="Georgia" pitchFamily="18" charset="0"/>
              </a:rPr>
              <a:t> </a:t>
            </a:r>
            <a:r>
              <a:rPr lang="ru-RU" sz="2400" b="1" i="1" smtClean="0">
                <a:solidFill>
                  <a:schemeClr val="tx2"/>
                </a:solidFill>
                <a:latin typeface="Georgia" pitchFamily="18" charset="0"/>
              </a:rPr>
              <a:t>Зарина Рустамовна</a:t>
            </a:r>
            <a:endParaRPr lang="ru-RU" sz="2400" b="1" i="1" dirty="0">
              <a:solidFill>
                <a:schemeClr val="tx2"/>
              </a:solidFill>
              <a:latin typeface="Georgia" pitchFamily="18" charset="0"/>
            </a:endParaRPr>
          </a:p>
        </p:txBody>
      </p:sp>
      <p:pic>
        <p:nvPicPr>
          <p:cNvPr id="4" name="Рисунок 3" descr="время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1916831"/>
            <a:ext cx="5328592" cy="37499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Georgia" pitchFamily="18" charset="0"/>
              </a:rPr>
              <a:t>Зона индивидуальных занятий</a:t>
            </a:r>
            <a:endParaRPr lang="ru-RU" sz="3600" b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652120" y="1052736"/>
            <a:ext cx="3491880" cy="525658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Georgia" pitchFamily="18" charset="0"/>
              </a:rPr>
              <a:t>Предполагает  развитие артикуляционной моторики и мимики, постановку, автоматизацию и дифференциацию звуков </a:t>
            </a:r>
            <a:endParaRPr lang="ru-RU" sz="22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5" name="Picture 3" descr="C:\Users\1\Desktop\zhatiy01-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96751"/>
            <a:ext cx="4320480" cy="25530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1\Desktop\IMG_20181004_1228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3933056"/>
            <a:ext cx="4212468" cy="2592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Georgia" pitchFamily="18" charset="0"/>
              </a:rPr>
              <a:t>Зона развития речевого дыхания</a:t>
            </a:r>
            <a:endParaRPr lang="ru-RU" sz="3600" b="1" dirty="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3" name="Рисунок 2" descr="ENz_AjocPw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1196752"/>
            <a:ext cx="3656378" cy="4869160"/>
          </a:xfrm>
          <a:prstGeom prst="rect">
            <a:avLst/>
          </a:prstGeom>
        </p:spPr>
      </p:pic>
      <p:pic>
        <p:nvPicPr>
          <p:cNvPr id="4" name="Рисунок 3" descr="fhug6j1HHB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3928" y="3150256"/>
            <a:ext cx="5220072" cy="3707744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3635896" y="1124744"/>
            <a:ext cx="5508104" cy="194421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От развития речевого дыхания во многом зависит то, как будет говорить ребенок: правильность его звукопроизношения, способность поддерживать плавность, нормальную громкость и интонационную выразительность речи.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92696"/>
            <a:ext cx="9144000" cy="62068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Рабочая зона учителя-логопеда</a:t>
            </a:r>
            <a:r>
              <a:rPr lang="ru-RU" sz="4000" b="1" dirty="0" smtClean="0">
                <a:solidFill>
                  <a:srgbClr val="FF0000"/>
                </a:solidFill>
                <a:latin typeface="Georgia" pitchFamily="18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Georgia" pitchFamily="18" charset="0"/>
              </a:rPr>
            </a:br>
            <a:r>
              <a:rPr lang="ru-RU" sz="3600" dirty="0"/>
              <a:t/>
            </a:r>
            <a:br>
              <a:rPr lang="ru-RU" sz="3600" dirty="0"/>
            </a:br>
            <a:endParaRPr lang="ru-RU" sz="4000" b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980728"/>
            <a:ext cx="2987824" cy="5256584"/>
          </a:xfrm>
          <a:prstGeom prst="roundRect">
            <a:avLst>
              <a:gd name="adj" fmla="val 25741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Georgia" pitchFamily="18" charset="0"/>
              </a:rPr>
              <a:t>Здесь идет подготовка к занятиям, методическая работа, учет логопедической работы и т.д.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3419872" y="1268760"/>
            <a:ext cx="5184576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Georgia" pitchFamily="18" charset="0"/>
              </a:rPr>
              <a:t>Учебно-образовательная зона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1412776"/>
            <a:ext cx="2987824" cy="5184576"/>
          </a:xfrm>
          <a:prstGeom prst="roundRect">
            <a:avLst>
              <a:gd name="adj" fmla="val 31785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З</a:t>
            </a:r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она 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оснащена </a:t>
            </a:r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столами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, стульями, индивидуальными зеркалами (по количеству детей), канцелярскими наборами, магнитно-маркерной </a:t>
            </a:r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доской, настенным буквенным панно.</a:t>
            </a:r>
            <a:endParaRPr lang="ru-RU" sz="20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6" name="Рисунок 5" descr="G:\проект логопед 2022г\ФОТО\IMG_6168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 flipH="1">
            <a:off x="3419872" y="1556792"/>
            <a:ext cx="5328592" cy="41044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48680" y="188640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Georgia" pitchFamily="18" charset="0"/>
              </a:rPr>
              <a:t>Зона ИЗО</a:t>
            </a:r>
            <a:endParaRPr lang="ru-RU" sz="3600" b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11960" y="332656"/>
            <a:ext cx="4752528" cy="28803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Целью уголка изобразительной деятельности является формирование творческого потенциала детей, развитие интереса к </a:t>
            </a:r>
            <a:r>
              <a:rPr lang="ru-RU" b="1" dirty="0" err="1">
                <a:solidFill>
                  <a:srgbClr val="002060"/>
                </a:solidFill>
                <a:latin typeface="Georgia" pitchFamily="18" charset="0"/>
              </a:rPr>
              <a:t>изодеятельности</a:t>
            </a:r>
            <a:r>
              <a:rPr lang="ru-RU" b="1" dirty="0">
                <a:solidFill>
                  <a:srgbClr val="002060"/>
                </a:solidFill>
                <a:latin typeface="Georgia" pitchFamily="18" charset="0"/>
              </a:rPr>
              <a:t>, формирование эстетического восприятия, воображения, художественно-творческих способностей, самостоятельности, активности.</a:t>
            </a:r>
          </a:p>
        </p:txBody>
      </p:sp>
      <p:pic>
        <p:nvPicPr>
          <p:cNvPr id="7" name="Рисунок 6" descr="C:\Users\Заведующая\Desktop\c77e1508-c04d-41f5-ae9e-174505df686f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3600400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C:\Users\Заведующая\Desktop\b657ca39-0bfe-4960-88d0-03a411742cdf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429000"/>
            <a:ext cx="4752528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90872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Georgia" pitchFamily="18" charset="0"/>
              </a:rPr>
              <a:t>Зона методического и дидактического обеспечения</a:t>
            </a:r>
            <a:endParaRPr lang="ru-RU" sz="3200" b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1520" y="980728"/>
            <a:ext cx="4536504" cy="244827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Georgia" pitchFamily="18" charset="0"/>
              </a:rPr>
              <a:t>В зоне методического сопровождения находится систематизированный наглядный материал, размещенный в специальных папках, классифицированный по лексической тематике, диагностике и коррекции звукопроизношения, связной речи, лексико-грамматических категорий </a:t>
            </a:r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</a:rPr>
              <a:t>и. </a:t>
            </a:r>
            <a:r>
              <a:rPr lang="ru-RU" sz="1600" b="1" dirty="0" err="1">
                <a:solidFill>
                  <a:srgbClr val="002060"/>
                </a:solidFill>
                <a:latin typeface="Georgia" pitchFamily="18" charset="0"/>
              </a:rPr>
              <a:t>т.д</a:t>
            </a:r>
            <a:endParaRPr lang="ru-RU" sz="16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6" name="Рисунок 5" descr="C:\Users\Заведующая\Desktop\e8700a7a-1439-45bf-93c4-eb7234feb875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340768"/>
            <a:ext cx="3114675" cy="2209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" descr="C:\Users\1\Desktop\knigi_nishchevo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17032"/>
            <a:ext cx="3369395" cy="27186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1\Desktop\6352809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89040"/>
            <a:ext cx="3672408" cy="27543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96752"/>
            <a:ext cx="889248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/>
              <a:t> </a:t>
            </a:r>
            <a:r>
              <a:rPr lang="ru-RU" sz="2700" b="1" dirty="0">
                <a:solidFill>
                  <a:srgbClr val="002060"/>
                </a:solidFill>
                <a:latin typeface="Georgia" pitchFamily="18" charset="0"/>
              </a:rPr>
              <a:t>Таким </a:t>
            </a:r>
            <a:r>
              <a:rPr lang="ru-RU" sz="2700" b="1" dirty="0" smtClean="0">
                <a:solidFill>
                  <a:srgbClr val="002060"/>
                </a:solidFill>
                <a:latin typeface="Georgia" pitchFamily="18" charset="0"/>
              </a:rPr>
              <a:t>образом среда, окружающая </a:t>
            </a:r>
            <a:r>
              <a:rPr lang="ru-RU" sz="2700" b="1" dirty="0">
                <a:solidFill>
                  <a:srgbClr val="002060"/>
                </a:solidFill>
                <a:latin typeface="Georgia" pitchFamily="18" charset="0"/>
              </a:rPr>
              <a:t>воспитанников с ОВЗ в логопедическом </a:t>
            </a:r>
            <a:r>
              <a:rPr lang="ru-RU" sz="2700" b="1" dirty="0" smtClean="0">
                <a:solidFill>
                  <a:srgbClr val="002060"/>
                </a:solidFill>
                <a:latin typeface="Georgia" pitchFamily="18" charset="0"/>
              </a:rPr>
              <a:t>центре, </a:t>
            </a:r>
            <a:r>
              <a:rPr lang="ru-RU" sz="2700" b="1" dirty="0">
                <a:solidFill>
                  <a:srgbClr val="002060"/>
                </a:solidFill>
                <a:latin typeface="Georgia" pitchFamily="18" charset="0"/>
              </a:rPr>
              <a:t>обеспечивает чувство психологической защищенности, является средством полноценного развития</a:t>
            </a:r>
            <a:r>
              <a:rPr lang="ru-RU" sz="2700" b="1" dirty="0" smtClean="0">
                <a:solidFill>
                  <a:srgbClr val="002060"/>
                </a:solidFill>
                <a:latin typeface="Georgia" pitchFamily="18" charset="0"/>
              </a:rPr>
              <a:t>,</a:t>
            </a:r>
            <a:br>
              <a:rPr lang="ru-RU" sz="2700" b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700" b="1" dirty="0">
                <a:solidFill>
                  <a:srgbClr val="002060"/>
                </a:solidFill>
                <a:latin typeface="Georgia" pitchFamily="18" charset="0"/>
              </a:rPr>
              <a:t>сочетает в себе </a:t>
            </a:r>
            <a:r>
              <a:rPr lang="ru-RU" sz="2700" b="1" dirty="0" smtClean="0">
                <a:solidFill>
                  <a:srgbClr val="002060"/>
                </a:solidFill>
                <a:latin typeface="Georgia" pitchFamily="18" charset="0"/>
              </a:rPr>
              <a:t/>
            </a:r>
            <a:br>
              <a:rPr lang="ru-RU" sz="2700" b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Georgia" pitchFamily="18" charset="0"/>
              </a:rPr>
              <a:t>как </a:t>
            </a:r>
            <a:r>
              <a:rPr lang="ru-RU" sz="2700" b="1" dirty="0">
                <a:solidFill>
                  <a:srgbClr val="002060"/>
                </a:solidFill>
                <a:latin typeface="Georgia" pitchFamily="18" charset="0"/>
              </a:rPr>
              <a:t>традиционные, </a:t>
            </a:r>
            <a:r>
              <a:rPr lang="ru-RU" sz="2700" b="1" dirty="0" smtClean="0">
                <a:solidFill>
                  <a:srgbClr val="002060"/>
                </a:solidFill>
                <a:latin typeface="Georgia" pitchFamily="18" charset="0"/>
              </a:rPr>
              <a:t>так </a:t>
            </a:r>
            <a:r>
              <a:rPr lang="ru-RU" sz="2700" b="1" dirty="0">
                <a:solidFill>
                  <a:srgbClr val="002060"/>
                </a:solidFill>
                <a:latin typeface="Georgia" pitchFamily="18" charset="0"/>
              </a:rPr>
              <a:t>и </a:t>
            </a:r>
            <a:r>
              <a:rPr lang="ru-RU" sz="2700" b="1" dirty="0" smtClean="0">
                <a:solidFill>
                  <a:srgbClr val="002060"/>
                </a:solidFill>
                <a:latin typeface="Georgia" pitchFamily="18" charset="0"/>
              </a:rPr>
              <a:t>инновационные</a:t>
            </a:r>
            <a:br>
              <a:rPr lang="ru-RU" sz="2700" b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700" b="1" dirty="0">
                <a:solidFill>
                  <a:srgbClr val="002060"/>
                </a:solidFill>
                <a:latin typeface="Georgia" pitchFamily="18" charset="0"/>
              </a:rPr>
              <a:t>методы, </a:t>
            </a:r>
            <a:r>
              <a:rPr lang="ru-RU" sz="2700" b="1" dirty="0" smtClean="0">
                <a:solidFill>
                  <a:srgbClr val="002060"/>
                </a:solidFill>
                <a:latin typeface="Georgia" pitchFamily="18" charset="0"/>
              </a:rPr>
              <a:t>приемы </a:t>
            </a:r>
            <a:br>
              <a:rPr lang="ru-RU" sz="2700" b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Georgia" pitchFamily="18" charset="0"/>
              </a:rPr>
              <a:t>и технологии </a:t>
            </a:r>
            <a:br>
              <a:rPr lang="ru-RU" sz="2700" b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Georgia" pitchFamily="18" charset="0"/>
              </a:rPr>
              <a:t>воздействия </a:t>
            </a:r>
            <a:r>
              <a:rPr lang="ru-RU" sz="2700" b="1" dirty="0">
                <a:solidFill>
                  <a:srgbClr val="002060"/>
                </a:solidFill>
                <a:latin typeface="Georgia" pitchFamily="18" charset="0"/>
              </a:rPr>
              <a:t>на </a:t>
            </a:r>
            <a:r>
              <a:rPr lang="ru-RU" sz="2700" b="1" dirty="0" smtClean="0">
                <a:solidFill>
                  <a:srgbClr val="002060"/>
                </a:solidFill>
                <a:latin typeface="Georgia" pitchFamily="18" charset="0"/>
              </a:rPr>
              <a:t/>
            </a:r>
            <a:br>
              <a:rPr lang="ru-RU" sz="2700" b="1" dirty="0" smtClean="0">
                <a:solidFill>
                  <a:srgbClr val="002060"/>
                </a:solidFill>
                <a:latin typeface="Georgia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Georgia" pitchFamily="18" charset="0"/>
              </a:rPr>
              <a:t>речь </a:t>
            </a:r>
            <a:r>
              <a:rPr lang="ru-RU" sz="2700" b="1" dirty="0">
                <a:solidFill>
                  <a:srgbClr val="002060"/>
                </a:solidFill>
                <a:latin typeface="Georgia" pitchFamily="18" charset="0"/>
              </a:rPr>
              <a:t>ребенка.</a:t>
            </a:r>
            <a:endParaRPr lang="ru-RU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3491880" y="2492896"/>
            <a:ext cx="5184576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628800"/>
            <a:ext cx="8229600" cy="1143000"/>
          </a:xfrm>
        </p:spPr>
        <p:txBody>
          <a:bodyPr>
            <a:noAutofit/>
          </a:bodyPr>
          <a:lstStyle/>
          <a:p>
            <a:r>
              <a:rPr lang="ru-RU" sz="7200" b="1" i="1" dirty="0" smtClean="0">
                <a:solidFill>
                  <a:srgbClr val="FF0000"/>
                </a:solidFill>
                <a:latin typeface="Georgia" pitchFamily="18" charset="0"/>
              </a:rPr>
              <a:t>Спасибо за внимание!</a:t>
            </a:r>
            <a:endParaRPr lang="ru-RU" sz="7200" b="1" i="1" dirty="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3" name="Рисунок 2" descr="post_58e7753a48865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9592" y="3068960"/>
            <a:ext cx="7236296" cy="3381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6672"/>
            <a:ext cx="8517632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Georgia" pitchFamily="18" charset="0"/>
              </a:rPr>
              <a:t>Муниципальное бюджетное дошкольное образовательное учреждение «Детский сад комбинированного вида №33 «Колобок»</a:t>
            </a:r>
            <a:br>
              <a:rPr lang="ru-RU" sz="2800" b="1" dirty="0" smtClean="0">
                <a:solidFill>
                  <a:srgbClr val="002060"/>
                </a:solidFill>
                <a:latin typeface="Georgia" pitchFamily="18" charset="0"/>
              </a:rPr>
            </a:b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56176" y="1916832"/>
            <a:ext cx="2736304" cy="439248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Georgia" pitchFamily="18" charset="0"/>
              </a:rPr>
              <a:t>Есть за дверями в саду этом волшебный кабинет, там звуки произносят четко и </a:t>
            </a:r>
            <a:r>
              <a:rPr lang="ru-RU" sz="2400" b="1" dirty="0" err="1" smtClean="0">
                <a:solidFill>
                  <a:schemeClr val="tx2"/>
                </a:solidFill>
                <a:latin typeface="Georgia" pitchFamily="18" charset="0"/>
              </a:rPr>
              <a:t>дисграфии</a:t>
            </a:r>
            <a:r>
              <a:rPr lang="ru-RU" sz="2400" b="1" dirty="0" smtClean="0">
                <a:solidFill>
                  <a:schemeClr val="tx2"/>
                </a:solidFill>
                <a:latin typeface="Georgia" pitchFamily="18" charset="0"/>
              </a:rPr>
              <a:t> нет!</a:t>
            </a:r>
            <a:endParaRPr lang="ru-RU" sz="2400" b="1" dirty="0">
              <a:solidFill>
                <a:schemeClr val="tx2"/>
              </a:solidFill>
              <a:latin typeface="Georgia" pitchFamily="18" charset="0"/>
            </a:endParaRPr>
          </a:p>
        </p:txBody>
      </p:sp>
      <p:pic>
        <p:nvPicPr>
          <p:cNvPr id="17413" name="Picture 5" descr="https://edu.tatar.ru/upload/organization/47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44824"/>
            <a:ext cx="5522956" cy="35657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420888"/>
            <a:ext cx="9144000" cy="2232248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b="1" dirty="0" smtClean="0">
                <a:solidFill>
                  <a:schemeClr val="tx2"/>
                </a:solidFill>
                <a:latin typeface="Georgia" pitchFamily="18" charset="0"/>
              </a:rPr>
              <a:t>	Основное </a:t>
            </a:r>
            <a:r>
              <a:rPr lang="ru-RU" sz="3100" b="1" dirty="0">
                <a:solidFill>
                  <a:schemeClr val="tx2"/>
                </a:solidFill>
                <a:latin typeface="Georgia" pitchFamily="18" charset="0"/>
              </a:rPr>
              <a:t>назначение логопедического </a:t>
            </a:r>
            <a:r>
              <a:rPr lang="ru-RU" sz="3100" b="1" dirty="0" smtClean="0">
                <a:solidFill>
                  <a:schemeClr val="tx2"/>
                </a:solidFill>
                <a:latin typeface="Georgia" pitchFamily="18" charset="0"/>
              </a:rPr>
              <a:t>центра </a:t>
            </a:r>
            <a:r>
              <a:rPr lang="ru-RU" sz="3100" b="1" dirty="0">
                <a:solidFill>
                  <a:schemeClr val="tx2"/>
                </a:solidFill>
                <a:latin typeface="Georgia" pitchFamily="18" charset="0"/>
              </a:rPr>
              <a:t>– создание необходимых условий для коррекционного обучения дошкольников с речевыми дефектами</a:t>
            </a:r>
            <a:r>
              <a:rPr lang="ru-RU" sz="3100" b="1" dirty="0" smtClean="0">
                <a:solidFill>
                  <a:schemeClr val="tx2"/>
                </a:solidFill>
                <a:latin typeface="Georgia" pitchFamily="18" charset="0"/>
              </a:rPr>
              <a:t>.</a:t>
            </a:r>
            <a:br>
              <a:rPr lang="ru-RU" sz="3100" b="1" dirty="0" smtClean="0">
                <a:solidFill>
                  <a:schemeClr val="tx2"/>
                </a:solidFill>
                <a:latin typeface="Georgia" pitchFamily="18" charset="0"/>
              </a:rPr>
            </a:br>
            <a:r>
              <a:rPr lang="ru-RU" sz="3100" b="1" dirty="0">
                <a:solidFill>
                  <a:schemeClr val="tx2"/>
                </a:solidFill>
                <a:latin typeface="Georgia" pitchFamily="18" charset="0"/>
              </a:rPr>
              <a:t/>
            </a:r>
            <a:br>
              <a:rPr lang="ru-RU" sz="3100" b="1" dirty="0">
                <a:solidFill>
                  <a:schemeClr val="tx2"/>
                </a:solidFill>
                <a:latin typeface="Georgia" pitchFamily="18" charset="0"/>
              </a:rPr>
            </a:br>
            <a:r>
              <a:rPr lang="ru-RU" sz="3100" b="1" dirty="0" smtClean="0">
                <a:solidFill>
                  <a:schemeClr val="tx2"/>
                </a:solidFill>
                <a:latin typeface="Georgia" pitchFamily="18" charset="0"/>
              </a:rPr>
              <a:t>	Логопедический центр </a:t>
            </a:r>
            <a:r>
              <a:rPr lang="ru-RU" sz="3100" b="1" dirty="0">
                <a:solidFill>
                  <a:schemeClr val="tx2"/>
                </a:solidFill>
                <a:latin typeface="Georgia" pitchFamily="18" charset="0"/>
              </a:rPr>
              <a:t>организован с целью оказания своевременной помощи детям, имеющим нарушения в развитии речи, открыт приказом заведующего на основании данных обследования детей и выявления тех, кто нуждается в логопедической помощи с различными нарушениями в развитии речи.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764704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chemeClr val="tx2"/>
                </a:solidFill>
                <a:latin typeface="Georgia" pitchFamily="18" charset="0"/>
              </a:rPr>
              <a:t>Интересный кабинет</a:t>
            </a:r>
            <a:br>
              <a:rPr lang="ru-RU" sz="3200" b="1" dirty="0" smtClean="0">
                <a:solidFill>
                  <a:schemeClr val="tx2"/>
                </a:solidFill>
                <a:latin typeface="Georgia" pitchFamily="18" charset="0"/>
              </a:rPr>
            </a:br>
            <a:r>
              <a:rPr lang="ru-RU" sz="3200" b="1" dirty="0" smtClean="0">
                <a:solidFill>
                  <a:schemeClr val="tx2"/>
                </a:solidFill>
                <a:latin typeface="Georgia" pitchFamily="18" charset="0"/>
              </a:rPr>
              <a:t>на зоны делим много лет!</a:t>
            </a:r>
            <a:br>
              <a:rPr lang="ru-RU" sz="3200" b="1" dirty="0" smtClean="0">
                <a:solidFill>
                  <a:schemeClr val="tx2"/>
                </a:solidFill>
                <a:latin typeface="Georgia" pitchFamily="18" charset="0"/>
              </a:rPr>
            </a:br>
            <a:r>
              <a:rPr lang="ru-RU" sz="3200" b="1" dirty="0" smtClean="0">
                <a:solidFill>
                  <a:schemeClr val="tx2"/>
                </a:solidFill>
                <a:latin typeface="Georgia" pitchFamily="18" charset="0"/>
              </a:rPr>
              <a:t>И чего здесь только нет!</a:t>
            </a:r>
            <a:br>
              <a:rPr lang="ru-RU" sz="3200" b="1" dirty="0" smtClean="0">
                <a:solidFill>
                  <a:schemeClr val="tx2"/>
                </a:solidFill>
                <a:latin typeface="Georgia" pitchFamily="18" charset="0"/>
              </a:rPr>
            </a:br>
            <a:r>
              <a:rPr lang="ru-RU" sz="3200" b="1" dirty="0" smtClean="0">
                <a:solidFill>
                  <a:schemeClr val="tx2"/>
                </a:solidFill>
                <a:latin typeface="Georgia" pitchFamily="18" charset="0"/>
              </a:rPr>
              <a:t>Мячи, </a:t>
            </a:r>
            <a:r>
              <a:rPr lang="ru-RU" sz="3200" b="1" smtClean="0">
                <a:solidFill>
                  <a:schemeClr val="tx2"/>
                </a:solidFill>
                <a:latin typeface="Georgia" pitchFamily="18" charset="0"/>
              </a:rPr>
              <a:t>игрушки, шпателя</a:t>
            </a:r>
            <a:r>
              <a:rPr lang="ru-RU" sz="3200" b="1" dirty="0" smtClean="0">
                <a:solidFill>
                  <a:schemeClr val="tx2"/>
                </a:solidFill>
                <a:latin typeface="Georgia" pitchFamily="18" charset="0"/>
              </a:rPr>
              <a:t>,</a:t>
            </a:r>
            <a:br>
              <a:rPr lang="ru-RU" sz="3200" b="1" dirty="0" smtClean="0">
                <a:solidFill>
                  <a:schemeClr val="tx2"/>
                </a:solidFill>
                <a:latin typeface="Georgia" pitchFamily="18" charset="0"/>
              </a:rPr>
            </a:br>
            <a:r>
              <a:rPr lang="ru-RU" sz="3200" b="1" dirty="0" smtClean="0">
                <a:solidFill>
                  <a:schemeClr val="tx2"/>
                </a:solidFill>
                <a:latin typeface="Georgia" pitchFamily="18" charset="0"/>
              </a:rPr>
              <a:t>тетради, ручки здесь не зря!</a:t>
            </a:r>
            <a:endParaRPr lang="ru-RU" sz="3200" b="1" dirty="0">
              <a:solidFill>
                <a:schemeClr val="tx2"/>
              </a:solidFill>
              <a:latin typeface="Georgia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2924944"/>
            <a:ext cx="4319333" cy="324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0" y="2904346"/>
            <a:ext cx="4392488" cy="3260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Georgia" pitchFamily="18" charset="0"/>
              </a:rPr>
              <a:t>Информационно-консультативная зона</a:t>
            </a:r>
            <a:endParaRPr lang="ru-RU" sz="3200" b="1" dirty="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4" name="Рисунок 3" descr="GttZoYNE0y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5976" y="3266812"/>
            <a:ext cx="4783266" cy="3591187"/>
          </a:xfrm>
          <a:prstGeom prst="rect">
            <a:avLst/>
          </a:prstGeom>
        </p:spPr>
      </p:pic>
      <p:pic>
        <p:nvPicPr>
          <p:cNvPr id="5" name="Рисунок 4" descr="1ccb5f01240be6a7cb2ebe8333b2d8db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3648" y="5013176"/>
            <a:ext cx="1657763" cy="1681709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5076056" y="764704"/>
            <a:ext cx="3851920" cy="244827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Зона</a:t>
            </a:r>
            <a:r>
              <a:rPr lang="ru-RU" sz="2000" b="1" dirty="0">
                <a:solidFill>
                  <a:srgbClr val="002060"/>
                </a:solidFill>
              </a:rPr>
              <a:t> представлена </a:t>
            </a:r>
            <a:r>
              <a:rPr lang="ru-RU" sz="2000" b="1" dirty="0" smtClean="0">
                <a:solidFill>
                  <a:srgbClr val="002060"/>
                </a:solidFill>
              </a:rPr>
              <a:t>информационным стендом, расположенным </a:t>
            </a:r>
            <a:r>
              <a:rPr lang="ru-RU" sz="2000" b="1" dirty="0">
                <a:solidFill>
                  <a:srgbClr val="002060"/>
                </a:solidFill>
              </a:rPr>
              <a:t>при входе в логопедический </a:t>
            </a:r>
            <a:r>
              <a:rPr lang="ru-RU" sz="2000" b="1" dirty="0" smtClean="0">
                <a:solidFill>
                  <a:srgbClr val="002060"/>
                </a:solidFill>
              </a:rPr>
              <a:t>кабинет,  где размещаются</a:t>
            </a:r>
            <a:r>
              <a:rPr lang="ru-RU" sz="2000" b="1" dirty="0">
                <a:solidFill>
                  <a:srgbClr val="002060"/>
                </a:solidFill>
              </a:rPr>
              <a:t> </a:t>
            </a:r>
            <a:endParaRPr lang="ru-RU" sz="2000" b="1" dirty="0" smtClean="0">
              <a:solidFill>
                <a:srgbClr val="002060"/>
              </a:solidFill>
            </a:endParaRPr>
          </a:p>
          <a:p>
            <a:r>
              <a:rPr lang="ru-RU" sz="2000" b="1" dirty="0" smtClean="0">
                <a:solidFill>
                  <a:srgbClr val="002060"/>
                </a:solidFill>
              </a:rPr>
              <a:t>консультационные</a:t>
            </a:r>
            <a:r>
              <a:rPr lang="ru-RU" sz="2000" b="1" dirty="0">
                <a:solidFill>
                  <a:srgbClr val="002060"/>
                </a:solidFill>
              </a:rPr>
              <a:t> </a:t>
            </a:r>
            <a:r>
              <a:rPr lang="ru-RU" sz="2000" b="1" dirty="0" smtClean="0">
                <a:solidFill>
                  <a:srgbClr val="002060"/>
                </a:solidFill>
              </a:rPr>
              <a:t>материалы для педагогов и родителей.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7740" y="1196752"/>
            <a:ext cx="4336268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494928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chemeClr val="tx2"/>
                </a:solidFill>
                <a:latin typeface="Georgia" pitchFamily="18" charset="0"/>
              </a:rPr>
              <a:t>Это зона игровая,</a:t>
            </a:r>
            <a:br>
              <a:rPr lang="ru-RU" sz="3200" b="1" dirty="0" smtClean="0">
                <a:solidFill>
                  <a:schemeClr val="tx2"/>
                </a:solidFill>
                <a:latin typeface="Georgia" pitchFamily="18" charset="0"/>
              </a:rPr>
            </a:br>
            <a:r>
              <a:rPr lang="ru-RU" sz="3200" b="1" dirty="0" smtClean="0">
                <a:solidFill>
                  <a:schemeClr val="tx2"/>
                </a:solidFill>
                <a:latin typeface="Georgia" pitchFamily="18" charset="0"/>
              </a:rPr>
              <a:t>интересная какая!</a:t>
            </a:r>
            <a:br>
              <a:rPr lang="ru-RU" sz="3200" b="1" dirty="0" smtClean="0">
                <a:solidFill>
                  <a:schemeClr val="tx2"/>
                </a:solidFill>
                <a:latin typeface="Georgia" pitchFamily="18" charset="0"/>
              </a:rPr>
            </a:br>
            <a:r>
              <a:rPr lang="ru-RU" sz="3200" b="1" dirty="0" smtClean="0">
                <a:solidFill>
                  <a:schemeClr val="tx2"/>
                </a:solidFill>
                <a:latin typeface="Georgia" pitchFamily="18" charset="0"/>
              </a:rPr>
              <a:t>Как мяч здесь можно поскакать</a:t>
            </a:r>
            <a:br>
              <a:rPr lang="ru-RU" sz="3200" b="1" dirty="0" smtClean="0">
                <a:solidFill>
                  <a:schemeClr val="tx2"/>
                </a:solidFill>
                <a:latin typeface="Georgia" pitchFamily="18" charset="0"/>
              </a:rPr>
            </a:br>
            <a:r>
              <a:rPr lang="ru-RU" sz="3200" b="1" dirty="0" smtClean="0">
                <a:solidFill>
                  <a:schemeClr val="tx2"/>
                </a:solidFill>
                <a:latin typeface="Georgia" pitchFamily="18" charset="0"/>
              </a:rPr>
              <a:t>и по дорожке пробежать!</a:t>
            </a:r>
            <a:endParaRPr lang="ru-RU" sz="3200" b="1" dirty="0">
              <a:solidFill>
                <a:schemeClr val="tx2"/>
              </a:solidFill>
              <a:latin typeface="Georgia" pitchFamily="18" charset="0"/>
            </a:endParaRPr>
          </a:p>
        </p:txBody>
      </p:sp>
      <p:pic>
        <p:nvPicPr>
          <p:cNvPr id="4" name="Рисунок 3" descr="G:\проект логопед 2022г\ФОТО\IMG_6168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 flipH="1">
            <a:off x="899591" y="1924050"/>
            <a:ext cx="7200800" cy="45292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Georgia" pitchFamily="18" charset="0"/>
              </a:rPr>
              <a:t>Зона индивидуального развития</a:t>
            </a:r>
            <a:endParaRPr lang="ru-RU" sz="3200" b="1" dirty="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8" name="Рисунок 7" descr="дети-играя-с-красочными-шариками-в-бассейне-шарика-114696115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5412"/>
          <a:stretch>
            <a:fillRect/>
          </a:stretch>
        </p:blipFill>
        <p:spPr>
          <a:xfrm>
            <a:off x="395536" y="4486672"/>
            <a:ext cx="2803376" cy="2371328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4644008" y="764704"/>
            <a:ext cx="4320480" cy="201622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002060"/>
                </a:solidFill>
                <a:latin typeface="Georgia" pitchFamily="18" charset="0"/>
              </a:rPr>
              <a:t>- Стимуляция  двигательной активности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Georgia" pitchFamily="18" charset="0"/>
              </a:rPr>
              <a:t>- Активизация когнитивных процессов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Georgia" pitchFamily="18" charset="0"/>
              </a:rPr>
              <a:t>- Создание положительного     эмоционального фона</a:t>
            </a:r>
            <a:endParaRPr lang="ru-RU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179512" y="908720"/>
            <a:ext cx="4476750" cy="2943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4716016" y="3645024"/>
            <a:ext cx="4086225" cy="2924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43408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Georgia" pitchFamily="18" charset="0"/>
              </a:rPr>
              <a:t>Центр воды и песка</a:t>
            </a:r>
            <a:endParaRPr lang="ru-RU" sz="4000" b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0" y="692696"/>
            <a:ext cx="4716016" cy="244827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Цель занятий - оздоровление 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и развитие ребенка, профилактика проблем раннего детства (стресс, </a:t>
            </a:r>
            <a:r>
              <a:rPr lang="ru-RU" sz="2000" b="1" dirty="0" err="1">
                <a:solidFill>
                  <a:srgbClr val="002060"/>
                </a:solidFill>
                <a:latin typeface="Georgia" pitchFamily="18" charset="0"/>
              </a:rPr>
              <a:t>дезадаптация</a:t>
            </a: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, эмоциональные нарушения, замедление психофизического </a:t>
            </a:r>
            <a:r>
              <a:rPr lang="ru-RU" sz="2000" b="1" dirty="0" smtClean="0">
                <a:solidFill>
                  <a:srgbClr val="002060"/>
                </a:solidFill>
                <a:latin typeface="Georgia" pitchFamily="18" charset="0"/>
              </a:rPr>
              <a:t>развития)</a:t>
            </a:r>
            <a:endParaRPr lang="ru-RU" sz="2000" b="1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6" name="Рисунок 5" descr="ягнит-шарж-играя-на-п-яже-строя-украшение-замка-песка-53893170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4088" y="4616211"/>
            <a:ext cx="3024336" cy="2241789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4932040" y="908720"/>
            <a:ext cx="3600400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/>
          <p:nvPr/>
        </p:nvPicPr>
        <p:blipFill>
          <a:blip r:embed="rId4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323528" y="3573016"/>
            <a:ext cx="4104456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Georgia" pitchFamily="18" charset="0"/>
              </a:rPr>
              <a:t>Зона развития мелкой моторики</a:t>
            </a:r>
            <a:endParaRPr lang="ru-RU" b="1" dirty="0">
              <a:solidFill>
                <a:srgbClr val="FF0000"/>
              </a:solidFill>
              <a:latin typeface="Georgia" pitchFamily="18" charset="0"/>
            </a:endParaRPr>
          </a:p>
        </p:txBody>
      </p:sp>
      <p:pic>
        <p:nvPicPr>
          <p:cNvPr id="3" name="Рисунок 2" descr="8yw0ckaysXQ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29918" y="2060848"/>
            <a:ext cx="5814082" cy="4365104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0" y="1556792"/>
            <a:ext cx="3203848" cy="504056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Georgia" pitchFamily="18" charset="0"/>
              </a:rPr>
              <a:t>Содержит игры </a:t>
            </a:r>
            <a:r>
              <a:rPr lang="ru-RU" sz="2800" b="1" dirty="0">
                <a:solidFill>
                  <a:srgbClr val="002060"/>
                </a:solidFill>
                <a:latin typeface="Georgia" pitchFamily="18" charset="0"/>
              </a:rPr>
              <a:t>на развитие общей и мелкой моторики, </a:t>
            </a:r>
            <a:r>
              <a:rPr lang="ru-RU" sz="2800" b="1" dirty="0" smtClean="0">
                <a:solidFill>
                  <a:srgbClr val="002060"/>
                </a:solidFill>
                <a:latin typeface="Georgia" pitchFamily="18" charset="0"/>
              </a:rPr>
              <a:t>картотеки пальчиковых игр</a:t>
            </a:r>
            <a:endParaRPr lang="ru-RU" sz="2800" b="1" dirty="0">
              <a:solidFill>
                <a:srgbClr val="002060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</TotalTime>
  <Words>225</Words>
  <Application>Microsoft Office PowerPoint</Application>
  <PresentationFormat>Экран (4:3)</PresentationFormat>
  <Paragraphs>34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«Подготовка логоцентра «Колобок» </vt:lpstr>
      <vt:lpstr>Муниципальное бюджетное дошкольное образовательное учреждение «Детский сад комбинированного вида №33 «Колобок» </vt:lpstr>
      <vt:lpstr> Основное назначение логопедического центра – создание необходимых условий для коррекционного обучения дошкольников с речевыми дефектами.   Логопедический центр организован с целью оказания своевременной помощи детям, имеющим нарушения в развитии речи, открыт приказом заведующего на основании данных обследования детей и выявления тех, кто нуждается в логопедической помощи с различными нарушениями в развитии речи.  </vt:lpstr>
      <vt:lpstr>Интересный кабинет на зоны делим много лет! И чего здесь только нет! Мячи, игрушки, шпателя, тетради, ручки здесь не зря!</vt:lpstr>
      <vt:lpstr>Информационно-консультативная зона</vt:lpstr>
      <vt:lpstr>Это зона игровая, интересная какая! Как мяч здесь можно поскакать и по дорожке пробежать!</vt:lpstr>
      <vt:lpstr>Зона индивидуального развития</vt:lpstr>
      <vt:lpstr>Центр воды и песка</vt:lpstr>
      <vt:lpstr>Зона развития мелкой моторики</vt:lpstr>
      <vt:lpstr>Зона индивидуальных занятий</vt:lpstr>
      <vt:lpstr>Зона развития речевого дыхания</vt:lpstr>
      <vt:lpstr>Рабочая зона учителя-логопеда  </vt:lpstr>
      <vt:lpstr>Учебно-образовательная зона</vt:lpstr>
      <vt:lpstr>Зона ИЗО</vt:lpstr>
      <vt:lpstr>Зона методического и дидактического обеспечения</vt:lpstr>
      <vt:lpstr> Таким образом среда, окружающая воспитанников с ОВЗ в логопедическом центре, обеспечивает чувство психологической защищенности, является средством полноценного развития,  сочетает в себе  как традиционные, так и инновационные  методы, приемы  и технологии  воздействия на  речь ребенка.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Жека</dc:creator>
  <cp:lastModifiedBy>lenovo</cp:lastModifiedBy>
  <cp:revision>56</cp:revision>
  <dcterms:created xsi:type="dcterms:W3CDTF">2022-10-21T10:22:13Z</dcterms:created>
  <dcterms:modified xsi:type="dcterms:W3CDTF">2024-12-07T13:56:23Z</dcterms:modified>
</cp:coreProperties>
</file>