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8" r:id="rId4"/>
    <p:sldId id="270" r:id="rId5"/>
    <p:sldId id="277" r:id="rId6"/>
    <p:sldId id="272" r:id="rId7"/>
    <p:sldId id="264" r:id="rId8"/>
    <p:sldId id="276" r:id="rId9"/>
    <p:sldId id="279" r:id="rId10"/>
    <p:sldId id="28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0350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30305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9049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832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13464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44362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48932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84219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63204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356144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77730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7E7F-3685-4DC3-A83B-A040051C23F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74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oby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388843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</a:rPr>
              <a:t>9Б Русский </a:t>
            </a:r>
            <a:r>
              <a:rPr lang="ru-RU" sz="1600" b="1" smtClean="0">
                <a:solidFill>
                  <a:srgbClr val="FFC000"/>
                </a:solidFill>
              </a:rPr>
              <a:t>язык  09.04.2020</a:t>
            </a:r>
            <a:r>
              <a:rPr lang="ru-RU" sz="1600" b="1" dirty="0" smtClean="0">
                <a:solidFill>
                  <a:srgbClr val="FFC000"/>
                </a:solidFill>
              </a:rPr>
              <a:t/>
            </a:r>
            <a:br>
              <a:rPr lang="ru-RU" sz="1600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Р.Р.  Актуальная тема для статьи.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96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AutoNum type="arabicPeriod" startAt="5"/>
            </a:pPr>
            <a:r>
              <a:rPr lang="ru-RU" sz="3600" b="1" smtClean="0">
                <a:solidFill>
                  <a:srgbClr val="FFC000"/>
                </a:solidFill>
              </a:rPr>
              <a:t>Определи </a:t>
            </a:r>
            <a:r>
              <a:rPr lang="ru-RU" sz="3600" b="1" dirty="0" smtClean="0">
                <a:solidFill>
                  <a:srgbClr val="FFC000"/>
                </a:solidFill>
              </a:rPr>
              <a:t>в </a:t>
            </a:r>
            <a:r>
              <a:rPr lang="ru-RU" sz="3600" b="1" smtClean="0">
                <a:solidFill>
                  <a:srgbClr val="FFC000"/>
                </a:solidFill>
              </a:rPr>
              <a:t>статье Н.Семёнова</a:t>
            </a:r>
          </a:p>
          <a:p>
            <a:pPr marL="742950" lvl="0" indent="-742950"/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1. Зачин 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2. </a:t>
            </a:r>
            <a:r>
              <a:rPr lang="ru-RU" sz="2800" b="1" dirty="0" smtClean="0">
                <a:solidFill>
                  <a:schemeClr val="bg1"/>
                </a:solidFill>
              </a:rPr>
              <a:t>Центральную </a:t>
            </a:r>
            <a:r>
              <a:rPr lang="ru-RU" sz="2800" b="1" dirty="0" smtClean="0">
                <a:solidFill>
                  <a:schemeClr val="bg1"/>
                </a:solidFill>
              </a:rPr>
              <a:t>часть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3. </a:t>
            </a:r>
            <a:r>
              <a:rPr lang="ru-RU" sz="2800" b="1" dirty="0" smtClean="0">
                <a:solidFill>
                  <a:schemeClr val="bg1"/>
                </a:solidFill>
              </a:rPr>
              <a:t>Концовку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/>
            <a:r>
              <a:rPr lang="ru-RU" sz="2800" dirty="0" smtClean="0">
                <a:solidFill>
                  <a:srgbClr val="FFC000"/>
                </a:solidFill>
              </a:rPr>
              <a:t> 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</a:t>
            </a:r>
          </a:p>
          <a:p>
            <a:pPr lvl="0"/>
            <a:endParaRPr lang="ru-RU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00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315416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77281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ru-RU" sz="3600" i="1" dirty="0" smtClean="0">
                <a:solidFill>
                  <a:srgbClr val="FFC000"/>
                </a:solidFill>
              </a:rPr>
              <a:t>Вспомни, что такое публицистический жанр, каковы его особенности. Что характерно  для этого стиля? </a:t>
            </a:r>
            <a:endParaRPr lang="ru-RU" sz="36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282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700808"/>
            <a:ext cx="770485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i="1" dirty="0" smtClean="0">
                <a:solidFill>
                  <a:srgbClr val="FFC000"/>
                </a:solidFill>
              </a:rPr>
              <a:t>2. Подумай, какие из данных жанров чаще встречаются при создании газеты?</a:t>
            </a:r>
          </a:p>
          <a:p>
            <a:pPr lvl="0"/>
            <a:endParaRPr lang="ru-RU" sz="3200" i="1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 </a:t>
            </a:r>
            <a:endParaRPr lang="ru-RU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6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548680"/>
            <a:ext cx="77048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i="1" dirty="0" smtClean="0">
                <a:solidFill>
                  <a:srgbClr val="FFC000"/>
                </a:solidFill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</a:rPr>
              <a:t>Отзыв</a:t>
            </a:r>
            <a:r>
              <a:rPr lang="ru-RU" sz="3200" dirty="0" smtClean="0">
                <a:solidFill>
                  <a:schemeClr val="bg1"/>
                </a:solidFill>
              </a:rPr>
              <a:t> – отклик, мнение о </a:t>
            </a:r>
            <a:r>
              <a:rPr lang="ru-RU" sz="3200" dirty="0" err="1" smtClean="0">
                <a:solidFill>
                  <a:schemeClr val="bg1"/>
                </a:solidFill>
              </a:rPr>
              <a:t>ком-чем-нибудь</a:t>
            </a:r>
            <a:r>
              <a:rPr lang="ru-RU" sz="3200" dirty="0" smtClean="0">
                <a:solidFill>
                  <a:schemeClr val="bg1"/>
                </a:solidFill>
              </a:rPr>
              <a:t>, оценка </a:t>
            </a:r>
            <a:r>
              <a:rPr lang="ru-RU" sz="3200" dirty="0" err="1" smtClean="0">
                <a:solidFill>
                  <a:schemeClr val="bg1"/>
                </a:solidFill>
              </a:rPr>
              <a:t>кого-чего-нибудь</a:t>
            </a:r>
            <a:r>
              <a:rPr lang="ru-RU" sz="3200" dirty="0" smtClean="0">
                <a:solidFill>
                  <a:schemeClr val="bg1"/>
                </a:solidFill>
              </a:rPr>
              <a:t> в печати или в устной форме.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Рецензия</a:t>
            </a:r>
            <a:r>
              <a:rPr lang="ru-RU" sz="3200" dirty="0" smtClean="0">
                <a:solidFill>
                  <a:schemeClr val="bg1"/>
                </a:solidFill>
              </a:rPr>
              <a:t> – критический отзыв о каком-нибудь, сочинении, спектакле, фильме и т.п. 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Заметка (информация</a:t>
            </a:r>
            <a:r>
              <a:rPr lang="ru-RU" sz="3200" i="1" dirty="0" smtClean="0">
                <a:solidFill>
                  <a:schemeClr val="bg1"/>
                </a:solidFill>
              </a:rPr>
              <a:t>)</a:t>
            </a:r>
            <a:r>
              <a:rPr lang="ru-RU" sz="3200" dirty="0" smtClean="0">
                <a:solidFill>
                  <a:schemeClr val="bg1"/>
                </a:solidFill>
              </a:rPr>
              <a:t> – краткое сообщение о событии как о свершившемся факте.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 </a:t>
            </a:r>
            <a:endParaRPr lang="ru-RU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6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548680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Репортаж</a:t>
            </a:r>
            <a:r>
              <a:rPr lang="ru-RU" sz="3200" b="1" dirty="0" smtClean="0">
                <a:solidFill>
                  <a:schemeClr val="bg1"/>
                </a:solidFill>
              </a:rPr>
              <a:t> </a:t>
            </a:r>
            <a:r>
              <a:rPr lang="ru-RU" sz="3200" dirty="0" smtClean="0">
                <a:solidFill>
                  <a:schemeClr val="bg1"/>
                </a:solidFill>
              </a:rPr>
              <a:t>– изображение события как процесса, поэтапно.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Интервью</a:t>
            </a:r>
            <a:r>
              <a:rPr lang="ru-RU" sz="3200" b="1" dirty="0" smtClean="0">
                <a:solidFill>
                  <a:schemeClr val="bg1"/>
                </a:solidFill>
              </a:rPr>
              <a:t> </a:t>
            </a:r>
            <a:r>
              <a:rPr lang="ru-RU" sz="3200" dirty="0" smtClean="0">
                <a:solidFill>
                  <a:schemeClr val="bg1"/>
                </a:solidFill>
              </a:rPr>
              <a:t>– беседа журналиста с одним человеком или несколькими по актуальным вопросам.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Статья</a:t>
            </a:r>
            <a:r>
              <a:rPr lang="ru-RU" sz="3200" b="1" dirty="0" smtClean="0">
                <a:solidFill>
                  <a:schemeClr val="bg1"/>
                </a:solidFill>
              </a:rPr>
              <a:t>  </a:t>
            </a:r>
            <a:r>
              <a:rPr lang="ru-RU" sz="3200" dirty="0" smtClean="0">
                <a:solidFill>
                  <a:schemeClr val="bg1"/>
                </a:solidFill>
              </a:rPr>
              <a:t>– информирует читателей о событиях общественной жизни и помогает разобраться в этих событиях. </a:t>
            </a:r>
          </a:p>
          <a:p>
            <a:endParaRPr lang="ru-RU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6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76672"/>
            <a:ext cx="867645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</a:rPr>
              <a:t>Газетная   статья</a:t>
            </a:r>
            <a:r>
              <a:rPr lang="ru-RU" sz="3200" dirty="0" smtClean="0">
                <a:solidFill>
                  <a:schemeClr val="bg1"/>
                </a:solidFill>
              </a:rPr>
              <a:t>  </a:t>
            </a:r>
            <a:r>
              <a:rPr lang="ru-RU" sz="3200" b="1" i="1" dirty="0" smtClean="0">
                <a:solidFill>
                  <a:schemeClr val="bg1"/>
                </a:solidFill>
              </a:rPr>
              <a:t>- это рассуждение проблемного характера, предназначенное для опубликования в печати. 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i="1" dirty="0" smtClean="0">
                <a:solidFill>
                  <a:schemeClr val="bg1"/>
                </a:solidFill>
              </a:rPr>
              <a:t>Задача статьи: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i="1" dirty="0" smtClean="0">
                <a:solidFill>
                  <a:schemeClr val="bg1"/>
                </a:solidFill>
              </a:rPr>
              <a:t>— привлечь внимание людей к какому-то важному вопросу, проблеме, убедить их в справедливости или ошибочности какой-то мысли. </a:t>
            </a:r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i="1" dirty="0" smtClean="0">
                <a:solidFill>
                  <a:schemeClr val="bg1"/>
                </a:solidFill>
              </a:rPr>
              <a:t> Проблемная статья должна быть убедительной, доказательной. В ней обязательно проявляется личная позиция автора.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  </a:t>
            </a:r>
            <a:endParaRPr lang="ru-RU" sz="3200" i="1" dirty="0" smtClean="0">
              <a:solidFill>
                <a:schemeClr val="bg1"/>
              </a:solidFill>
            </a:endParaRPr>
          </a:p>
          <a:p>
            <a:pPr lvl="0"/>
            <a:endParaRPr lang="ru-RU" i="1" dirty="0" smtClean="0">
              <a:solidFill>
                <a:schemeClr val="bg1"/>
              </a:solidFill>
            </a:endParaRPr>
          </a:p>
          <a:p>
            <a:pPr lvl="0"/>
            <a:r>
              <a:rPr lang="ru-RU" i="1" dirty="0" smtClean="0">
                <a:solidFill>
                  <a:schemeClr val="bg1"/>
                </a:solidFill>
              </a:rPr>
              <a:t> 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454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410766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44824"/>
            <a:ext cx="84969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FFC000"/>
                </a:solidFill>
              </a:rPr>
              <a:t>3. Найди в толковом словаре значение термина «проблема» </a:t>
            </a:r>
            <a:endParaRPr lang="ru-RU" sz="2800" dirty="0" smtClean="0">
              <a:solidFill>
                <a:srgbClr val="FFC000"/>
              </a:solidFill>
            </a:endParaRP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40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FFC000"/>
                </a:solidFill>
              </a:rPr>
              <a:t>4. Пройди  по ссылке 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hlinkClick r:id="rId3"/>
              </a:rPr>
              <a:t>http://www.soloby.ru/</a:t>
            </a:r>
            <a:endParaRPr lang="ru-RU" sz="36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rgbClr val="FFC000"/>
                </a:solidFill>
              </a:rPr>
              <a:t>и прочитай  статью известного учёного-физика, академика Н.Семёнова.</a:t>
            </a:r>
          </a:p>
          <a:p>
            <a:pPr lvl="0"/>
            <a:endParaRPr lang="ru-RU" sz="2800" dirty="0" smtClean="0">
              <a:solidFill>
                <a:srgbClr val="FFC000"/>
              </a:solidFill>
            </a:endParaRPr>
          </a:p>
          <a:p>
            <a:pPr lvl="0"/>
            <a:endParaRPr lang="ru-RU" sz="2800" dirty="0" smtClean="0">
              <a:solidFill>
                <a:srgbClr val="FFC000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- Какую проблему поднимает автор в данном тексте?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- В какой части текста она сформулирована?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- Определи авторскую позицию. </a:t>
            </a: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</a:t>
            </a:r>
          </a:p>
          <a:p>
            <a:pPr lvl="0"/>
            <a:endParaRPr lang="ru-RU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00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410766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44824"/>
            <a:ext cx="84969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Текст статьи:</a:t>
            </a:r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FFC000"/>
                </a:solidFill>
              </a:rPr>
              <a:t>1. Зачин (важный вопрос)</a:t>
            </a:r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FFC000"/>
                </a:solidFill>
              </a:rPr>
              <a:t>2. Центральная часть</a:t>
            </a:r>
            <a:endParaRPr lang="ru-RU" sz="3600" dirty="0" smtClean="0">
              <a:solidFill>
                <a:srgbClr val="FFC00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FFC000"/>
                </a:solidFill>
              </a:rPr>
              <a:t>3. Концовка</a:t>
            </a:r>
            <a:endParaRPr lang="ru-RU" sz="3600" dirty="0" smtClean="0">
              <a:solidFill>
                <a:srgbClr val="FFC000"/>
              </a:solidFill>
            </a:endParaRP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40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181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9Б Русский язык  09.04.2020   Р.Р.  Актуальная тема для статьи.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Односоставные предложения. Повторение.</dc:title>
  <dc:creator>Сания</dc:creator>
  <cp:lastModifiedBy>IT</cp:lastModifiedBy>
  <cp:revision>25</cp:revision>
  <dcterms:created xsi:type="dcterms:W3CDTF">2015-02-01T12:46:05Z</dcterms:created>
  <dcterms:modified xsi:type="dcterms:W3CDTF">2020-03-31T21:15:47Z</dcterms:modified>
</cp:coreProperties>
</file>