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6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>
    <p:restoredLeft sz="18176"/>
    <p:restoredTop sz="94647"/>
  </p:normalViewPr>
  <p:slideViewPr>
    <p:cSldViewPr>
      <p:cViewPr varScale="1">
        <p:scale>
          <a:sx n="96" d="100"/>
          <a:sy n="96" d="100"/>
        </p:scale>
        <p:origin x="-102" y="-144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15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presProps" Target="presProps.xml"  /><Relationship Id="rId24" Type="http://schemas.openxmlformats.org/officeDocument/2006/relationships/viewProps" Target="viewProps.xml"  /><Relationship Id="rId25" Type="http://schemas.openxmlformats.org/officeDocument/2006/relationships/theme" Target="theme/theme1.xml"  /><Relationship Id="rId26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2A4A2704-7DE8-4AAA-ADD7-90BE348E557D}" type="datetime1">
              <a:rPr lang="ru-RU"/>
              <a:pPr lvl="0">
                <a:defRPr/>
              </a:pPr>
              <a:t>26-01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58F66ECB-DFDA-423A-92DF-5CD68739D759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13" Type="http://schemas.openxmlformats.org/officeDocument/2006/relationships/image" Target="../media/image1.jpe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0.gif"  /><Relationship Id="rId3" Type="http://schemas.openxmlformats.org/officeDocument/2006/relationships/image" Target="../media/image11.gif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audio" Target="file:///I:\2020%20&#1044;&#1051;&#1071;%20&#1056;&#1054;&#1044;&#1048;&#1058;&#1045;&#1051;&#1045;&#1049;%20&#1053;&#1040;%20&#1052;&#1040;&#1056;&#1058;\1%20&#1056;&#1077;&#1083;&#1072;&#1082;&#1089;&#1072;&#1094;&#1080;&#1103;%20&#1042;&#1086;&#1083;&#1097;&#1077;&#1073;&#1085;&#1099;&#1081;%20&#1089;&#1086;&#1085;%20.mp3" TargetMode="External"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jpeg"  /><Relationship Id="rId4" Type="http://schemas.openxmlformats.org/officeDocument/2006/relationships/image" Target="../media/image3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audio" Target="file:///I:\2020%20&#1044;&#1051;&#1071;%20&#1056;&#1054;&#1044;&#1048;&#1058;&#1045;&#1051;&#1045;&#1049;%20&#1053;&#1040;%20&#1052;&#1040;&#1056;&#1058;\&#1064;&#1091;&#1084;%20&#1074;&#1086;&#1083;&#1085;.mp3" TargetMode="External"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png"  /><Relationship Id="rId4" Type="http://schemas.openxmlformats.org/officeDocument/2006/relationships/image" Target="../media/image4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gif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blipFill dpi="0" rotWithShape="0">
          <a:blip r:embed="rId2"/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title" idx="0"/>
          </p:nvPr>
        </p:nvSpPr>
        <p:spPr>
          <a:xfrm>
            <a:off x="457200" y="476672"/>
            <a:ext cx="8229600" cy="3312368"/>
          </a:xfrm>
        </p:spPr>
        <p:txBody>
          <a:bodyPr/>
          <a:lstStyle/>
          <a:p>
            <a:pPr lvl="0">
              <a:defRPr/>
            </a:pPr>
            <a:r>
              <a:rPr lang="ru-RU" sz="3200" b="1">
                <a:solidFill>
                  <a:srgbClr val="660033"/>
                </a:solidFill>
              </a:rPr>
              <a:t>«Значение музыки для укрепления здоровья будущего школьника в семье»</a:t>
            </a:r>
            <a:endParaRPr lang="es-ES" sz="4800" b="1">
              <a:solidFill>
                <a:srgbClr val="660033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5013176"/>
            <a:ext cx="8784976" cy="1584176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2000" b="1"/>
              <a:t>Подготовила:  музыкальный руководитель</a:t>
            </a:r>
            <a:endParaRPr lang="ru-RU" sz="2000" b="1"/>
          </a:p>
          <a:p>
            <a:pPr algn="ctr">
              <a:buNone/>
              <a:defRPr/>
            </a:pPr>
            <a:r>
              <a:rPr lang="ru-RU" altLang="en-US" sz="2000" b="1"/>
              <a:t>Биккинина Ю</a:t>
            </a:r>
            <a:r>
              <a:rPr lang="en-US" altLang="ru-RU" sz="2000" b="1"/>
              <a:t>.</a:t>
            </a:r>
            <a:r>
              <a:rPr lang="ru-RU" altLang="en-US" sz="2000" b="1"/>
              <a:t>В</a:t>
            </a:r>
            <a:r>
              <a:rPr lang="en-US" altLang="ru-RU" sz="2000" b="1"/>
              <a:t>.</a:t>
            </a:r>
            <a:r>
              <a:rPr lang="ru-RU" sz="2000" b="1"/>
              <a:t> </a:t>
            </a:r>
            <a:endParaRPr lang="ru-RU" sz="2000" b="1"/>
          </a:p>
          <a:p>
            <a:pPr algn="ctr">
              <a:buNone/>
              <a:defRPr/>
            </a:pPr>
            <a:r>
              <a:rPr lang="ru-RU" sz="1800" b="1"/>
              <a:t>202</a:t>
            </a:r>
            <a:r>
              <a:rPr lang="en-US" altLang="ru-RU" sz="1800" b="1"/>
              <a:t>2</a:t>
            </a:r>
            <a:r>
              <a:rPr lang="ru-RU" sz="1800" b="1"/>
              <a:t>           </a:t>
            </a:r>
            <a:endParaRPr lang="ru-RU" sz="1800" b="1"/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/>
              <a:t>Prezentacii.com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7606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Дыхательное упражнение 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«Ладошки» 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/>
          <a:lstStyle/>
          <a:p>
            <a:r>
              <a:rPr lang="ru-RU" sz="2800" b="1" dirty="0" smtClean="0"/>
              <a:t>Ладушки-ладошки,  Звонкие </a:t>
            </a:r>
            <a:r>
              <a:rPr lang="ru-RU" sz="2800" b="1" dirty="0" err="1" smtClean="0"/>
              <a:t>хлопошки</a:t>
            </a:r>
            <a:r>
              <a:rPr lang="ru-RU" sz="2800" b="1" dirty="0" smtClean="0"/>
              <a:t>.</a:t>
            </a:r>
            <a:br>
              <a:rPr lang="ru-RU" sz="2800" b="1" dirty="0" smtClean="0"/>
            </a:br>
            <a:r>
              <a:rPr lang="ru-RU" sz="2800" b="1" dirty="0" smtClean="0"/>
              <a:t>Мы ладошки все сжимаем, Носом правильно     вдыхаем.</a:t>
            </a:r>
            <a:br>
              <a:rPr lang="ru-RU" sz="2800" b="1" dirty="0" smtClean="0"/>
            </a:br>
            <a:r>
              <a:rPr lang="ru-RU" sz="2800" b="1" dirty="0" smtClean="0"/>
              <a:t>Как ладошки разжимаем, То -  спокойно выдыхаем.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Рисунок 3" descr="C:\Users\Эдмон Дантес\Desktop\334130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4168" y="1700808"/>
            <a:ext cx="273630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539750" y="332656"/>
            <a:ext cx="8229600" cy="6341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Кто много поет, того хворь не берет!"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3131840" y="908720"/>
            <a:ext cx="5472607" cy="4032448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ru-RU" sz="1800" b="1" dirty="0" smtClean="0">
                <a:latin typeface="+mj-lt"/>
              </a:rPr>
              <a:t>Звук </a:t>
            </a:r>
            <a:r>
              <a:rPr lang="ru-RU" sz="1800" b="1" dirty="0" smtClean="0">
                <a:solidFill>
                  <a:schemeClr val="accent2"/>
                </a:solidFill>
                <a:latin typeface="+mj-lt"/>
              </a:rPr>
              <a:t>«А-А-А» </a:t>
            </a:r>
            <a:r>
              <a:rPr lang="ru-RU" sz="1800" b="1" dirty="0" smtClean="0">
                <a:latin typeface="+mj-lt"/>
              </a:rPr>
              <a:t>— стимулирует работу легких, трахеи, гортани, </a:t>
            </a:r>
            <a:r>
              <a:rPr lang="ru-RU" sz="1800" b="1" dirty="0" err="1" smtClean="0">
                <a:latin typeface="+mj-lt"/>
              </a:rPr>
              <a:t>оздоравливает</a:t>
            </a:r>
            <a:r>
              <a:rPr lang="ru-RU" sz="1800" b="1" dirty="0" smtClean="0">
                <a:latin typeface="+mj-lt"/>
              </a:rPr>
              <a:t> руки и ноги.</a:t>
            </a:r>
            <a:br>
              <a:rPr lang="ru-RU" sz="1800" b="1" dirty="0" smtClean="0">
                <a:latin typeface="+mj-lt"/>
              </a:rPr>
            </a:br>
            <a:r>
              <a:rPr lang="ru-RU" sz="1800" b="1" dirty="0" smtClean="0">
                <a:latin typeface="+mj-lt"/>
              </a:rPr>
              <a:t>Звук </a:t>
            </a:r>
            <a:r>
              <a:rPr lang="ru-RU" sz="1800" b="1" dirty="0" smtClean="0">
                <a:solidFill>
                  <a:schemeClr val="accent2"/>
                </a:solidFill>
                <a:latin typeface="+mj-lt"/>
              </a:rPr>
              <a:t>«И-И-И» </a:t>
            </a:r>
            <a:r>
              <a:rPr lang="ru-RU" sz="1800" b="1" dirty="0" smtClean="0">
                <a:latin typeface="+mj-lt"/>
              </a:rPr>
              <a:t>— активизирует деятельность щитовидной железы, полезен при заболеваниях ангиной, улучшает зрение и слух.</a:t>
            </a:r>
            <a:br>
              <a:rPr lang="ru-RU" sz="1800" b="1" dirty="0" smtClean="0">
                <a:latin typeface="+mj-lt"/>
              </a:rPr>
            </a:br>
            <a:r>
              <a:rPr lang="ru-RU" sz="1800" b="1" dirty="0" smtClean="0">
                <a:latin typeface="+mj-lt"/>
              </a:rPr>
              <a:t>Звук </a:t>
            </a:r>
            <a:r>
              <a:rPr lang="ru-RU" sz="1800" b="1" dirty="0" smtClean="0">
                <a:solidFill>
                  <a:schemeClr val="accent2"/>
                </a:solidFill>
                <a:latin typeface="+mj-lt"/>
              </a:rPr>
              <a:t>«У-У-У» </a:t>
            </a:r>
            <a:r>
              <a:rPr lang="ru-RU" sz="1800" b="1" dirty="0" smtClean="0">
                <a:latin typeface="+mj-lt"/>
              </a:rPr>
              <a:t>— усиливает функцию дыхательных центров мозга и центра речи, устраняет мышечную слабость, вялость, заболевания органов слуха,</a:t>
            </a:r>
            <a:br>
              <a:rPr lang="ru-RU" sz="1800" b="1" dirty="0" smtClean="0">
                <a:latin typeface="+mj-lt"/>
              </a:rPr>
            </a:br>
            <a:r>
              <a:rPr lang="ru-RU" sz="1800" b="1" dirty="0" smtClean="0">
                <a:latin typeface="+mj-lt"/>
              </a:rPr>
              <a:t>Звук </a:t>
            </a:r>
            <a:r>
              <a:rPr lang="ru-RU" sz="1800" b="1" dirty="0" smtClean="0">
                <a:solidFill>
                  <a:schemeClr val="accent2"/>
                </a:solidFill>
                <a:latin typeface="+mj-lt"/>
              </a:rPr>
              <a:t>«М-М-М» </a:t>
            </a:r>
            <a:r>
              <a:rPr lang="ru-RU" sz="1800" b="1" dirty="0" smtClean="0">
                <a:latin typeface="+mj-lt"/>
              </a:rPr>
              <a:t>— с закрытым ртом снимает психическую утомляемость, улучшает память и сообразительность.</a:t>
            </a:r>
          </a:p>
          <a:p>
            <a:pPr>
              <a:buFont typeface="Wingdings" pitchFamily="2" charset="2"/>
              <a:buChar char="§"/>
              <a:defRPr/>
            </a:pPr>
            <a:endParaRPr lang="ru-RU" sz="2000" dirty="0" smtClean="0"/>
          </a:p>
        </p:txBody>
      </p:sp>
      <p:pic>
        <p:nvPicPr>
          <p:cNvPr id="4" name="Содержимое 13" descr="1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467543" y="1484784"/>
            <a:ext cx="2927687" cy="3096344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2356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Музыкальное движение - интересная и эффективная  форма музыкально – оздоровительной деятельности</a:t>
            </a:r>
            <a:r>
              <a:rPr lang="ru-RU" sz="2400" dirty="0" smtClean="0"/>
              <a:t>. 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Предложите детям потанцевать и сами примите в этом участие. Вы можете включить звучание  оркестра народных инструментов с записями старинных танцев (менуэт, гавот, краковяк, мазурка) и энергичных современных танцев. В это время и сами отдохнете и сбросите накопившуюся усталость. Танцевать с детьми нужно как можно чаще, но не подолгу, внимательно следя за физическим и психическим состоянием ребенка.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688"/>
            <a:ext cx="8229600" cy="648072"/>
          </a:xfrm>
        </p:spPr>
        <p:txBody>
          <a:bodyPr/>
          <a:lstStyle/>
          <a:p>
            <a:pPr eaLnBrk="1" hangingPunct="1"/>
            <a:r>
              <a:rPr lang="ru-RU" sz="2400" b="1" dirty="0" err="1" smtClean="0">
                <a:solidFill>
                  <a:srgbClr val="C00000"/>
                </a:solidFill>
              </a:rPr>
              <a:t>Танцетерапия</a:t>
            </a:r>
            <a:r>
              <a:rPr lang="ru-RU" sz="2400" b="1" dirty="0" smtClean="0">
                <a:solidFill>
                  <a:srgbClr val="C00000"/>
                </a:solidFill>
              </a:rPr>
              <a:t> – как технология музыкального воздействия.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497068" cy="54006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+mj-lt"/>
              </a:rPr>
              <a:t>Танец, мимика и жест, как и музыка, являются одним из древнейших способов выражения чувств и переживаний.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+mj-lt"/>
              </a:rPr>
              <a:t>Музыкально-ритмические движения и танцы выполняют релаксационную функцию, помогая добиться  эмоциональной разрядки, снять умственную нагрузку и переутомление,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+mj-lt"/>
              </a:rPr>
              <a:t>формируют красивую осанку, укрепляют мускулатуру, развивают мелкую моторику, воспитывают выносливость.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+mj-lt"/>
              </a:rPr>
              <a:t> Движения и танец снимает нервно- психическое напряжение, помогают детям быстро устанавливать дружеские связи друг с другом.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+mj-lt"/>
              </a:rPr>
              <a:t>Выполняя движения с пением, дети учатся выразительности, умению распределять дыхание и координировать его с речевой фразой, у них развивается ритмическое чувство и музыкальный слух.</a:t>
            </a:r>
          </a:p>
          <a:p>
            <a:pPr marL="0" indent="0" algn="just"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/>
          <a:lstStyle/>
          <a:p>
            <a:r>
              <a:rPr lang="ru-RU" sz="2600" b="1" dirty="0" smtClean="0">
                <a:solidFill>
                  <a:srgbClr val="C00000"/>
                </a:solidFill>
              </a:rPr>
              <a:t>Как звуки вокруг нас влияют на здоровье детей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ru-RU" sz="2400" dirty="0" smtClean="0"/>
              <a:t>Обратите внимание детей на звуки  живой  природы: журчанье ручья, скрип снега, шелест листьев, пение птиц - них радость и здоровье наших детей и постарайтесь оградить от раздражающих жизненных шумов и  потока музыки, культивируемой СМИ. Ее сверхбыстрые или тяжелые ритмы, сверхвысокие и сверхнизкие частоты, невыносимая громкость, низкое качество не могут оказать благотворного влияния на здоровье ребенка. 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56895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</a:rPr>
              <a:t>Влияние музыки на нервную систему ребёнка.</a:t>
            </a:r>
            <a:r>
              <a:rPr lang="ru-RU" sz="2600" b="1" dirty="0"/>
              <a:t> </a:t>
            </a:r>
            <a:endParaRPr lang="ru-RU" sz="2600" b="1" dirty="0" smtClean="0"/>
          </a:p>
          <a:p>
            <a:r>
              <a:rPr lang="ru-RU" sz="2600" dirty="0" smtClean="0"/>
              <a:t>Музыка </a:t>
            </a:r>
            <a:r>
              <a:rPr lang="ru-RU" sz="2600" dirty="0"/>
              <a:t>обладает сильным психологическим воздействием на детей. Она влияет на состояние нервной системы (успокаивает, </a:t>
            </a:r>
            <a:r>
              <a:rPr lang="ru-RU" sz="2600" dirty="0" smtClean="0"/>
              <a:t>расслабляет, </a:t>
            </a:r>
            <a:r>
              <a:rPr lang="ru-RU" sz="2600" dirty="0"/>
              <a:t>будоражит, возбуждает), вызывает различные эмоциональные состояния (от умиротворенности), покоя и гармонии до беспокойства, подавленности или агрессии). В связи с этим важно обратить внимание на то, какую музыку слушаем мы и наши дети.</a:t>
            </a:r>
          </a:p>
          <a:p>
            <a:endParaRPr lang="ru-RU" sz="2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4149080"/>
            <a:ext cx="3168352" cy="9399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biLevel thresh="7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8972" y="4077072"/>
            <a:ext cx="2187880" cy="232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39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Влияние музыкальных инструментов на организм человека.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001419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Духовые инструменты  </a:t>
            </a:r>
            <a:r>
              <a:rPr lang="ru-RU" sz="2400" dirty="0" smtClean="0"/>
              <a:t>развивают эмоциональную сферу.</a:t>
            </a:r>
          </a:p>
          <a:p>
            <a:pPr>
              <a:buNone/>
            </a:pPr>
            <a:r>
              <a:rPr lang="ru-RU" sz="2400" b="1" dirty="0" smtClean="0"/>
              <a:t> Ударные -  </a:t>
            </a:r>
            <a:r>
              <a:rPr lang="ru-RU" sz="2400" dirty="0" smtClean="0"/>
              <a:t>придают силу, дают ощущение устойчивости, уверенности.</a:t>
            </a:r>
          </a:p>
          <a:p>
            <a:pPr>
              <a:buNone/>
            </a:pPr>
            <a:r>
              <a:rPr lang="ru-RU" sz="2400" b="1" dirty="0" smtClean="0"/>
              <a:t> Фортепьяно </a:t>
            </a:r>
            <a:r>
              <a:rPr lang="ru-RU" sz="2400" dirty="0" smtClean="0"/>
              <a:t>развивает интеллектуальные способности.</a:t>
            </a:r>
          </a:p>
          <a:p>
            <a:pPr>
              <a:buNone/>
            </a:pPr>
            <a:r>
              <a:rPr lang="ru-RU" sz="2400" b="1" dirty="0" smtClean="0"/>
              <a:t>Струнные</a:t>
            </a:r>
            <a:r>
              <a:rPr lang="ru-RU" sz="2400" dirty="0" smtClean="0"/>
              <a:t> -  развивают чувства сострадания, воздействуют на сердце.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Вокальная музыка  </a:t>
            </a:r>
            <a:r>
              <a:rPr lang="ru-RU" sz="2400" dirty="0" smtClean="0"/>
              <a:t>влияет на весь организм, особенно на горло.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Музыка для детей в течение дня.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4032449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</a:t>
            </a:r>
            <a:r>
              <a:rPr lang="ru-RU" sz="2400" b="1" i="1" dirty="0" smtClean="0"/>
              <a:t>Для утреннего времени можно </a:t>
            </a:r>
            <a:r>
              <a:rPr lang="ru-RU" sz="2400" dirty="0" smtClean="0"/>
              <a:t>использовать мажорную классическую музыку, добрые песни с хорошим текстом. </a:t>
            </a:r>
          </a:p>
          <a:p>
            <a:pPr>
              <a:buNone/>
            </a:pPr>
            <a:r>
              <a:rPr lang="ru-RU" sz="2400" b="1" i="1" dirty="0" smtClean="0"/>
              <a:t> </a:t>
            </a:r>
            <a:r>
              <a:rPr lang="ru-RU" sz="2400" b="1" dirty="0" smtClean="0"/>
              <a:t>Для приятного дневного отдыха или сна</a:t>
            </a:r>
            <a:r>
              <a:rPr lang="ru-RU" sz="2400" b="1" i="1" dirty="0" smtClean="0"/>
              <a:t> </a:t>
            </a:r>
            <a:r>
              <a:rPr lang="ru-RU" sz="2400" dirty="0" smtClean="0"/>
              <a:t>(расслабления после школьных уроков) можно воспользоваться классической и современной </a:t>
            </a:r>
            <a:r>
              <a:rPr lang="ru-RU" sz="2400" dirty="0" err="1" smtClean="0"/>
              <a:t>релаксирующей</a:t>
            </a:r>
            <a:r>
              <a:rPr lang="ru-RU" sz="2400" dirty="0" smtClean="0"/>
              <a:t> музыкой, наполненной звуками природы.</a:t>
            </a:r>
          </a:p>
          <a:p>
            <a:pPr>
              <a:buNone/>
            </a:pPr>
            <a:r>
              <a:rPr lang="ru-RU" sz="2400" i="1" dirty="0" smtClean="0"/>
              <a:t>    </a:t>
            </a:r>
            <a:r>
              <a:rPr lang="ru-RU" sz="2400" b="1" i="1" dirty="0" smtClean="0"/>
              <a:t>Для вечернего времени (перед сном) </a:t>
            </a:r>
            <a:r>
              <a:rPr lang="ru-RU" sz="2400" dirty="0" smtClean="0"/>
              <a:t>можно использовать тихую, нежную, легкую музыку.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568952" cy="3744416"/>
          </a:xfrm>
        </p:spPr>
        <p:txBody>
          <a:bodyPr numCol="2">
            <a:noAutofit/>
          </a:bodyPr>
          <a:lstStyle/>
          <a:p>
            <a:pPr>
              <a:defRPr/>
            </a:pPr>
            <a:r>
              <a:rPr lang="ru-RU" sz="18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800" dirty="0" smtClean="0"/>
              <a:t>Мы спокойно отдыхаем,</a:t>
            </a:r>
            <a:br>
              <a:rPr lang="ru-RU" sz="1800" dirty="0" smtClean="0"/>
            </a:br>
            <a:r>
              <a:rPr lang="ru-RU" sz="1800" dirty="0" smtClean="0"/>
              <a:t>Сном волшебным засыпаем.</a:t>
            </a:r>
            <a:br>
              <a:rPr lang="ru-RU" sz="1800" dirty="0" smtClean="0"/>
            </a:br>
            <a:r>
              <a:rPr lang="ru-RU" sz="1800" dirty="0" smtClean="0"/>
              <a:t>Дышится легко, ровно, глубоко.</a:t>
            </a:r>
            <a:br>
              <a:rPr lang="ru-RU" sz="1800" dirty="0" smtClean="0"/>
            </a:br>
            <a:r>
              <a:rPr lang="ru-RU" sz="1800" dirty="0" smtClean="0"/>
              <a:t>Наши руки отдыхают,</a:t>
            </a:r>
            <a:br>
              <a:rPr lang="ru-RU" sz="1800" dirty="0" smtClean="0"/>
            </a:br>
            <a:r>
              <a:rPr lang="ru-RU" sz="1800" dirty="0" smtClean="0"/>
              <a:t>Ноги тоже отдыхают.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Напряженье улетело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И расслаблено всё тело.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Будто мы лежим на травке,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На зелёной, мягкой травке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Греет солнышко сейчас,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Ножки тёплые у нас.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800" dirty="0" smtClean="0"/>
              <a:t>Дышится легко, ровно, глубоко.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Мы спокойно отдыхали,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Сном волшебным засыпали.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Хорошо нам отдыхать,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Но пора уже вставать.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i="1" dirty="0">
              <a:latin typeface="Arial Black" pitchFamily="34" charset="0"/>
            </a:endParaRPr>
          </a:p>
        </p:txBody>
      </p:sp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1259632" y="218712"/>
            <a:ext cx="68405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Музыка для вечернего времени.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Релаксационное </a:t>
            </a:r>
            <a:r>
              <a:rPr lang="ru-RU" sz="24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упражнение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«Волшебный сон»</a:t>
            </a:r>
            <a:endParaRPr lang="ru-RU" sz="200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30724" name="Содержимое 17" descr="c8d2fe24a9d6d847e936ec92328063d5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92080" y="2564904"/>
            <a:ext cx="2808312" cy="2361548"/>
          </a:xfrm>
        </p:spPr>
      </p:pic>
      <p:pic>
        <p:nvPicPr>
          <p:cNvPr id="6" name="1 Релаксация Волщебный сон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850" y="476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920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«Музыка не только фактор облагораживающий, воспитательный. Музыка — целитель здоровья.»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(В.М.Бехтерев)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r>
              <a:rPr lang="ru-RU" sz="2400" dirty="0" smtClean="0"/>
              <a:t>Использование музыки и пения   в семейном воспитании помогает более эффективно развивать музыкальные способности детей, сохранять и укреплять их здоровье. Создание эмоционального комфорта средствами музыки и пения в семье – важнейшая задача успешного физического и психического развития ребёнка. А от состояния здоровья детей во многом зависит благополучие общества.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Забота о здоровье детей важнейшая задача всего общества и, конечно, родителей.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800" dirty="0" smtClean="0"/>
              <a:t>Состояние здоровья подрастающего поколения является показателем благополучия общества, отражающим не только истинную ситуацию, но и дающим прогноз на перспективу.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Эдмон Дантес\Desktop\img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58892"/>
            <a:ext cx="8712968" cy="6382476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8680"/>
            <a:ext cx="8218487" cy="79275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Музыка помогает, когда ее слушают.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 smtClean="0">
              <a:solidFill>
                <a:schemeClr val="tx1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99"/>
            <a:ext cx="8785225" cy="5040289"/>
          </a:xfrm>
        </p:spPr>
        <p:txBody>
          <a:bodyPr/>
          <a:lstStyle/>
          <a:p>
            <a:r>
              <a:rPr lang="ru-RU" sz="2400" dirty="0" smtClean="0"/>
              <a:t>Музыка помогает, когда ее слушают. Развитие слуховой чувствительности способствует пробуждению здоровых механизмов защиты организма и дает большой оздоровительный и воспитательный эффект.</a:t>
            </a:r>
          </a:p>
          <a:p>
            <a:r>
              <a:rPr lang="ru-RU" sz="2400" dirty="0" smtClean="0"/>
              <a:t>Сохранению и укреплению здоровья детей в семье содействуют все виды деятельности, связанные с музыкой  (слушание музыки, пение, танцы, игра на детских музыкальных инструментах.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ru-RU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Роль пения для здоровья детей.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sz="2400" dirty="0" smtClean="0"/>
              <a:t>Пение положительно влияет на здоровье и развитие ребенка: активизирует умственные способности, развивает эстетическое и нравственное представление, слух, память, речь, чувство ритма, внимание, мышление, укрепляет лёгкие и весь дыхательный аппарат. При соблюдении гигиенических условий, то есть при пении в проветренном и чистом помещении - развиваются и укрепляются лёгких и голосовой аппарат.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Роль пения и дыхательной гимнастики для здоровья детей.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641379"/>
          </a:xfrm>
        </p:spPr>
        <p:txBody>
          <a:bodyPr/>
          <a:lstStyle/>
          <a:p>
            <a:r>
              <a:rPr lang="ru-RU" sz="2400" dirty="0" smtClean="0"/>
              <a:t>Пение с предшествующей дыхательной гимнастикой оказывает на детей психотерапевтическое, </a:t>
            </a:r>
            <a:r>
              <a:rPr lang="ru-RU" sz="2400" dirty="0" err="1" smtClean="0"/>
              <a:t>оздоравливающее</a:t>
            </a:r>
            <a:r>
              <a:rPr lang="ru-RU" sz="2400" dirty="0" smtClean="0"/>
              <a:t> и даже лечебное воздействие: положительно влияет на обменные процессы; способствуют восстановлению центральной нервной системы; улучшает дренажную функцию бронхов; восстанавливает нарушенное носовое дыхание; исправляет развившиеся в процессе заболеваний различные деформации грудной клетки и позвоночника.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4365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u="sng" dirty="0" smtClean="0">
                <a:solidFill>
                  <a:srgbClr val="C00000"/>
                </a:solidFill>
              </a:rPr>
              <a:t>Дыхательное упражнение «Шум моря»</a:t>
            </a:r>
            <a:r>
              <a:rPr lang="ru-RU" sz="2800" b="1" u="sng" dirty="0" smtClean="0">
                <a:solidFill>
                  <a:schemeClr val="accent2"/>
                </a:solidFill>
              </a:rPr>
              <a:t/>
            </a:r>
            <a:br>
              <a:rPr lang="ru-RU" sz="2800" b="1" u="sng" dirty="0" smtClean="0">
                <a:solidFill>
                  <a:schemeClr val="accent2"/>
                </a:solidFill>
              </a:rPr>
            </a:br>
            <a:r>
              <a:rPr lang="ru-RU" sz="2400" b="1" dirty="0" smtClean="0"/>
              <a:t>Слушаем (в записи) звуки моря, а затем - «дышим, как море». Делаем тихий, мягкий вдох животом и плавно поднимаем вверх руки. А потом – опускаем руки и делаем  выдох на звук «Ш».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Шум вол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Users\Эдмон Дантес\Desktop\babc38cf2c44b8014c5f48215fac6c80.jpe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179512" y="2996952"/>
            <a:ext cx="8712968" cy="386104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Дыхательное упражнение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«Одуванчик»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5266928" cy="4209331"/>
          </a:xfrm>
        </p:spPr>
        <p:txBody>
          <a:bodyPr/>
          <a:lstStyle/>
          <a:p>
            <a:r>
              <a:rPr lang="ru-RU" sz="2800" b="1" dirty="0" smtClean="0"/>
              <a:t>Вдох через нос – лёгкий, бесшумный, выдох – через рот, со звуком восхищения «ах!». 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088" y="1556792"/>
            <a:ext cx="345258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Дыхательное упражнение</a:t>
            </a:r>
            <a:r>
              <a:rPr lang="ru-RU" sz="2400" dirty="0" smtClean="0">
                <a:solidFill>
                  <a:srgbClr val="C00000"/>
                </a:solidFill>
                <a:latin typeface="+mn-lt"/>
              </a:rPr>
              <a:t> 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214313" y="928689"/>
            <a:ext cx="7093991" cy="4876575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dirty="0" smtClean="0"/>
              <a:t> 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«Воздушные Шарики»</a:t>
            </a:r>
            <a:r>
              <a:rPr lang="ru-RU" sz="2400" b="1" u="sng" dirty="0" smtClean="0">
                <a:solidFill>
                  <a:srgbClr val="C00000"/>
                </a:solidFill>
              </a:rPr>
              <a:t> 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r>
              <a:rPr lang="ru-RU" sz="2000" b="1" dirty="0" smtClean="0"/>
              <a:t>     </a:t>
            </a:r>
            <a:r>
              <a:rPr lang="ru-RU" sz="2400" b="1" dirty="0" smtClean="0"/>
              <a:t>Активный вдох, подносим воображаемый шарик к губам и, раздувая щеки, медленно, через приоткрытые губы начинаем надувать его. Нужно следить глазами за тем, как  шарик становится все больше и больше, как увеличиваются, растут узоры на нем. Надо дуть осторожно, чтобы шарик не лопнул. А потом, можно показать красивые  шары друг другу.</a:t>
            </a:r>
            <a:endParaRPr lang="ru-RU" sz="2400" dirty="0" smtClean="0"/>
          </a:p>
        </p:txBody>
      </p:sp>
      <p:pic>
        <p:nvPicPr>
          <p:cNvPr id="5" name="Рисунок 4" descr="Candy_Kid_with_gum_prv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48264" y="2204864"/>
            <a:ext cx="165618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6131024" cy="93610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Дыхательное упражнение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«Шарик спускается»</a:t>
            </a:r>
            <a:r>
              <a:rPr lang="ru-RU" sz="2800" b="1" u="sng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5482952" cy="4065315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Глубокий медленный вдох – через нос, медленный выдох – через рот на звук «</a:t>
            </a:r>
            <a:r>
              <a:rPr lang="ru-RU" sz="2800" b="1" dirty="0" err="1" smtClean="0"/>
              <a:t>ссссс</a:t>
            </a:r>
            <a:r>
              <a:rPr lang="ru-RU" sz="2800" b="1" dirty="0" smtClean="0"/>
              <a:t>» 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24128" y="1484784"/>
            <a:ext cx="28803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Toshiba</ep:Company>
  <ep:Words>788</ep:Words>
  <ep:PresentationFormat>Экран (4:3)</ep:PresentationFormat>
  <ep:Paragraphs>54</ep:Paragraphs>
  <ep:Slides>20</ep:Slides>
  <ep:Notes>0</ep:Notes>
  <ep:TotalTime>0</ep:TotalTime>
  <ep:HiddenSlides>0</ep:HiddenSlides>
  <ep:MMClips>2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20</vt:i4>
      </vt:variant>
    </vt:vector>
  </ep:HeadingPairs>
  <ep:TitlesOfParts>
    <vt:vector size="21" baseType="lpstr">
      <vt:lpstr>Diseño predeterminado</vt:lpstr>
      <vt:lpstr>«Значение музыки для укрепления здоровья будущего школьника в семье»</vt:lpstr>
      <vt:lpstr xml:space="preserve"> Забота о здоровье детей важнейшая задача всего общества и, конечно, родителей. </vt:lpstr>
      <vt:lpstr xml:space="preserve"> Музыка помогает, когда ее слушают.  </vt:lpstr>
      <vt:lpstr>Роль пения для здоровья детей.</vt:lpstr>
      <vt:lpstr>Роль пения и дыхательной гимнастики для здоровья детей.</vt:lpstr>
      <vt:lpstr xml:space="preserve">Дыхательное упражнение «Шум моря» Слушаем (в записи) звуки моря, а затем - «дышим, как море». Делаем тихий, мягкий вдох животом и плавно поднимаем вверх руки. А потом – опускаем руки и делаем  выдох на звук «Ш».  </vt:lpstr>
      <vt:lpstr xml:space="preserve">Дыхательное упражнение  «Одуванчик»  </vt:lpstr>
      <vt:lpstr xml:space="preserve">Дыхательное упражнение </vt:lpstr>
      <vt:lpstr xml:space="preserve">Дыхательное упражнение   «Шарик спускается»  </vt:lpstr>
      <vt:lpstr xml:space="preserve">Дыхательное упражнение   «Ладошки»   </vt:lpstr>
      <vt:lpstr>Кто много поет, того хворь не берет!"</vt:lpstr>
      <vt:lpstr xml:space="preserve">Музыкальное движение - интересная и эффективная  форма музыкально – оздоровительной деятельности.  </vt:lpstr>
      <vt:lpstr>Танцетерапия – как технология музыкального воздействия.</vt:lpstr>
      <vt:lpstr>Как звуки вокруг нас влияют на здоровье детей.</vt:lpstr>
      <vt:lpstr>Слайд 15</vt:lpstr>
      <vt:lpstr>Влияние музыкальных инструментов на организм человека.</vt:lpstr>
      <vt:lpstr>Музыка для детей в течение дня.</vt:lpstr>
      <vt:lpstr xml:space="preserve"> Мы спокойно отдыхаем, Сном волшебным засыпаем. Дышится легко, ровно, глубоко. Наши руки отдыхают, Ноги тоже отдыхают. Напряженье улетело И расслаблено всё тело. Будто мы лежим на травке, На зелёной, мягкой травке Греет солнышко сейчас, Ножки тёплые у нас. Дышится легко, ровно, глубоко. Мы спокойно отдыхали, Сном волшебным засыпали. Хорошо нам отдыхать, Но пора уже вставать.  </vt:lpstr>
      <vt:lpstr xml:space="preserve">«Музыка не только фактор облагораживающий, воспитательный. Музыка — целитель здоровья.»  (В.М.Бехтерев)  </vt:lpstr>
      <vt:lpstr>Слайд 20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2010-05-23T14:28:12.000</dcterms:created>
  <dc:creator>Mariajose</dc:creator>
  <cp:lastModifiedBy>Irbis</cp:lastModifiedBy>
  <dcterms:modified xsi:type="dcterms:W3CDTF">2022-01-26T15:52:09.559</dcterms:modified>
  <cp:revision>920</cp:revision>
  <dc:title>Diapositiva 1</dc:title>
  <cp:version>0906.0100.01</cp:version>
</cp:coreProperties>
</file>