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576" y="1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A4925-89E7-4127-85CA-37BF981F8D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342900" y="260649"/>
            <a:ext cx="7748611" cy="1584175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ru-RU" sz="4900" b="1" dirty="0" smtClean="0">
                <a:solidFill>
                  <a:srgbClr val="FF0000"/>
                </a:solidFill>
                <a:latin typeface="Times New Roman" pitchFamily="18" charset="0"/>
              </a:rPr>
              <a:t>«</a:t>
            </a:r>
            <a:r>
              <a:rPr lang="ru-RU" sz="4900" b="1" dirty="0" err="1" smtClean="0">
                <a:solidFill>
                  <a:srgbClr val="FF0000"/>
                </a:solidFill>
                <a:latin typeface="Times New Roman" pitchFamily="18" charset="0"/>
              </a:rPr>
              <a:t>УМняшка</a:t>
            </a:r>
            <a:r>
              <a:rPr lang="ru-RU" sz="4900" b="1" dirty="0" smtClean="0">
                <a:solidFill>
                  <a:srgbClr val="FF0000"/>
                </a:solidFill>
                <a:latin typeface="Times New Roman" pitchFamily="18" charset="0"/>
              </a:rPr>
              <a:t>»</a:t>
            </a:r>
            <a:br>
              <a:rPr lang="ru-RU" sz="49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2000" b="1" dirty="0">
                <a:latin typeface="Cambria"/>
                <a:ea typeface="Calibri"/>
                <a:cs typeface="Cambria"/>
              </a:rPr>
              <a:t>по</a:t>
            </a:r>
            <a:r>
              <a:rPr lang="ru-RU" sz="2000" b="1" dirty="0">
                <a:latin typeface="Cambria"/>
                <a:ea typeface="Calibri"/>
                <a:cs typeface="Times New Roman"/>
              </a:rPr>
              <a:t> познавательному развитию 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r>
              <a:rPr lang="ru-RU" sz="2000" b="1" dirty="0">
                <a:latin typeface="Cambria"/>
                <a:ea typeface="Calibri"/>
                <a:cs typeface="Cambria"/>
              </a:rPr>
              <a:t>для</a:t>
            </a:r>
            <a:r>
              <a:rPr lang="ru-RU" sz="2000" b="1" dirty="0">
                <a:latin typeface="Cambria"/>
                <a:ea typeface="Calibri"/>
                <a:cs typeface="Times New Roman"/>
              </a:rPr>
              <a:t> </a:t>
            </a:r>
            <a:r>
              <a:rPr lang="ru-RU" sz="2000" b="1" dirty="0">
                <a:latin typeface="Cambria"/>
                <a:ea typeface="Calibri"/>
                <a:cs typeface="Cambria"/>
              </a:rPr>
              <a:t>детей</a:t>
            </a:r>
            <a:r>
              <a:rPr lang="ru-RU" sz="2000" b="1" dirty="0">
                <a:latin typeface="Cambria"/>
                <a:ea typeface="Calibri"/>
                <a:cs typeface="Times New Roman"/>
              </a:rPr>
              <a:t> </a:t>
            </a:r>
            <a:r>
              <a:rPr lang="ru-RU" sz="2000" b="1" dirty="0">
                <a:latin typeface="Cambria"/>
                <a:ea typeface="Calibri"/>
                <a:cs typeface="Cambria"/>
              </a:rPr>
              <a:t>дошкольного</a:t>
            </a:r>
            <a:r>
              <a:rPr lang="ru-RU" sz="2000" b="1" dirty="0">
                <a:latin typeface="Cambria"/>
                <a:ea typeface="Calibri"/>
                <a:cs typeface="Times New Roman"/>
              </a:rPr>
              <a:t> </a:t>
            </a:r>
            <a:r>
              <a:rPr lang="ru-RU" sz="2000" b="1" dirty="0">
                <a:latin typeface="Cambria"/>
                <a:ea typeface="Calibri"/>
                <a:cs typeface="Cambria"/>
              </a:rPr>
              <a:t>возраста 5-7 лет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ru-RU" sz="2000" dirty="0" smtClean="0">
              <a:latin typeface="Times New Roman" pitchFamily="18" charset="0"/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sz="quarter" idx="4"/>
          </p:nvPr>
        </p:nvSpPr>
        <p:spPr>
          <a:xfrm>
            <a:off x="4500563" y="2636838"/>
            <a:ext cx="4183454" cy="4032250"/>
          </a:xfrm>
        </p:spPr>
        <p:txBody>
          <a:bodyPr>
            <a:normAutofit fontScale="77500" lnSpcReduction="20000"/>
          </a:bodyPr>
          <a:lstStyle/>
          <a:p>
            <a:pPr algn="ctr">
              <a:buFontTx/>
              <a:buNone/>
              <a:defRPr/>
            </a:pPr>
            <a:endParaRPr lang="ru-RU" sz="1600" u="sng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Специфика занятий</a:t>
            </a:r>
            <a:endParaRPr lang="ru-RU" sz="1100" dirty="0">
              <a:ea typeface="Times New Roman"/>
              <a:cs typeface="Times New Roman"/>
            </a:endParaRPr>
          </a:p>
          <a:p>
            <a:pPr indent="270510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Данные занятия предназначены для детей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5-7 лет</a:t>
            </a:r>
            <a:endParaRPr lang="ru-RU" sz="1100" dirty="0">
              <a:ea typeface="Times New Roman"/>
              <a:cs typeface="Times New Roman"/>
            </a:endParaRPr>
          </a:p>
          <a:p>
            <a:pPr indent="270510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Занятия проводятся 1 раз в неделю, не более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25-30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мин. </a:t>
            </a:r>
            <a:endParaRPr lang="ru-RU" sz="1100" dirty="0"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itchFamily="18" charset="0"/>
              </a:rPr>
              <a:t> </a:t>
            </a:r>
            <a:r>
              <a:rPr lang="ru-RU" sz="1400" b="1" i="1" dirty="0">
                <a:latin typeface="Times New Roman"/>
                <a:ea typeface="Times New Roman"/>
              </a:rPr>
              <a:t>1. Методы работы с детьми: </a:t>
            </a:r>
            <a:endParaRPr lang="ru-RU" sz="1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sym typeface="Symbol"/>
              </a:rPr>
              <a:t></a:t>
            </a:r>
            <a:r>
              <a:rPr lang="ru-RU" sz="1400" dirty="0">
                <a:latin typeface="Times New Roman"/>
                <a:ea typeface="Times New Roman"/>
              </a:rPr>
              <a:t> игровой метод; </a:t>
            </a:r>
            <a:endParaRPr lang="ru-RU" sz="1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sym typeface="Symbol"/>
              </a:rPr>
              <a:t></a:t>
            </a:r>
            <a:r>
              <a:rPr lang="ru-RU" sz="1400" dirty="0">
                <a:latin typeface="Times New Roman"/>
                <a:ea typeface="Times New Roman"/>
              </a:rPr>
              <a:t> словесный метод;</a:t>
            </a:r>
            <a:endParaRPr lang="ru-RU" sz="1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sym typeface="Symbol"/>
              </a:rPr>
              <a:t></a:t>
            </a:r>
            <a:r>
              <a:rPr lang="ru-RU" sz="1400" dirty="0">
                <a:latin typeface="Times New Roman"/>
                <a:ea typeface="Times New Roman"/>
              </a:rPr>
              <a:t> практический метод; </a:t>
            </a:r>
            <a:endParaRPr lang="ru-RU" sz="1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sym typeface="Symbol"/>
              </a:rPr>
              <a:t></a:t>
            </a:r>
            <a:r>
              <a:rPr lang="ru-RU" sz="1400" dirty="0">
                <a:latin typeface="Times New Roman"/>
                <a:ea typeface="Times New Roman"/>
              </a:rPr>
              <a:t> наглядный метод. </a:t>
            </a:r>
            <a:endParaRPr lang="ru-RU" sz="1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b="1" i="1" dirty="0">
                <a:latin typeface="Times New Roman"/>
                <a:ea typeface="Times New Roman"/>
              </a:rPr>
              <a:t>2. Формы работы с детьми: </a:t>
            </a:r>
            <a:endParaRPr lang="ru-RU" sz="1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sym typeface="Symbol"/>
              </a:rPr>
              <a:t></a:t>
            </a:r>
            <a:r>
              <a:rPr lang="ru-RU" sz="1400" dirty="0">
                <a:latin typeface="Times New Roman"/>
                <a:ea typeface="Times New Roman"/>
              </a:rPr>
              <a:t> игры-упражнения;</a:t>
            </a:r>
            <a:endParaRPr lang="ru-RU" sz="1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sym typeface="Symbol"/>
              </a:rPr>
              <a:t></a:t>
            </a:r>
            <a:r>
              <a:rPr lang="ru-RU" sz="1400" dirty="0">
                <a:latin typeface="Times New Roman"/>
                <a:ea typeface="Times New Roman"/>
              </a:rPr>
              <a:t> игры с ориентировкой; </a:t>
            </a:r>
            <a:endParaRPr lang="ru-RU" sz="1200" dirty="0">
              <a:latin typeface="Times New Roman"/>
              <a:ea typeface="Times New Roman"/>
            </a:endParaRPr>
          </a:p>
          <a:p>
            <a:pPr lvl="0" algn="just">
              <a:buFont typeface="Symbol"/>
              <a:buChar char=""/>
            </a:pPr>
            <a:r>
              <a:rPr lang="ru-RU" sz="1400" dirty="0">
                <a:latin typeface="Times New Roman"/>
                <a:ea typeface="Times New Roman"/>
              </a:rPr>
              <a:t> графические задания;</a:t>
            </a:r>
            <a:endParaRPr lang="ru-RU" sz="1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sym typeface="Symbol"/>
              </a:rPr>
              <a:t></a:t>
            </a:r>
            <a:r>
              <a:rPr lang="ru-RU" sz="1400" dirty="0">
                <a:latin typeface="Times New Roman"/>
                <a:ea typeface="Times New Roman"/>
              </a:rPr>
              <a:t> дидактические игры; </a:t>
            </a:r>
            <a:endParaRPr lang="ru-RU" sz="1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  <a:sym typeface="Symbol"/>
              </a:rPr>
              <a:t></a:t>
            </a:r>
            <a:r>
              <a:rPr lang="ru-RU" sz="1400" dirty="0">
                <a:latin typeface="Times New Roman"/>
                <a:ea typeface="Times New Roman"/>
              </a:rPr>
              <a:t> проблемные ситуации.</a:t>
            </a:r>
            <a:endParaRPr lang="ru-RU" sz="1200" dirty="0">
              <a:latin typeface="Times New Roman"/>
              <a:ea typeface="Times New Roman"/>
            </a:endParaRPr>
          </a:p>
          <a:p>
            <a:endParaRPr lang="ru-RU" sz="1400" dirty="0">
              <a:latin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ru-RU" sz="1400" dirty="0">
                <a:latin typeface="Times New Roman" pitchFamily="18" charset="0"/>
              </a:rPr>
              <a:t>       </a:t>
            </a:r>
            <a:r>
              <a:rPr lang="ru-RU" sz="1400" b="1" dirty="0" smtClean="0">
                <a:latin typeface="Times New Roman" pitchFamily="18" charset="0"/>
              </a:rPr>
              <a:t>Руководитель кружка: ДОУ </a:t>
            </a:r>
            <a:r>
              <a:rPr lang="ru-RU" sz="1400" b="1" dirty="0">
                <a:latin typeface="Times New Roman" pitchFamily="18" charset="0"/>
              </a:rPr>
              <a:t>№</a:t>
            </a:r>
            <a:r>
              <a:rPr lang="ru-RU" sz="1400" b="1" dirty="0" smtClean="0">
                <a:latin typeface="Times New Roman" pitchFamily="18" charset="0"/>
              </a:rPr>
              <a:t>73 «Огонёк»</a:t>
            </a:r>
          </a:p>
          <a:p>
            <a:pPr>
              <a:buFontTx/>
              <a:buNone/>
              <a:defRPr/>
            </a:pPr>
            <a:r>
              <a:rPr lang="ru-RU" sz="1800" b="1" i="1" dirty="0" smtClean="0">
                <a:latin typeface="Times New Roman" pitchFamily="18" charset="0"/>
              </a:rPr>
              <a:t>   </a:t>
            </a:r>
            <a:r>
              <a:rPr lang="en-US" sz="1800" dirty="0">
                <a:latin typeface="Times New Roman"/>
                <a:ea typeface="Times New Roman"/>
                <a:cs typeface="Times New Roman"/>
              </a:rPr>
              <a:t>I </a:t>
            </a:r>
            <a:r>
              <a:rPr lang="ru-RU" sz="1800" dirty="0">
                <a:latin typeface="Times New Roman"/>
                <a:ea typeface="Times New Roman"/>
                <a:cs typeface="Times New Roman"/>
              </a:rPr>
              <a:t>квалификационной </a:t>
            </a: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категории                                            </a:t>
            </a:r>
            <a:r>
              <a:rPr lang="ru-RU" sz="1800" dirty="0" err="1">
                <a:latin typeface="Times New Roman"/>
                <a:ea typeface="Times New Roman"/>
                <a:cs typeface="Times New Roman"/>
              </a:rPr>
              <a:t>Нуруллина</a:t>
            </a:r>
            <a:r>
              <a:rPr lang="ru-RU" sz="1800" dirty="0">
                <a:latin typeface="Times New Roman"/>
                <a:ea typeface="Times New Roman"/>
                <a:cs typeface="Times New Roman"/>
              </a:rPr>
              <a:t> Эльмира </a:t>
            </a:r>
            <a:r>
              <a:rPr lang="ru-RU" sz="1800" dirty="0" err="1">
                <a:latin typeface="Times New Roman"/>
                <a:ea typeface="Times New Roman"/>
                <a:cs typeface="Times New Roman"/>
              </a:rPr>
              <a:t>Хакимовна</a:t>
            </a:r>
            <a:endParaRPr lang="ru-RU" sz="1800" dirty="0"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</a:rPr>
              <a:t> </a:t>
            </a:r>
          </a:p>
          <a:p>
            <a:pPr>
              <a:buFontTx/>
              <a:buNone/>
              <a:defRPr/>
            </a:pPr>
            <a:endParaRPr lang="ru-RU" sz="2000" b="1" i="1" dirty="0">
              <a:latin typeface="Times New Roman" pitchFamily="18" charset="0"/>
            </a:endParaRPr>
          </a:p>
          <a:p>
            <a:pPr>
              <a:buFontTx/>
              <a:buNone/>
              <a:defRPr/>
            </a:pPr>
            <a:endParaRPr lang="ru-RU" sz="1400" i="1" dirty="0">
              <a:latin typeface="Times New Roman" pitchFamily="18" charset="0"/>
            </a:endParaRPr>
          </a:p>
        </p:txBody>
      </p:sp>
      <p:sp>
        <p:nvSpPr>
          <p:cNvPr id="2092" name="Rectangle 44"/>
          <p:cNvSpPr>
            <a:spLocks noGrp="1" noChangeArrowheads="1"/>
          </p:cNvSpPr>
          <p:nvPr>
            <p:ph sz="quarter" idx="2"/>
          </p:nvPr>
        </p:nvSpPr>
        <p:spPr>
          <a:xfrm>
            <a:off x="500034" y="2643182"/>
            <a:ext cx="4038600" cy="3889375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None/>
              <a:defRPr/>
            </a:pPr>
            <a:r>
              <a:rPr lang="ru-RU" sz="1400" b="1" dirty="0">
                <a:latin typeface="Times New Roman" pitchFamily="18" charset="0"/>
              </a:rPr>
              <a:t>      </a:t>
            </a:r>
          </a:p>
          <a:p>
            <a:pPr>
              <a:buFontTx/>
              <a:buNone/>
              <a:defRPr/>
            </a:pPr>
            <a:endParaRPr lang="ru-RU" sz="1400" b="1" dirty="0">
              <a:latin typeface="Times New Roman" pitchFamily="18" charset="0"/>
            </a:endParaRPr>
          </a:p>
          <a:p>
            <a:pPr algn="ctr">
              <a:buFontTx/>
              <a:buNone/>
              <a:defRPr/>
            </a:pPr>
            <a:r>
              <a:rPr lang="ru-RU" sz="1400" b="1" dirty="0">
                <a:latin typeface="Times New Roman" pitchFamily="18" charset="0"/>
              </a:rPr>
              <a:t> </a:t>
            </a:r>
            <a:r>
              <a:rPr lang="ru-RU" sz="16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Цель занятий:</a:t>
            </a:r>
            <a:r>
              <a:rPr lang="ru-RU" sz="1600" b="1" dirty="0">
                <a:latin typeface="Times New Roman" pitchFamily="18" charset="0"/>
              </a:rPr>
              <a:t> </a:t>
            </a:r>
          </a:p>
          <a:p>
            <a:pPr algn="just">
              <a:buFontTx/>
              <a:buNone/>
              <a:defRPr/>
            </a:pPr>
            <a:r>
              <a:rPr lang="ru-RU" sz="1600" dirty="0">
                <a:latin typeface="Times New Roman" pitchFamily="18" charset="0"/>
              </a:rPr>
              <a:t>       </a:t>
            </a:r>
            <a:r>
              <a:rPr lang="ru-RU" sz="1600" dirty="0">
                <a:latin typeface="Times New Roman" pitchFamily="18" charset="0"/>
              </a:rPr>
              <a:t>формирование  у дошкольников предпосылки к логическому и пространственному мышлению.</a:t>
            </a:r>
            <a:endParaRPr lang="ru-RU" sz="1600" b="1" u="sng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16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Задачи</a:t>
            </a:r>
            <a:r>
              <a:rPr lang="ru-RU" sz="1600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</a:rPr>
              <a:t>помочь </a:t>
            </a:r>
            <a:r>
              <a:rPr lang="ru-RU" sz="1600" dirty="0">
                <a:latin typeface="Times New Roman" pitchFamily="18" charset="0"/>
              </a:rPr>
              <a:t>приобрести знания, умения и навыки в процессе учебной деятельности;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</a:rPr>
              <a:t>- формировать предпосылки понятия числа;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</a:rPr>
              <a:t>- формировать предпосылки чувства пространства;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</a:rPr>
              <a:t>- формировать умение точно и ясно выражать свои мысли;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</a:rPr>
              <a:t>Развивающие: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</a:rPr>
              <a:t>- активизировать творческий потенциал;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</a:rPr>
              <a:t>- развивать предпосылки логического, пространственного и творческого мышления;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</a:rPr>
              <a:t>- развивать мотивацию к учебной деятельности.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endParaRPr lang="ru-RU" sz="1600" dirty="0">
              <a:latin typeface="Times New Roman" pitchFamily="18" charset="0"/>
            </a:endParaRPr>
          </a:p>
        </p:txBody>
      </p:sp>
      <p:pic>
        <p:nvPicPr>
          <p:cNvPr id="12298" name="Рисунок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620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Рисунок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695950"/>
            <a:ext cx="9525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Рисунок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91500" y="0"/>
            <a:ext cx="9525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3" name="Picture 60" descr="cropped-0_106193_5637e488_ori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71670" y="1844824"/>
            <a:ext cx="4643470" cy="99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165</Words>
  <Application>Microsoft Office PowerPoint</Application>
  <PresentationFormat>Экран (4:3)</PresentationFormat>
  <Paragraphs>33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  «УМняшка» по познавательному развитию  для детей дошкольного возраста 5-7 лет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«Детский сад №73 «Огонек»  учебный год 2022-2023     «Разноцветный мир» для детей: от 2-3 лет  </dc:title>
  <dc:creator>User</dc:creator>
  <cp:lastModifiedBy>марат</cp:lastModifiedBy>
  <cp:revision>9</cp:revision>
  <dcterms:created xsi:type="dcterms:W3CDTF">2022-08-29T05:04:56Z</dcterms:created>
  <dcterms:modified xsi:type="dcterms:W3CDTF">2024-08-06T08:33:54Z</dcterms:modified>
</cp:coreProperties>
</file>