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797675" cy="9928225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5050"/>
    <a:srgbClr val="FF6600"/>
    <a:srgbClr val="FFCCCC"/>
    <a:srgbClr val="003300"/>
    <a:srgbClr val="000066"/>
    <a:srgbClr val="800000"/>
    <a:srgbClr val="996633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34567" autoAdjust="0"/>
    <p:restoredTop sz="86357" autoAdjust="0"/>
  </p:normalViewPr>
  <p:slideViewPr>
    <p:cSldViewPr>
      <p:cViewPr>
        <p:scale>
          <a:sx n="124" d="100"/>
          <a:sy n="124" d="100"/>
        </p:scale>
        <p:origin x="-462" y="18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319981-C38E-4EAD-ADB3-5316C4DD47BD}" type="datetimeFigureOut">
              <a:rPr lang="ru-RU"/>
              <a:pPr>
                <a:defRPr/>
              </a:pPr>
              <a:t>05.08.2024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82065C-5352-4730-A5F1-F0F4D377146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2F4F30-A5A1-4114-ABA6-B01785F89105}" type="datetimeFigureOut">
              <a:rPr lang="ru-RU"/>
              <a:pPr>
                <a:defRPr/>
              </a:pPr>
              <a:t>05.08.2024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015049-D751-4BD8-9ED0-EFFE4288A10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4B2032-148F-453F-800C-D224328FD3D4}" type="datetimeFigureOut">
              <a:rPr lang="ru-RU"/>
              <a:pPr>
                <a:defRPr/>
              </a:pPr>
              <a:t>05.08.2024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0F5378-90E1-42B9-B41A-130F8B42A70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D3D403-579C-4337-B244-E58EA50BA00C}" type="datetimeFigureOut">
              <a:rPr lang="ru-RU"/>
              <a:pPr>
                <a:defRPr/>
              </a:pPr>
              <a:t>05.08.2024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8F7F40-949D-40E0-8B6C-94983109056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937B01-BCD6-4584-97CC-F5C78C93A812}" type="datetimeFigureOut">
              <a:rPr lang="ru-RU"/>
              <a:pPr>
                <a:defRPr/>
              </a:pPr>
              <a:t>05.08.2024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DBB478-5A91-4B46-BD05-A438B954236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39E2B2-A7A7-4D9A-9F0D-BE922061C0FE}" type="datetimeFigureOut">
              <a:rPr lang="ru-RU"/>
              <a:pPr>
                <a:defRPr/>
              </a:pPr>
              <a:t>05.08.2024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192803-BF1C-4EFD-9665-60CE497756D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C8C31A-203C-4479-AC56-81DE8DE349FB}" type="datetimeFigureOut">
              <a:rPr lang="ru-RU"/>
              <a:pPr>
                <a:defRPr/>
              </a:pPr>
              <a:t>05.08.2024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DE0552-EEB2-42D7-99C8-9BFFB65DEC3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600899-2455-4611-A344-2A967FAAA235}" type="datetimeFigureOut">
              <a:rPr lang="ru-RU"/>
              <a:pPr>
                <a:defRPr/>
              </a:pPr>
              <a:t>05.08.2024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2B8B09-CD98-412A-9867-1D22A732A41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B1CABD-8B32-4F28-87F6-616554CBF8B2}" type="datetimeFigureOut">
              <a:rPr lang="ru-RU"/>
              <a:pPr>
                <a:defRPr/>
              </a:pPr>
              <a:t>05.08.2024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7CF6F1-6062-45BC-B6CC-527132593A5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7BD2E8-2595-430F-98A2-28A1A9F2BFF9}" type="datetimeFigureOut">
              <a:rPr lang="ru-RU"/>
              <a:pPr>
                <a:defRPr/>
              </a:pPr>
              <a:t>05.08.2024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905F52-A05E-4BD6-AD97-8EE784CC2FF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600549-F372-4294-8391-7CD9DF9BABB4}" type="datetimeFigureOut">
              <a:rPr lang="ru-RU"/>
              <a:pPr>
                <a:defRPr/>
              </a:pPr>
              <a:t>05.08.2024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F9F359-1C20-4703-BC87-469D6B3FA33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7AC8C4A-588A-40C5-AF24-019895821818}" type="datetimeFigureOut">
              <a:rPr lang="ru-RU"/>
              <a:pPr>
                <a:defRPr/>
              </a:pPr>
              <a:t>05.08.2024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97585D89-4CBA-4B4E-8E88-4737FF2D628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http://wallpapers1.hellowallpaper.com/art_bulletin-board--01_01-800x6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71473" y="1928802"/>
            <a:ext cx="8429683" cy="2357454"/>
          </a:xfrm>
        </p:spPr>
        <p:txBody>
          <a:bodyPr>
            <a:normAutofit fontScale="85000" lnSpcReduction="10000"/>
          </a:bodyPr>
          <a:lstStyle/>
          <a:p>
            <a:pPr lvl="0"/>
            <a:r>
              <a:rPr lang="ru-RU" sz="2000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Задачи</a:t>
            </a:r>
            <a:r>
              <a:rPr lang="ru-RU" sz="2000" b="0" dirty="0">
                <a:latin typeface="Times New Roman" pitchFamily="18" charset="0"/>
                <a:cs typeface="Times New Roman" pitchFamily="18" charset="0"/>
              </a:rPr>
              <a:t>:-	ввести ребенка в обучение чтению по складам;</a:t>
            </a:r>
          </a:p>
          <a:p>
            <a:pPr lvl="0"/>
            <a:r>
              <a:rPr lang="ru-RU" sz="2000" b="0" dirty="0">
                <a:latin typeface="Times New Roman" pitchFamily="18" charset="0"/>
                <a:cs typeface="Times New Roman" pitchFamily="18" charset="0"/>
              </a:rPr>
              <a:t>-	научить детей «писать кубиками» (т.е. составлять слова </a:t>
            </a:r>
            <a:r>
              <a:rPr lang="ru-RU" sz="2000" b="0" dirty="0" smtClean="0">
                <a:latin typeface="Times New Roman" pitchFamily="18" charset="0"/>
                <a:cs typeface="Times New Roman" pitchFamily="18" charset="0"/>
              </a:rPr>
              <a:t>из</a:t>
            </a:r>
            <a:endParaRPr lang="ru-RU" sz="2000" b="0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2000" b="0" dirty="0">
                <a:latin typeface="Times New Roman" pitchFamily="18" charset="0"/>
                <a:cs typeface="Times New Roman" pitchFamily="18" charset="0"/>
              </a:rPr>
              <a:t>складов-кубиков»);</a:t>
            </a:r>
          </a:p>
          <a:p>
            <a:pPr lvl="0"/>
            <a:r>
              <a:rPr lang="ru-RU" sz="2000" b="0" dirty="0">
                <a:latin typeface="Times New Roman" pitchFamily="18" charset="0"/>
                <a:cs typeface="Times New Roman" pitchFamily="18" charset="0"/>
              </a:rPr>
              <a:t>-	свободно читать слоги и </a:t>
            </a:r>
            <a:r>
              <a:rPr lang="ru-RU" sz="2000" b="0" dirty="0" err="1">
                <a:latin typeface="Times New Roman" pitchFamily="18" charset="0"/>
                <a:cs typeface="Times New Roman" pitchFamily="18" charset="0"/>
              </a:rPr>
              <a:t>трѐхбуквенные</a:t>
            </a:r>
            <a:r>
              <a:rPr lang="ru-RU" sz="2000" b="0" dirty="0">
                <a:latin typeface="Times New Roman" pitchFamily="18" charset="0"/>
                <a:cs typeface="Times New Roman" pitchFamily="18" charset="0"/>
              </a:rPr>
              <a:t> слова, плавно читать по слогам;</a:t>
            </a:r>
          </a:p>
          <a:p>
            <a:pPr lvl="0"/>
            <a:r>
              <a:rPr lang="ru-RU" sz="2000" b="0" dirty="0">
                <a:latin typeface="Times New Roman" pitchFamily="18" charset="0"/>
                <a:cs typeface="Times New Roman" pitchFamily="18" charset="0"/>
              </a:rPr>
              <a:t>-	повысить уровень общего речевого развития путем уточнения, расширения и активизации словаря;</a:t>
            </a:r>
          </a:p>
          <a:p>
            <a:pPr lvl="0"/>
            <a:r>
              <a:rPr lang="ru-RU" sz="2000" b="0" dirty="0">
                <a:latin typeface="Times New Roman" pitchFamily="18" charset="0"/>
                <a:cs typeface="Times New Roman" pitchFamily="18" charset="0"/>
              </a:rPr>
              <a:t>-	стимулировать познавательный интерес к чтению;</a:t>
            </a:r>
          </a:p>
          <a:p>
            <a:pPr lvl="0"/>
            <a:r>
              <a:rPr lang="ru-RU" sz="2000" b="0" dirty="0">
                <a:latin typeface="Times New Roman" pitchFamily="18" charset="0"/>
                <a:cs typeface="Times New Roman" pitchFamily="18" charset="0"/>
              </a:rPr>
              <a:t>-	адаптировать ребенка к школе.</a:t>
            </a:r>
          </a:p>
          <a:p>
            <a:pPr lvl="0"/>
            <a:endParaRPr lang="ru-RU" sz="1600" b="0" dirty="0" smtClean="0">
              <a:latin typeface="Times New Roman" pitchFamily="18" charset="0"/>
              <a:cs typeface="Times New Roman" pitchFamily="18" charset="0"/>
            </a:endParaRPr>
          </a:p>
          <a:p>
            <a:pPr algn="just" eaLnBrk="1" hangingPunct="1">
              <a:spcBef>
                <a:spcPct val="0"/>
              </a:spcBef>
            </a:pPr>
            <a:endParaRPr lang="ru-RU" sz="1600" b="0" dirty="0" smtClean="0">
              <a:latin typeface="Times New Roman" pitchFamily="18" charset="0"/>
              <a:cs typeface="Times New Roman" pitchFamily="18" charset="0"/>
            </a:endParaRPr>
          </a:p>
          <a:p>
            <a:pPr algn="just" eaLnBrk="1" hangingPunct="1">
              <a:lnSpc>
                <a:spcPct val="80000"/>
              </a:lnSpc>
              <a:spcBef>
                <a:spcPct val="0"/>
              </a:spcBef>
            </a:pPr>
            <a:endParaRPr lang="ru-RU" sz="1700" b="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00034" y="1142985"/>
            <a:ext cx="8358246" cy="642941"/>
          </a:xfrm>
        </p:spPr>
        <p:txBody>
          <a:bodyPr rtlCol="0">
            <a:normAutofit fontScale="32500" lnSpcReduction="20000"/>
          </a:bodyPr>
          <a:lstStyle/>
          <a:p>
            <a:pPr indent="457200"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6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Цель кружка</a:t>
            </a:r>
            <a:r>
              <a:rPr lang="ru-RU" sz="6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:</a:t>
            </a:r>
            <a:endParaRPr lang="ru-RU" sz="6400" b="0" dirty="0" smtClean="0">
              <a:latin typeface="Times New Roman" pitchFamily="18" charset="0"/>
              <a:cs typeface="Times New Roman" pitchFamily="18" charset="0"/>
            </a:endParaRPr>
          </a:p>
          <a:p>
            <a:pPr indent="457200"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6400" b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400" b="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indent="457200" algn="just"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ru-RU" sz="3200" b="0" dirty="0" smtClean="0">
              <a:latin typeface="Times New Roman" pitchFamily="18" charset="0"/>
              <a:cs typeface="Times New Roman" pitchFamily="18" charset="0"/>
            </a:endParaRPr>
          </a:p>
          <a:p>
            <a:pPr indent="457200" algn="just"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ru-RU" sz="3200" b="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3923928" y="4273329"/>
            <a:ext cx="4968552" cy="2323593"/>
          </a:xfrm>
          <a:noFill/>
          <a:effectLst>
            <a:softEdge rad="317500"/>
          </a:effectLst>
        </p:spPr>
        <p:txBody>
          <a:bodyPr>
            <a:noAutofit/>
          </a:bodyPr>
          <a:lstStyle/>
          <a:p>
            <a:pPr marL="0" indent="0" algn="just" eaLnBrk="1" hangingPunct="1">
              <a:spcBef>
                <a:spcPct val="0"/>
              </a:spcBef>
              <a:buFont typeface="Arial" charset="0"/>
              <a:buNone/>
            </a:pPr>
            <a:r>
              <a:rPr lang="ru-RU" sz="1500" b="1" i="1" dirty="0" smtClean="0">
                <a:latin typeface="Times New Roman" pitchFamily="18" charset="0"/>
                <a:cs typeface="Times New Roman" pitchFamily="18" charset="0"/>
              </a:rPr>
              <a:t>Рек</a:t>
            </a:r>
            <a:r>
              <a:rPr lang="ru-RU" sz="1400" b="1" i="1" dirty="0" smtClean="0">
                <a:latin typeface="Times New Roman" pitchFamily="18" charset="0"/>
                <a:cs typeface="Times New Roman" pitchFamily="18" charset="0"/>
              </a:rPr>
              <a:t>омендуемый возраст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посещения кружка</a:t>
            </a:r>
            <a:r>
              <a:rPr lang="ru-RU" sz="14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 старшего,  подготовительного  дошкольного возраста (5-7 лет). </a:t>
            </a:r>
          </a:p>
          <a:p>
            <a:pPr marL="0" indent="0" algn="just" eaLnBrk="1" hangingPunct="1">
              <a:spcBef>
                <a:spcPct val="0"/>
              </a:spcBef>
              <a:buFont typeface="Arial" charset="0"/>
              <a:buNone/>
            </a:pPr>
            <a:endParaRPr lang="ru-RU" sz="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 eaLnBrk="1" hangingPunct="1">
              <a:spcBef>
                <a:spcPct val="0"/>
              </a:spcBef>
              <a:buFont typeface="Arial" charset="0"/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Занятия проводятся </a:t>
            </a:r>
            <a:r>
              <a:rPr lang="ru-RU" sz="1400" b="1" i="1" dirty="0" smtClean="0">
                <a:latin typeface="Times New Roman" pitchFamily="18" charset="0"/>
                <a:cs typeface="Times New Roman" pitchFamily="18" charset="0"/>
              </a:rPr>
              <a:t>один раз в неделю.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400" b="1" i="1" dirty="0" smtClean="0">
                <a:latin typeface="Times New Roman" pitchFamily="18" charset="0"/>
                <a:cs typeface="Times New Roman" pitchFamily="18" charset="0"/>
              </a:rPr>
              <a:t>Продолжительность занятия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:  старшие группы –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25-30мин.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 eaLnBrk="1" hangingPunct="1">
              <a:spcBef>
                <a:spcPct val="0"/>
              </a:spcBef>
              <a:buFont typeface="Arial" charset="0"/>
              <a:buNone/>
            </a:pPr>
            <a:endParaRPr lang="ru-RU" sz="800" dirty="0" smtClean="0"/>
          </a:p>
          <a:p>
            <a:pPr marL="0" indent="0" algn="just" eaLnBrk="1" hangingPunct="1">
              <a:spcBef>
                <a:spcPct val="0"/>
              </a:spcBef>
              <a:buFont typeface="Arial" charset="0"/>
              <a:buNone/>
            </a:pPr>
            <a:r>
              <a:rPr lang="ru-RU" sz="1400" dirty="0" smtClean="0"/>
              <a:t> </a:t>
            </a:r>
            <a:r>
              <a:rPr lang="ru-RU" sz="2000" dirty="0" smtClean="0"/>
              <a:t>Руководитель кружка высшей категории МАДОУ </a:t>
            </a:r>
            <a:r>
              <a:rPr lang="ru-RU" sz="2000" dirty="0" err="1" smtClean="0"/>
              <a:t>д</a:t>
            </a:r>
            <a:r>
              <a:rPr lang="ru-RU" sz="2000" dirty="0" smtClean="0"/>
              <a:t>/с №73 «Огонек» </a:t>
            </a:r>
          </a:p>
          <a:p>
            <a:pPr marL="0" indent="0" algn="just" eaLnBrk="1" hangingPunct="1">
              <a:spcBef>
                <a:spcPct val="0"/>
              </a:spcBef>
              <a:buFont typeface="Arial" charset="0"/>
              <a:buNone/>
            </a:pPr>
            <a:r>
              <a:rPr lang="ru-RU" sz="2000" b="1" i="1" dirty="0" smtClean="0"/>
              <a:t>Вараксина Рита Зуфаровна.</a:t>
            </a:r>
          </a:p>
          <a:p>
            <a:pPr marL="0" indent="0" algn="just" eaLnBrk="1" hangingPunct="1">
              <a:spcBef>
                <a:spcPct val="0"/>
              </a:spcBef>
              <a:buFont typeface="Arial" charset="0"/>
              <a:buNone/>
            </a:pP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Picture 2" descr="http://cs625723.vk.me/v625723247/2e966/YdSqfC8ngQM.jpg"/>
          <p:cNvPicPr>
            <a:picLocks noChangeAspect="1" noChangeArrowheads="1"/>
          </p:cNvPicPr>
          <p:nvPr/>
        </p:nvPicPr>
        <p:blipFill>
          <a:blip r:embed="rId3" cstate="print"/>
          <a:srcRect r="-1383" b="16140"/>
          <a:stretch>
            <a:fillRect/>
          </a:stretch>
        </p:blipFill>
        <p:spPr bwMode="auto">
          <a:xfrm>
            <a:off x="500034" y="4000504"/>
            <a:ext cx="2936422" cy="242889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7" name="Прямоугольник 6"/>
          <p:cNvSpPr/>
          <p:nvPr/>
        </p:nvSpPr>
        <p:spPr>
          <a:xfrm>
            <a:off x="1571605" y="0"/>
            <a:ext cx="5555582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36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АБВГдейка</a:t>
            </a:r>
            <a:r>
              <a:rPr lang="ru-RU" sz="3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»</a:t>
            </a:r>
            <a:endParaRPr lang="ru-RU" sz="36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699792" y="908720"/>
            <a:ext cx="6480720" cy="17927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ts val="215"/>
              </a:spcBef>
              <a:spcAft>
                <a:spcPts val="0"/>
              </a:spcAft>
              <a:buSzPts val="1400"/>
              <a:tabLst>
                <a:tab pos="1299210" algn="l"/>
                <a:tab pos="2138680" algn="l"/>
              </a:tabLst>
            </a:pPr>
            <a:r>
              <a:rPr lang="ru-RU" dirty="0" smtClean="0">
                <a:latin typeface="Times New Roman"/>
                <a:ea typeface="Times New Roman"/>
              </a:rPr>
              <a:t> обучение</a:t>
            </a:r>
            <a:r>
              <a:rPr lang="ru-RU" dirty="0">
                <a:latin typeface="Times New Roman"/>
                <a:ea typeface="Times New Roman"/>
              </a:rPr>
              <a:t>	детей</a:t>
            </a:r>
            <a:r>
              <a:rPr lang="ru-RU" spc="315" dirty="0">
                <a:latin typeface="Times New Roman"/>
                <a:ea typeface="Times New Roman"/>
              </a:rPr>
              <a:t> </a:t>
            </a:r>
            <a:r>
              <a:rPr lang="ru-RU" dirty="0">
                <a:latin typeface="Times New Roman"/>
                <a:ea typeface="Times New Roman"/>
              </a:rPr>
              <a:t>дошкольного</a:t>
            </a:r>
            <a:r>
              <a:rPr lang="ru-RU" spc="345" dirty="0">
                <a:latin typeface="Times New Roman"/>
                <a:ea typeface="Times New Roman"/>
              </a:rPr>
              <a:t> </a:t>
            </a:r>
            <a:r>
              <a:rPr lang="ru-RU" dirty="0">
                <a:latin typeface="Times New Roman"/>
                <a:ea typeface="Times New Roman"/>
              </a:rPr>
              <a:t>возраста</a:t>
            </a:r>
            <a:r>
              <a:rPr lang="ru-RU" spc="340" dirty="0">
                <a:latin typeface="Times New Roman"/>
                <a:ea typeface="Times New Roman"/>
              </a:rPr>
              <a:t> </a:t>
            </a:r>
            <a:r>
              <a:rPr lang="ru-RU" dirty="0">
                <a:latin typeface="Times New Roman"/>
                <a:ea typeface="Times New Roman"/>
              </a:rPr>
              <a:t>чтению</a:t>
            </a:r>
            <a:r>
              <a:rPr lang="ru-RU" spc="320" dirty="0">
                <a:latin typeface="Times New Roman"/>
                <a:ea typeface="Times New Roman"/>
              </a:rPr>
              <a:t> </a:t>
            </a:r>
            <a:r>
              <a:rPr lang="ru-RU" dirty="0">
                <a:latin typeface="Times New Roman"/>
                <a:ea typeface="Times New Roman"/>
              </a:rPr>
              <a:t>по</a:t>
            </a:r>
            <a:r>
              <a:rPr lang="ru-RU" spc="345" dirty="0">
                <a:latin typeface="Times New Roman"/>
                <a:ea typeface="Times New Roman"/>
              </a:rPr>
              <a:t> </a:t>
            </a:r>
            <a:r>
              <a:rPr lang="ru-RU" dirty="0">
                <a:latin typeface="Times New Roman"/>
                <a:ea typeface="Times New Roman"/>
              </a:rPr>
              <a:t>методу</a:t>
            </a:r>
            <a:r>
              <a:rPr lang="ru-RU" spc="315" dirty="0">
                <a:latin typeface="Times New Roman"/>
                <a:ea typeface="Times New Roman"/>
              </a:rPr>
              <a:t> </a:t>
            </a:r>
            <a:r>
              <a:rPr lang="ru-RU" dirty="0" smtClean="0">
                <a:latin typeface="Times New Roman"/>
                <a:ea typeface="Times New Roman"/>
              </a:rPr>
              <a:t>Зайцева Н.А.</a:t>
            </a:r>
            <a:endParaRPr lang="ru-RU" sz="1400" dirty="0">
              <a:latin typeface="Times New Roman"/>
              <a:ea typeface="Times New Roman"/>
            </a:endParaRPr>
          </a:p>
          <a:p>
            <a:pPr algn="r">
              <a:spcBef>
                <a:spcPts val="240"/>
              </a:spcBef>
              <a:spcAft>
                <a:spcPts val="0"/>
              </a:spcAft>
            </a:pPr>
            <a:r>
              <a:rPr lang="ru-RU" dirty="0">
                <a:latin typeface="Calibri"/>
                <a:ea typeface="Calibri"/>
                <a:cs typeface="Times New Roman"/>
              </a:rPr>
              <a:t/>
            </a:r>
            <a:br>
              <a:rPr lang="ru-RU" dirty="0">
                <a:latin typeface="Calibri"/>
                <a:ea typeface="Calibri"/>
                <a:cs typeface="Times New Roman"/>
              </a:rPr>
            </a:br>
            <a:endParaRPr lang="ru-RU" dirty="0">
              <a:latin typeface="Times New Roman"/>
              <a:ea typeface="Times New Roman"/>
            </a:endParaRPr>
          </a:p>
          <a:p>
            <a:pPr>
              <a:spcBef>
                <a:spcPts val="55"/>
              </a:spcBef>
              <a:spcAft>
                <a:spcPts val="0"/>
              </a:spcAft>
            </a:pPr>
            <a:r>
              <a:rPr lang="ru-RU" dirty="0">
                <a:latin typeface="Times New Roman"/>
                <a:ea typeface="Times New Roman"/>
              </a:rPr>
              <a:t/>
            </a:r>
            <a:br>
              <a:rPr lang="ru-RU" dirty="0">
                <a:latin typeface="Times New Roman"/>
                <a:ea typeface="Times New Roman"/>
              </a:rPr>
            </a:br>
            <a:endParaRPr lang="ru-RU" dirty="0">
              <a:effectLst/>
              <a:latin typeface="Times New Roman"/>
              <a:ea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63003 0.01041 L 5.55556E-7 2.96296E-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500" y="-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209</TotalTime>
  <Words>57</Words>
  <Application>Microsoft Office PowerPoint</Application>
  <PresentationFormat>Экран (4:3)</PresentationFormat>
  <Paragraphs>20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Волшебный камушек</dc:title>
  <dc:creator>elena</dc:creator>
  <cp:lastModifiedBy>марат</cp:lastModifiedBy>
  <cp:revision>52</cp:revision>
  <cp:lastPrinted>2017-08-31T05:17:37Z</cp:lastPrinted>
  <dcterms:created xsi:type="dcterms:W3CDTF">2017-07-27T10:11:33Z</dcterms:created>
  <dcterms:modified xsi:type="dcterms:W3CDTF">2024-08-05T10:36:54Z</dcterms:modified>
</cp:coreProperties>
</file>