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0" r:id="rId2"/>
    <p:sldId id="256" r:id="rId3"/>
    <p:sldId id="258" r:id="rId4"/>
    <p:sldId id="273" r:id="rId5"/>
    <p:sldId id="257" r:id="rId6"/>
    <p:sldId id="274" r:id="rId7"/>
    <p:sldId id="260" r:id="rId8"/>
    <p:sldId id="262" r:id="rId9"/>
    <p:sldId id="272" r:id="rId10"/>
    <p:sldId id="261" r:id="rId11"/>
    <p:sldId id="26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2B17C3"/>
    <a:srgbClr val="3F7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22" autoAdjust="0"/>
    <p:restoredTop sz="94660"/>
  </p:normalViewPr>
  <p:slideViewPr>
    <p:cSldViewPr>
      <p:cViewPr>
        <p:scale>
          <a:sx n="60" d="100"/>
          <a:sy n="60" d="100"/>
        </p:scale>
        <p:origin x="-1446" y="-10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ACF167-A103-4E80-9739-AD66DD3FB029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B758B5-B7CC-421C-9EE6-FAC0E5503C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290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олнце 11"/>
          <p:cNvSpPr/>
          <p:nvPr/>
        </p:nvSpPr>
        <p:spPr>
          <a:xfrm>
            <a:off x="2000232" y="428604"/>
            <a:ext cx="5429288" cy="5286412"/>
          </a:xfrm>
          <a:prstGeom prst="sun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Сенсорное развитие воспитанников МАДОУ №44 «Золушка»</a:t>
            </a:r>
            <a:endParaRPr lang="ru-RU" b="1" i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Admin\Desktop\документация педагога-психолога\грант\CollageMaker_20210211_1227049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357166"/>
            <a:ext cx="6215106" cy="62151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0694" y="571480"/>
            <a:ext cx="2428892" cy="2428892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>Групповые занятия по развитию</a:t>
            </a:r>
            <a:b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> мелкой моторики </a:t>
            </a:r>
            <a:endParaRPr lang="ru-RU" sz="24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Admin\Desktop\документация педагога-психолога\грант\CollageMaker_20210211_1224434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0"/>
            <a:ext cx="6858000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500042"/>
            <a:ext cx="2928958" cy="1571636"/>
          </a:xfrm>
        </p:spPr>
        <p:txBody>
          <a:bodyPr>
            <a:normAutofit fontScale="90000"/>
          </a:bodyPr>
          <a:lstStyle/>
          <a:p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>Занятия по развитию мышления,</a:t>
            </a:r>
            <a:b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>внимания, памяти, </a:t>
            </a:r>
            <a:b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>речи </a:t>
            </a:r>
            <a:endParaRPr lang="ru-RU" sz="24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Картинки по запросу &quot;сенсорное развитие картинки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Картинки по запросу &quot;сенсорное развитие картинки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57158" y="142852"/>
            <a:ext cx="8286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города Набережные Челны «Детский сад комбинированного вида №44 «Золушка»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4" descr="D:\Мои документы\Загрузки\10-02-2021_11-08-24\IMG-20201111-WA00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71546"/>
            <a:ext cx="2732471" cy="3643294"/>
          </a:xfrm>
          <a:prstGeom prst="rect">
            <a:avLst/>
          </a:prstGeom>
          <a:noFill/>
        </p:spPr>
      </p:pic>
      <p:pic>
        <p:nvPicPr>
          <p:cNvPr id="12" name="Picture 3" descr="D:\Мои документы\Загрузки\IMG-20201005-WA0009.jpg"/>
          <p:cNvPicPr>
            <a:picLocks noChangeAspect="1" noChangeArrowheads="1"/>
          </p:cNvPicPr>
          <p:nvPr/>
        </p:nvPicPr>
        <p:blipFill>
          <a:blip r:embed="rId3"/>
          <a:srcRect l="3026" t="12245"/>
          <a:stretch>
            <a:fillRect/>
          </a:stretch>
        </p:blipFill>
        <p:spPr bwMode="auto">
          <a:xfrm>
            <a:off x="3214678" y="1000108"/>
            <a:ext cx="3649531" cy="2448691"/>
          </a:xfrm>
          <a:prstGeom prst="rect">
            <a:avLst/>
          </a:prstGeom>
          <a:noFill/>
        </p:spPr>
      </p:pic>
      <p:pic>
        <p:nvPicPr>
          <p:cNvPr id="13" name="Picture 5" descr="D:\Мои документы\Загрузки\10-02-2021_11-08-24\IMG-20201111-WA004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4" y="3643314"/>
            <a:ext cx="3643338" cy="2614605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214282" y="4857760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Основной целью МАДОУ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является познавательное и речевое развитие, коррекционно-развивающее обучение и воспитание детей дошкольного возраста на основе использования образовательных программ и оздоровительных технологий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КОНКУРСЫ\грант\Без названия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998878"/>
            <a:ext cx="6786610" cy="343051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428604"/>
            <a:ext cx="7772400" cy="3429024"/>
          </a:xfrm>
        </p:spPr>
        <p:txBody>
          <a:bodyPr>
            <a:noAutofit/>
          </a:bodyPr>
          <a:lstStyle/>
          <a:p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>Сенситивный период сенсорного развития </a:t>
            </a:r>
            <a:br>
              <a:rPr lang="ru-RU" sz="2800" b="1" i="1" dirty="0" smtClean="0"/>
            </a:br>
            <a:r>
              <a:rPr lang="ru-RU" sz="2800" b="1" i="1" dirty="0" smtClean="0"/>
              <a:t>начинается с 0 до 6 лет. </a:t>
            </a:r>
            <a:br>
              <a:rPr lang="ru-RU" sz="2800" b="1" i="1" dirty="0" smtClean="0"/>
            </a:br>
            <a:r>
              <a:rPr lang="ru-RU" sz="2800" b="1" i="1" dirty="0" smtClean="0"/>
              <a:t>Сенсорное развитие детей в МАДОУ №44 «Золушка» неоспоримо остается важным и необходимым для полноценного развития и воспитания. </a:t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i="1" dirty="0" smtClean="0"/>
              <a:t/>
            </a:r>
            <a:br>
              <a:rPr lang="ru-RU" sz="2800" i="1" dirty="0" smtClean="0"/>
            </a:br>
            <a:r>
              <a:rPr lang="ru-RU" sz="2800" i="1" dirty="0" smtClean="0"/>
              <a:t/>
            </a:r>
            <a:br>
              <a:rPr lang="ru-RU" sz="2800" i="1" dirty="0" smtClean="0"/>
            </a:br>
            <a:endParaRPr lang="ru-RU" sz="2800" i="1" dirty="0"/>
          </a:p>
        </p:txBody>
      </p:sp>
      <p:sp>
        <p:nvSpPr>
          <p:cNvPr id="1030" name="AutoShape 6" descr="Картинки по запросу &quot;сенсорное развитие картинки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Картинки по запросу &quot;сенсорное развитие картинки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КОНКУРСЫ\грант\8e8c9a9b8a3bc2dabcba5a6da81e3fe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3929066"/>
            <a:ext cx="2503289" cy="2600516"/>
          </a:xfrm>
          <a:prstGeom prst="round2DiagRect">
            <a:avLst>
              <a:gd name="adj1" fmla="val 16667"/>
              <a:gd name="adj2" fmla="val 13622"/>
            </a:avLst>
          </a:prstGeom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0" name="Picture 6" descr="C:\Users\Admin\Desktop\КОНКУРСЫ\грант\личные документы\20210422_104943.jpg"/>
          <p:cNvPicPr>
            <a:picLocks noChangeAspect="1" noChangeArrowheads="1"/>
          </p:cNvPicPr>
          <p:nvPr/>
        </p:nvPicPr>
        <p:blipFill>
          <a:blip r:embed="rId3" cstate="print"/>
          <a:srcRect t="10416" r="11428" b="33333"/>
          <a:stretch>
            <a:fillRect/>
          </a:stretch>
        </p:blipFill>
        <p:spPr bwMode="auto">
          <a:xfrm>
            <a:off x="6191241" y="3357562"/>
            <a:ext cx="2952759" cy="3500438"/>
          </a:xfrm>
          <a:prstGeom prst="rect">
            <a:avLst/>
          </a:prstGeom>
          <a:noFill/>
        </p:spPr>
      </p:pic>
      <p:pic>
        <p:nvPicPr>
          <p:cNvPr id="1026" name="Picture 2" descr="C:\Users\Admin\Desktop\КОНКУРСЫ\грант\CollageMaker_20210211_130028299.jpg"/>
          <p:cNvPicPr>
            <a:picLocks noChangeAspect="1" noChangeArrowheads="1"/>
          </p:cNvPicPr>
          <p:nvPr/>
        </p:nvPicPr>
        <p:blipFill>
          <a:blip r:embed="rId4" cstate="print"/>
          <a:srcRect t="26358" b="20925"/>
          <a:stretch>
            <a:fillRect/>
          </a:stretch>
        </p:blipFill>
        <p:spPr bwMode="auto">
          <a:xfrm>
            <a:off x="357158" y="1357298"/>
            <a:ext cx="4214810" cy="2286016"/>
          </a:xfrm>
          <a:prstGeom prst="rect">
            <a:avLst/>
          </a:prstGeom>
          <a:noFill/>
        </p:spPr>
      </p:pic>
      <p:pic>
        <p:nvPicPr>
          <p:cNvPr id="1027" name="Picture 3" descr="C:\Users\Admin\Desktop\КОНКУРСЫ\грант\CollageMaker_20210211_122916835.jpg"/>
          <p:cNvPicPr>
            <a:picLocks noChangeAspect="1" noChangeArrowheads="1"/>
          </p:cNvPicPr>
          <p:nvPr/>
        </p:nvPicPr>
        <p:blipFill>
          <a:blip r:embed="rId5" cstate="print"/>
          <a:srcRect l="-3456" t="22465" b="24985"/>
          <a:stretch>
            <a:fillRect/>
          </a:stretch>
        </p:blipFill>
        <p:spPr bwMode="auto">
          <a:xfrm>
            <a:off x="4362153" y="1285860"/>
            <a:ext cx="4781847" cy="242889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0"/>
            <a:ext cx="7072362" cy="1214422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latin typeface="Garamond" pitchFamily="18" charset="0"/>
                <a:cs typeface="MV Boli" pitchFamily="2" charset="0"/>
              </a:rPr>
              <a:t>Организация сенсорного развития в МАДОУ №44 «Золушка»</a:t>
            </a:r>
            <a:endParaRPr lang="ru-RU" sz="2800" b="1" i="1" dirty="0">
              <a:solidFill>
                <a:schemeClr val="accent6">
                  <a:lumMod val="75000"/>
                </a:schemeClr>
              </a:solidFill>
              <a:latin typeface="Garamond" pitchFamily="18" charset="0"/>
              <a:cs typeface="MV Boli" pitchFamily="2" charset="0"/>
            </a:endParaRPr>
          </a:p>
        </p:txBody>
      </p:sp>
      <p:pic>
        <p:nvPicPr>
          <p:cNvPr id="1029" name="Picture 5" descr="C:\Users\Admin\Desktop\КОНКУРСЫ\грант\личные документы\20210422_110245.jpg"/>
          <p:cNvPicPr>
            <a:picLocks noChangeAspect="1" noChangeArrowheads="1"/>
          </p:cNvPicPr>
          <p:nvPr/>
        </p:nvPicPr>
        <p:blipFill>
          <a:blip r:embed="rId6" cstate="print"/>
          <a:srcRect t="8333" r="1427" b="48959"/>
          <a:stretch>
            <a:fillRect/>
          </a:stretch>
        </p:blipFill>
        <p:spPr bwMode="auto">
          <a:xfrm>
            <a:off x="500034" y="3500438"/>
            <a:ext cx="3366299" cy="30003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4" name="Picture 8" descr="C:\Users\Admin\Desktop\документация педагога-психолога\грант\CollageMaker_20210211_1222110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1357298"/>
            <a:ext cx="4857752" cy="50720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0"/>
            <a:ext cx="5429288" cy="1071570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</a:rPr>
              <a:t>Организация сенсорного развития в кабинете педагога-психолога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pic>
        <p:nvPicPr>
          <p:cNvPr id="4100" name="Picture 4" descr="C:\Users\Admin\Desktop\КОНКУРСЫ\грант\личные документы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495217"/>
            <a:ext cx="3286148" cy="50432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3714744" y="6334780"/>
            <a:ext cx="5000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002060"/>
                </a:solidFill>
                <a:cs typeface="Aharoni" pitchFamily="2" charset="-79"/>
              </a:rPr>
              <a:t>Песочная терапия </a:t>
            </a:r>
            <a:endParaRPr lang="ru-RU" sz="2800" b="1" dirty="0">
              <a:solidFill>
                <a:srgbClr val="002060"/>
              </a:solidFill>
              <a:cs typeface="Aharoni" pitchFamily="2" charset="-79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Desktop\КОНКУРСЫ\грант\личные документы\20210422_105656.jpg"/>
          <p:cNvPicPr>
            <a:picLocks noChangeAspect="1" noChangeArrowheads="1"/>
          </p:cNvPicPr>
          <p:nvPr/>
        </p:nvPicPr>
        <p:blipFill>
          <a:blip r:embed="rId2" cstate="print"/>
          <a:srcRect l="4286" r="5000" b="13541"/>
          <a:stretch>
            <a:fillRect/>
          </a:stretch>
        </p:blipFill>
        <p:spPr bwMode="auto">
          <a:xfrm>
            <a:off x="857224" y="428604"/>
            <a:ext cx="3071834" cy="60227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4" name="Picture 4" descr="C:\Users\Admin\Desktop\КОНКУРСЫ\грант\личные документы\20210422_104935.jpg"/>
          <p:cNvPicPr>
            <a:picLocks noChangeAspect="1" noChangeArrowheads="1"/>
          </p:cNvPicPr>
          <p:nvPr/>
        </p:nvPicPr>
        <p:blipFill>
          <a:blip r:embed="rId3" cstate="print"/>
          <a:srcRect r="3571" b="15625"/>
          <a:stretch>
            <a:fillRect/>
          </a:stretch>
        </p:blipFill>
        <p:spPr bwMode="auto">
          <a:xfrm>
            <a:off x="4556125" y="357166"/>
            <a:ext cx="3373461" cy="60722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142976" y="500042"/>
            <a:ext cx="25003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cs typeface="Aharoni" pitchFamily="2" charset="-79"/>
              </a:rPr>
              <a:t>Песочная терапия в кабинете педагога-психолога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cs typeface="Aharoni" pitchFamily="2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72066" y="5857892"/>
            <a:ext cx="250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>Игры с водой </a:t>
            </a:r>
            <a:endParaRPr lang="ru-RU" sz="24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Admin\Desktop\документация педагога-психолога\грант\CollageMaker_20210211_1220398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428604"/>
            <a:ext cx="5286388" cy="5286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0298" y="5286388"/>
            <a:ext cx="4357686" cy="1143000"/>
          </a:xfrm>
        </p:spPr>
        <p:txBody>
          <a:bodyPr>
            <a:normAutofit fontScale="90000"/>
          </a:bodyPr>
          <a:lstStyle/>
          <a:p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>Практикуется методика раннего развития</a:t>
            </a:r>
            <a:b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>  М. </a:t>
            </a:r>
            <a:r>
              <a:rPr lang="ru-RU" sz="2400" b="1" i="1" dirty="0" err="1" smtClean="0">
                <a:solidFill>
                  <a:schemeClr val="accent6">
                    <a:lumMod val="50000"/>
                  </a:schemeClr>
                </a:solidFill>
              </a:rPr>
              <a:t>Монтессори</a:t>
            </a: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>  </a:t>
            </a:r>
            <a:endParaRPr lang="ru-RU" sz="24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146" name="Picture 2" descr="C:\Users\Admin\Desktop\КОНКУРСЫ\грант\личные документы\20210422_110758.jpg"/>
          <p:cNvPicPr>
            <a:picLocks noChangeAspect="1" noChangeArrowheads="1"/>
          </p:cNvPicPr>
          <p:nvPr/>
        </p:nvPicPr>
        <p:blipFill>
          <a:blip r:embed="rId3" cstate="print"/>
          <a:srcRect t="12500" r="17857" b="30208"/>
          <a:stretch>
            <a:fillRect/>
          </a:stretch>
        </p:blipFill>
        <p:spPr bwMode="auto">
          <a:xfrm>
            <a:off x="5500694" y="571480"/>
            <a:ext cx="3286134" cy="4714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Admin\Desktop\КОНКУРСЫ\грант\личные документы\20210422_110334.jpg"/>
          <p:cNvPicPr>
            <a:picLocks noChangeAspect="1" noChangeArrowheads="1"/>
          </p:cNvPicPr>
          <p:nvPr/>
        </p:nvPicPr>
        <p:blipFill>
          <a:blip r:embed="rId2" cstate="print"/>
          <a:srcRect l="15714" t="23959" r="7143" b="22916"/>
          <a:stretch>
            <a:fillRect/>
          </a:stretch>
        </p:blipFill>
        <p:spPr bwMode="auto">
          <a:xfrm>
            <a:off x="6286512" y="2928934"/>
            <a:ext cx="2571768" cy="3643314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7172" name="Picture 4" descr="C:\Users\Admin\Desktop\КОНКУРСЫ\грант\личные документы\20210422_110245.jpg"/>
          <p:cNvPicPr>
            <a:picLocks noChangeAspect="1" noChangeArrowheads="1"/>
          </p:cNvPicPr>
          <p:nvPr/>
        </p:nvPicPr>
        <p:blipFill>
          <a:blip r:embed="rId3" cstate="print"/>
          <a:srcRect r="15714" b="37500"/>
          <a:stretch>
            <a:fillRect/>
          </a:stretch>
        </p:blipFill>
        <p:spPr bwMode="auto">
          <a:xfrm>
            <a:off x="3286116" y="2285992"/>
            <a:ext cx="2809883" cy="4286256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7173" name="Picture 5" descr="C:\Users\Admin\Desktop\КОНКУРСЫ\грант\личные документы\20210422_1101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1841036"/>
            <a:ext cx="2286016" cy="4702662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2357422" y="357166"/>
            <a:ext cx="51435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</a:rPr>
              <a:t>Организация сенсорного развития в группах раннего возраста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Admin\Desktop\документация педагога-психолога\грант\CollageMaker_20210211_1223279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0"/>
            <a:ext cx="6429372" cy="64293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7752" y="4714884"/>
            <a:ext cx="3500462" cy="1428760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>Занятия по развитию тактильных </a:t>
            </a:r>
            <a:b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>ощущений </a:t>
            </a:r>
            <a:endParaRPr lang="ru-RU" sz="24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464</TotalTime>
  <Words>102</Words>
  <Application>Microsoft Office PowerPoint</Application>
  <PresentationFormat>Экран (4:3)</PresentationFormat>
  <Paragraphs>14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  Сенситивный период сенсорного развития  начинается с 0 до 6 лет.  Сенсорное развитие детей в МАДОУ №44 «Золушка» неоспоримо остается важным и необходимым для полноценного развития и воспитания.      </vt:lpstr>
      <vt:lpstr>Организация сенсорного развития в МАДОУ №44 «Золушка»</vt:lpstr>
      <vt:lpstr>Организация сенсорного развития в кабинете педагога-психолога</vt:lpstr>
      <vt:lpstr>Презентация PowerPoint</vt:lpstr>
      <vt:lpstr>Практикуется методика раннего развития   М. Монтессори  </vt:lpstr>
      <vt:lpstr>Презентация PowerPoint</vt:lpstr>
      <vt:lpstr>Занятия по развитию тактильных  ощущений </vt:lpstr>
      <vt:lpstr>Групповые занятия по развитию  мелкой моторики </vt:lpstr>
      <vt:lpstr>Занятия по развитию мышления, внимания, памяти,  речи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Сенсорное развитие детей в МБДОУ №28 «Снежинка»</dc:title>
  <dc:creator>Admin</dc:creator>
  <cp:lastModifiedBy>User</cp:lastModifiedBy>
  <cp:revision>27</cp:revision>
  <dcterms:created xsi:type="dcterms:W3CDTF">2021-02-11T09:48:40Z</dcterms:created>
  <dcterms:modified xsi:type="dcterms:W3CDTF">2023-03-13T08:02:20Z</dcterms:modified>
</cp:coreProperties>
</file>