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1E6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87537-4C99-4210-AFFB-2348F54CCA50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0BF6-5F7D-4C56-B2E5-1E08728FEE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71810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00FF"/>
                </a:solidFill>
              </a:rPr>
              <a:t>Профессиональный стандарт педагога в ДОУ</a:t>
            </a:r>
            <a:endParaRPr lang="ru-RU" b="1" i="1" dirty="0">
              <a:solidFill>
                <a:srgbClr val="0000FF"/>
              </a:solidFill>
            </a:endParaRPr>
          </a:p>
        </p:txBody>
      </p:sp>
      <p:pic>
        <p:nvPicPr>
          <p:cNvPr id="1028" name="Picture 4" descr="https://bashaeva-vos-ds11-alenushka.edumsko.ru/uploads/31300/31259/section/425234/.thumbs/unnamed.png?153812433114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5984" y="500042"/>
            <a:ext cx="4429156" cy="2492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9A1E68"/>
                </a:solidFill>
              </a:rPr>
              <a:t>Трудовые задачи</a:t>
            </a:r>
            <a:endParaRPr lang="ru-RU" sz="4000" i="1" dirty="0">
              <a:solidFill>
                <a:srgbClr val="9A1E6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Воспитателю следует выполнять </a:t>
            </a:r>
            <a:r>
              <a:rPr lang="ru-RU" dirty="0" smtClean="0"/>
              <a:t>организаторские </a:t>
            </a:r>
          </a:p>
          <a:p>
            <a:pPr>
              <a:buNone/>
            </a:pPr>
            <a:r>
              <a:rPr lang="ru-RU" dirty="0" smtClean="0"/>
              <a:t>функции</a:t>
            </a:r>
            <a:r>
              <a:rPr lang="ru-RU" dirty="0"/>
              <a:t>, включаясь в:</a:t>
            </a:r>
          </a:p>
          <a:p>
            <a:pPr lvl="0" fontAlgn="base"/>
            <a:r>
              <a:rPr lang="ru-RU" dirty="0"/>
              <a:t>образовательный процесс в контексте непрерывного взаимодействия с воспитанниками в контексте индивидуализированного подхода; </a:t>
            </a:r>
          </a:p>
          <a:p>
            <a:pPr lvl="0" fontAlgn="base"/>
            <a:r>
              <a:rPr lang="ru-RU" dirty="0"/>
              <a:t>процесс конструктивного взаимодействия взрослых и детей, </a:t>
            </a:r>
            <a:r>
              <a:rPr lang="ru-RU" dirty="0" err="1"/>
              <a:t>содействования</a:t>
            </a:r>
            <a:r>
              <a:rPr lang="ru-RU" dirty="0"/>
              <a:t> в свободном выборе вида деятельности;</a:t>
            </a:r>
          </a:p>
          <a:p>
            <a:r>
              <a:rPr lang="ru-RU" dirty="0"/>
              <a:t>разные виды детской деятельности, включая конструирование, игры, исследовательскую работу.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9A1E68"/>
                </a:solidFill>
              </a:rPr>
              <a:t>Необходимые умения педагога</a:t>
            </a:r>
            <a:endParaRPr lang="ru-RU" sz="4000" i="1" dirty="0">
              <a:solidFill>
                <a:srgbClr val="9A1E6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572560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>
                <a:solidFill>
                  <a:srgbClr val="0000FF"/>
                </a:solidFill>
              </a:rPr>
              <a:t>Воспитатель в детском саду должен уметь:</a:t>
            </a:r>
          </a:p>
          <a:p>
            <a:pPr lvl="0" fontAlgn="base"/>
            <a:r>
              <a:rPr lang="ru-RU" dirty="0"/>
              <a:t>Задействовать в работе различные виды развивающей деятельности (познавательно-исследовательскую, продуктивную, игровую);</a:t>
            </a:r>
          </a:p>
          <a:p>
            <a:pPr lvl="0" fontAlgn="base"/>
            <a:r>
              <a:rPr lang="ru-RU" dirty="0"/>
              <a:t>Применять методы личностного, познавательного и физического развития дошколят в соответствии с ООП;</a:t>
            </a:r>
          </a:p>
          <a:p>
            <a:pPr lvl="0" fontAlgn="base"/>
            <a:r>
              <a:rPr lang="ru-RU" dirty="0"/>
              <a:t>Создавать условия для организации различных видов деятельности детей, обеспечивать для них игровое пространство и время. </a:t>
            </a:r>
          </a:p>
          <a:p>
            <a:pPr lvl="0" fontAlgn="base"/>
            <a:r>
              <a:rPr lang="ru-RU" dirty="0"/>
              <a:t>Использовать психолого-педагогический анализ для оценки академических и воспитательных результатов детей, степень </a:t>
            </a:r>
            <a:r>
              <a:rPr lang="ru-RU" dirty="0" err="1"/>
              <a:t>сформированности</a:t>
            </a:r>
            <a:r>
              <a:rPr lang="ru-RU" dirty="0"/>
              <a:t> у них качеств, которые необходимы для учебы в школе. </a:t>
            </a:r>
          </a:p>
          <a:p>
            <a:pPr lvl="0" fontAlgn="base"/>
            <a:r>
              <a:rPr lang="ru-RU" dirty="0"/>
              <a:t>Формировать партнерские отношения с родителями, повышать их педагогическую компетентность.</a:t>
            </a:r>
          </a:p>
          <a:p>
            <a:r>
              <a:rPr lang="ru-RU" dirty="0"/>
              <a:t>Использовать ИКТ для планирования и реализации учебно-воспитательной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</a:rPr>
              <a:t>Необходимые знания</a:t>
            </a:r>
            <a:endParaRPr lang="ru-RU" sz="4000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>
                <a:solidFill>
                  <a:srgbClr val="9A1E68"/>
                </a:solidFill>
              </a:rPr>
              <a:t>Согласно профессиональным стандартам </a:t>
            </a:r>
            <a:r>
              <a:rPr lang="ru-RU" b="1" i="1" dirty="0" smtClean="0">
                <a:solidFill>
                  <a:srgbClr val="9A1E68"/>
                </a:solidFill>
              </a:rPr>
              <a:t>для</a:t>
            </a:r>
          </a:p>
          <a:p>
            <a:pPr>
              <a:buNone/>
            </a:pPr>
            <a:r>
              <a:rPr lang="ru-RU" b="1" i="1" dirty="0" smtClean="0">
                <a:solidFill>
                  <a:srgbClr val="9A1E68"/>
                </a:solidFill>
              </a:rPr>
              <a:t>воспитателей</a:t>
            </a:r>
            <a:r>
              <a:rPr lang="ru-RU" b="1" i="1" dirty="0">
                <a:solidFill>
                  <a:srgbClr val="9A1E68"/>
                </a:solidFill>
              </a:rPr>
              <a:t>, педагог в ДОУ должен знать:</a:t>
            </a:r>
          </a:p>
          <a:p>
            <a:pPr lvl="0" fontAlgn="base"/>
            <a:r>
              <a:rPr lang="ru-RU" dirty="0"/>
              <a:t>профессиональные компетенции педагога ДОУ;</a:t>
            </a:r>
          </a:p>
          <a:p>
            <a:pPr lvl="0" fontAlgn="base"/>
            <a:r>
              <a:rPr lang="ru-RU" dirty="0"/>
              <a:t>теории личностного, познавательного и физического развития детей дошкольного возраста и общие закономерности развития;</a:t>
            </a:r>
          </a:p>
          <a:p>
            <a:pPr lvl="0" fontAlgn="base"/>
            <a:r>
              <a:rPr lang="ru-RU" dirty="0"/>
              <a:t>специфику становления деятельности детей дошкольного возраста;</a:t>
            </a:r>
          </a:p>
          <a:p>
            <a:pPr lvl="0" fontAlgn="base"/>
            <a:r>
              <a:rPr lang="ru-RU" dirty="0"/>
              <a:t>личностный, </a:t>
            </a:r>
            <a:r>
              <a:rPr lang="ru-RU" dirty="0" err="1"/>
              <a:t>деятельностный</a:t>
            </a:r>
            <a:r>
              <a:rPr lang="ru-RU" dirty="0"/>
              <a:t> и культурно-исторический подходы в дошкольной педагогике;</a:t>
            </a:r>
          </a:p>
          <a:p>
            <a:r>
              <a:rPr lang="ru-RU" dirty="0"/>
              <a:t>особенности организации работы с дошкольниками.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Профессиональные компетенции воспитателя, отражающие специфику работы на дошкольном уровне образования.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00FF"/>
                </a:solidFill>
              </a:rPr>
              <a:t>Педагог должен: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</a:rPr>
              <a:t>Знать специфику дошкольного образования</a:t>
            </a:r>
            <a:r>
              <a:rPr lang="ru-RU" sz="2400" dirty="0"/>
              <a:t> и особенности организации образовательной работы с детьми раннего и дошкольного возраста.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Знать </a:t>
            </a:r>
            <a:r>
              <a:rPr lang="ru-RU" sz="2400" dirty="0">
                <a:solidFill>
                  <a:srgbClr val="0000FF"/>
                </a:solidFill>
              </a:rPr>
              <a:t>общие закономерности развития ребенка </a:t>
            </a:r>
            <a:r>
              <a:rPr lang="ru-RU" sz="2400" dirty="0"/>
              <a:t>в раннем и дошкольном детстве; особенности становления и развития детских деятельностей в раннем и дошкольном возрасте.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dirty="0">
                <a:solidFill>
                  <a:srgbClr val="0000FF"/>
                </a:solidFill>
              </a:rPr>
              <a:t>Уметь организовывать ведущие в дошкольном возрасте виды деятельности:</a:t>
            </a:r>
            <a:r>
              <a:rPr lang="ru-RU" sz="2400" dirty="0"/>
              <a:t> </a:t>
            </a:r>
            <a:r>
              <a:rPr lang="ru-RU" sz="2400" dirty="0" smtClean="0"/>
              <a:t>предметно - </a:t>
            </a:r>
            <a:r>
              <a:rPr lang="ru-RU" sz="2400" dirty="0" err="1" smtClean="0"/>
              <a:t>манипулятивную</a:t>
            </a:r>
            <a:r>
              <a:rPr lang="ru-RU" sz="2400" dirty="0" smtClean="0"/>
              <a:t> </a:t>
            </a:r>
            <a:r>
              <a:rPr lang="ru-RU" sz="2400" dirty="0"/>
              <a:t>и игровую, обеспечивая развитие детей. Организовывать совместную и самостоятельную деятельность дошкольников.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 </a:t>
            </a:r>
            <a:r>
              <a:rPr lang="ru-RU" sz="2400" dirty="0">
                <a:solidFill>
                  <a:srgbClr val="0000FF"/>
                </a:solidFill>
              </a:rPr>
              <a:t>Владеть теорией и педагогическими методиками физического, познавательного и личностного развития детей раннего и дошкольного возраста.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Уметь </a:t>
            </a:r>
            <a:r>
              <a:rPr lang="ru-RU" sz="2400" dirty="0">
                <a:solidFill>
                  <a:srgbClr val="0000FF"/>
                </a:solidFill>
              </a:rPr>
              <a:t>планировать, реализовывать и анализировать</a:t>
            </a:r>
            <a:r>
              <a:rPr lang="ru-RU" sz="2400" dirty="0"/>
              <a:t> образовательную работу с детьми раннего и дошкольного возраста в соответствии с ФГОС дошкольного образования.</a:t>
            </a:r>
          </a:p>
          <a:p>
            <a:pPr>
              <a:buNone/>
            </a:pPr>
            <a:endParaRPr lang="ru-RU" sz="2400" b="1" i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847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Вступил в силу с января 2017 года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26876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Применяется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работодателями: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формировании кадровой политики;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управлении персоналом;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организации обучения и аттестации работников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заключении трудовых договоров;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разработке должностных инструкций;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установлении систем оплаты труда.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476672"/>
            <a:ext cx="8229600" cy="569755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700" b="1" dirty="0" err="1" smtClean="0">
                <a:solidFill>
                  <a:srgbClr val="FF0000"/>
                </a:solidFill>
                <a:latin typeface="Arial"/>
              </a:rPr>
              <a:t>а</a:t>
            </a:r>
            <a:r>
              <a:rPr lang="ru-RU" sz="2700" b="1" dirty="0" err="1">
                <a:solidFill>
                  <a:srgbClr val="FF0000"/>
                </a:solidFill>
                <a:latin typeface="Arial"/>
              </a:rPr>
              <a:t>Цель</a:t>
            </a:r>
            <a:r>
              <a:rPr lang="ru-RU" sz="2700" b="1" dirty="0">
                <a:solidFill>
                  <a:srgbClr val="FF0000"/>
                </a:solidFill>
                <a:latin typeface="Arial"/>
              </a:rPr>
              <a:t> применения </a:t>
            </a:r>
            <a:r>
              <a:rPr lang="ru-RU" sz="2700" b="1" dirty="0" err="1">
                <a:solidFill>
                  <a:srgbClr val="FF0000"/>
                </a:solidFill>
                <a:latin typeface="Arial"/>
              </a:rPr>
              <a:t>профстандарт</a:t>
            </a:r>
            <a:r>
              <a:rPr lang="ru-RU" sz="2700" dirty="0">
                <a:solidFill>
                  <a:srgbClr val="FF0000"/>
                </a:solidFill>
                <a:latin typeface="Arial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Arial"/>
              </a:rPr>
            </a:br>
            <a:endParaRPr lang="ru-RU" sz="2700" dirty="0" smtClean="0">
              <a:solidFill>
                <a:srgbClr val="FF0000"/>
              </a:solidFill>
              <a:latin typeface="Arial"/>
            </a:endParaRPr>
          </a:p>
          <a:p>
            <a:pPr lvl="0">
              <a:buNone/>
            </a:pPr>
            <a:endParaRPr lang="ru-RU" sz="2700" b="1" dirty="0">
              <a:solidFill>
                <a:srgbClr val="FF0000"/>
              </a:solidFill>
              <a:latin typeface="Arial"/>
            </a:endParaRPr>
          </a:p>
          <a:p>
            <a:pPr lvl="0">
              <a:buNone/>
            </a:pPr>
            <a:endParaRPr lang="ru-RU" sz="2700" b="1" dirty="0" smtClean="0">
              <a:solidFill>
                <a:srgbClr val="FF0000"/>
              </a:solidFill>
              <a:latin typeface="Arial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173A59"/>
                </a:solidFill>
                <a:latin typeface="Arial"/>
              </a:rPr>
              <a:t>Обеспечение </a:t>
            </a:r>
            <a:r>
              <a:rPr lang="ru-RU" b="1" dirty="0">
                <a:solidFill>
                  <a:srgbClr val="173A59"/>
                </a:solidFill>
                <a:latin typeface="Arial"/>
              </a:rPr>
              <a:t>необходимой</a:t>
            </a:r>
            <a:r>
              <a:rPr lang="ru-RU" dirty="0">
                <a:solidFill>
                  <a:srgbClr val="173A59"/>
                </a:solidFill>
                <a:latin typeface="Arial"/>
              </a:rPr>
              <a:t/>
            </a:r>
            <a:br>
              <a:rPr lang="ru-RU" dirty="0">
                <a:solidFill>
                  <a:srgbClr val="173A59"/>
                </a:solidFill>
                <a:latin typeface="Arial"/>
              </a:rPr>
            </a:br>
            <a:r>
              <a:rPr lang="ru-RU" b="1" dirty="0">
                <a:solidFill>
                  <a:srgbClr val="173A59"/>
                </a:solidFill>
                <a:latin typeface="Arial"/>
              </a:rPr>
              <a:t>квалификации педагога, которая</a:t>
            </a:r>
            <a:r>
              <a:rPr lang="ru-RU" dirty="0">
                <a:solidFill>
                  <a:srgbClr val="173A59"/>
                </a:solidFill>
                <a:latin typeface="Arial"/>
              </a:rPr>
              <a:t/>
            </a:r>
            <a:br>
              <a:rPr lang="ru-RU" dirty="0">
                <a:solidFill>
                  <a:srgbClr val="173A59"/>
                </a:solidFill>
                <a:latin typeface="Arial"/>
              </a:rPr>
            </a:br>
            <a:r>
              <a:rPr lang="ru-RU" b="1" dirty="0">
                <a:solidFill>
                  <a:srgbClr val="173A59"/>
                </a:solidFill>
                <a:latin typeface="Arial"/>
              </a:rPr>
              <a:t>влияет на результат повышения</a:t>
            </a:r>
            <a:r>
              <a:rPr lang="ru-RU" dirty="0">
                <a:solidFill>
                  <a:srgbClr val="173A59"/>
                </a:solidFill>
                <a:latin typeface="Arial"/>
              </a:rPr>
              <a:t/>
            </a:r>
            <a:br>
              <a:rPr lang="ru-RU" dirty="0">
                <a:solidFill>
                  <a:srgbClr val="173A59"/>
                </a:solidFill>
                <a:latin typeface="Arial"/>
              </a:rPr>
            </a:br>
            <a:r>
              <a:rPr lang="ru-RU" b="1" dirty="0">
                <a:solidFill>
                  <a:srgbClr val="173A59"/>
                </a:solidFill>
                <a:latin typeface="Arial"/>
              </a:rPr>
              <a:t>качества образования.</a:t>
            </a:r>
            <a:r>
              <a:rPr lang="ru-RU" sz="2700" dirty="0">
                <a:solidFill>
                  <a:srgbClr val="FF0000"/>
                </a:solidFill>
                <a:latin typeface="Arial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Arial"/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00FF"/>
                </a:solidFill>
              </a:rPr>
              <a:t>Формы профессионального развития педагога</a:t>
            </a:r>
            <a:endParaRPr lang="ru-RU" sz="3600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Повышение квалификации (курсы, </a:t>
            </a:r>
            <a:r>
              <a:rPr lang="ru-RU" dirty="0" err="1"/>
              <a:t>вебинары</a:t>
            </a:r>
            <a:r>
              <a:rPr lang="ru-RU" dirty="0"/>
              <a:t>, </a:t>
            </a:r>
            <a:r>
              <a:rPr lang="ru-RU" dirty="0" err="1"/>
              <a:t>семинары,онлайн-конференции</a:t>
            </a:r>
            <a:r>
              <a:rPr lang="ru-RU" dirty="0"/>
              <a:t>);</a:t>
            </a:r>
          </a:p>
          <a:p>
            <a:r>
              <a:rPr lang="ru-RU" dirty="0" smtClean="0"/>
              <a:t> </a:t>
            </a:r>
            <a:r>
              <a:rPr lang="ru-RU" dirty="0"/>
              <a:t>Работа в профессиональном сообществе (МО. Конкурсы, фестивали, смотры и т. </a:t>
            </a:r>
            <a:r>
              <a:rPr lang="ru-RU" dirty="0" err="1"/>
              <a:t>д</a:t>
            </a:r>
            <a:r>
              <a:rPr lang="ru-RU" dirty="0"/>
              <a:t>)</a:t>
            </a:r>
          </a:p>
          <a:p>
            <a:r>
              <a:rPr lang="ru-RU" dirty="0" smtClean="0"/>
              <a:t>Участие </a:t>
            </a:r>
            <a:r>
              <a:rPr lang="ru-RU" dirty="0"/>
              <a:t>в методической работе ДОУ;</a:t>
            </a:r>
          </a:p>
          <a:p>
            <a:r>
              <a:rPr lang="ru-RU" dirty="0" smtClean="0"/>
              <a:t>Самообразование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127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00FF"/>
                </a:solidFill>
              </a:rPr>
              <a:t> </a:t>
            </a:r>
            <a:endParaRPr lang="ru-RU" sz="3600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r">
              <a:buNone/>
            </a:pP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"Считай несчастным тот день и тот час, в которые не усвоил ничего нового и не прибавил к своему 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образованию".</a:t>
            </a:r>
          </a:p>
          <a:p>
            <a:pPr algn="r">
              <a:buNone/>
            </a:pPr>
            <a:r>
              <a:rPr lang="ru-RU" b="1" i="1" dirty="0">
                <a:solidFill>
                  <a:srgbClr val="9A1E68"/>
                </a:solidFill>
              </a:rPr>
              <a:t>Я. А. Коменского</a:t>
            </a:r>
            <a:r>
              <a:rPr lang="ru-RU" dirty="0"/>
              <a:t> </a:t>
            </a:r>
          </a:p>
        </p:txBody>
      </p:sp>
      <p:pic>
        <p:nvPicPr>
          <p:cNvPr id="5122" name="Picture 2" descr="https://krd.rus.team/images/articles/59798/1-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348" y="3214686"/>
            <a:ext cx="439124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098" name="Picture 2" descr="https://i.ytimg.com/vi/vc72SCqSTGA/maxresdefaul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00364" y="4071942"/>
            <a:ext cx="3643306" cy="2049360"/>
          </a:xfrm>
          <a:prstGeom prst="rect">
            <a:avLst/>
          </a:prstGeom>
          <a:noFill/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84887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63" y="11810"/>
            <a:ext cx="9144001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1628800"/>
            <a:ext cx="87484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/>
              </a:rPr>
              <a:t>Работа с одаренными детьми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dirty="0" smtClean="0">
                <a:solidFill>
                  <a:srgbClr val="002060"/>
                </a:solidFill>
                <a:latin typeface="Arial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Работа </a:t>
            </a:r>
            <a:r>
              <a:rPr lang="ru-RU" sz="2400" b="1" dirty="0">
                <a:solidFill>
                  <a:srgbClr val="002060"/>
                </a:solidFill>
                <a:latin typeface="Arial"/>
              </a:rPr>
              <a:t>в условиях реализации программ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</a:rPr>
              <a:t>инклюзивного образования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dirty="0" smtClean="0">
                <a:solidFill>
                  <a:srgbClr val="002060"/>
                </a:solidFill>
                <a:latin typeface="Arial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Работа </a:t>
            </a:r>
            <a:r>
              <a:rPr lang="ru-RU" sz="2400" b="1" dirty="0">
                <a:solidFill>
                  <a:srgbClr val="002060"/>
                </a:solidFill>
                <a:latin typeface="Arial"/>
              </a:rPr>
              <a:t>с детьми мигрантами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dirty="0" smtClean="0">
                <a:solidFill>
                  <a:srgbClr val="002060"/>
                </a:solidFill>
                <a:latin typeface="Arial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Работа </a:t>
            </a:r>
            <a:r>
              <a:rPr lang="ru-RU" sz="2400" b="1" dirty="0">
                <a:solidFill>
                  <a:srgbClr val="002060"/>
                </a:solidFill>
                <a:latin typeface="Arial"/>
              </a:rPr>
              <a:t>с детьми, имеющими проблемы в развитии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dirty="0" smtClean="0">
                <a:solidFill>
                  <a:srgbClr val="002060"/>
                </a:solidFill>
                <a:latin typeface="Arial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Работа </a:t>
            </a:r>
            <a:r>
              <a:rPr lang="ru-RU" sz="2400" b="1" dirty="0">
                <a:solidFill>
                  <a:srgbClr val="002060"/>
                </a:solidFill>
                <a:latin typeface="Arial"/>
              </a:rPr>
              <a:t>с </a:t>
            </a:r>
            <a:r>
              <a:rPr lang="ru-RU" sz="2400" b="1" dirty="0" err="1">
                <a:solidFill>
                  <a:srgbClr val="002060"/>
                </a:solidFill>
                <a:latin typeface="Arial"/>
              </a:rPr>
              <a:t>девиантными</a:t>
            </a:r>
            <a:r>
              <a:rPr lang="ru-RU" sz="2400" b="1" dirty="0">
                <a:solidFill>
                  <a:srgbClr val="002060"/>
                </a:solidFill>
                <a:latin typeface="Arial"/>
              </a:rPr>
              <a:t>, социально запущенными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</a:rPr>
              <a:t>детьми, в том числе с отклонениями в социальном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</a:rPr>
              <a:t>поведении.</a:t>
            </a:r>
            <a:r>
              <a:rPr lang="ru-RU" sz="2400" dirty="0">
                <a:solidFill>
                  <a:srgbClr val="002060"/>
                </a:solidFill>
                <a:latin typeface="Arial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/>
              </a:rPr>
            </a:b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9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C3300"/>
                </a:solidFill>
                <a:latin typeface="Arial"/>
              </a:rPr>
              <a:t>Главная особенность </a:t>
            </a:r>
            <a:r>
              <a:rPr lang="ru-RU" sz="2800" b="1" dirty="0" err="1">
                <a:solidFill>
                  <a:srgbClr val="CC3300"/>
                </a:solidFill>
                <a:latin typeface="Arial"/>
              </a:rPr>
              <a:t>профстандарта</a:t>
            </a:r>
            <a:r>
              <a:rPr lang="ru-RU" sz="2800" dirty="0">
                <a:solidFill>
                  <a:srgbClr val="CC3300"/>
                </a:solidFill>
                <a:latin typeface="Arial"/>
              </a:rPr>
              <a:t/>
            </a:r>
            <a:br>
              <a:rPr lang="ru-RU" sz="2800" dirty="0">
                <a:solidFill>
                  <a:srgbClr val="CC3300"/>
                </a:solidFill>
                <a:latin typeface="Arial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116632"/>
            <a:ext cx="8784976" cy="673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Продукты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педагогической деятельности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Конспекты занятий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Творческий отчет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Мастер-класс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Творческая мастерская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Отчет о результатах инновационной деятельности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Профессиональные конкурсы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опыта работы по выявленной проблеме.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9A1E68"/>
                </a:solidFill>
              </a:rPr>
              <a:t>Профстандарт</a:t>
            </a:r>
            <a:r>
              <a:rPr lang="ru-RU" b="1" i="1" dirty="0" smtClean="0">
                <a:solidFill>
                  <a:srgbClr val="9A1E68"/>
                </a:solidFill>
              </a:rPr>
              <a:t> воспитателя ДОУ</a:t>
            </a:r>
            <a:endParaRPr lang="ru-RU" b="1" i="1" dirty="0">
              <a:solidFill>
                <a:srgbClr val="9A1E6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err="1" smtClean="0">
                <a:solidFill>
                  <a:srgbClr val="0000FF"/>
                </a:solidFill>
              </a:rPr>
              <a:t>Профстандарт</a:t>
            </a:r>
            <a:r>
              <a:rPr lang="ru-RU" b="1" i="1" dirty="0" smtClean="0">
                <a:solidFill>
                  <a:srgbClr val="0000FF"/>
                </a:solidFill>
              </a:rPr>
              <a:t> воспитателя ДОУ </a:t>
            </a:r>
            <a:r>
              <a:rPr lang="ru-RU" dirty="0" smtClean="0"/>
              <a:t>– </a:t>
            </a:r>
            <a:r>
              <a:rPr lang="ru-RU" sz="2400" dirty="0" smtClean="0"/>
              <a:t>это документ, систематизировавший все функции, которые должен выполнять педагог. В нём  закреплены умения и навыки, которыми он должен обладать, а также уровень его образования.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</a:rPr>
              <a:t>Профессиональный стандарт педагога </a:t>
            </a:r>
            <a:r>
              <a:rPr lang="ru-RU" sz="2400" dirty="0" smtClean="0"/>
              <a:t>– это, по сути, перечень критериев, позволяющих определить, кто может работать воспитателем, а кто -  нет.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528" y="0"/>
            <a:ext cx="9144001" cy="6858000"/>
          </a:xfrm>
          <a:prstGeom prst="rect">
            <a:avLst/>
          </a:prstGeom>
          <a:noFill/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0"/>
            <a:ext cx="8686800" cy="6741368"/>
          </a:xfrm>
        </p:spPr>
        <p:txBody>
          <a:bodyPr>
            <a:normAutofit fontScale="40000" lnSpcReduction="20000"/>
          </a:bodyPr>
          <a:lstStyle/>
          <a:p>
            <a:pPr marL="457200" lvl="1" indent="0">
              <a:buNone/>
            </a:pPr>
            <a:endParaRPr lang="ru-RU" dirty="0" smtClean="0">
              <a:solidFill>
                <a:srgbClr val="002060"/>
              </a:solidFill>
              <a:latin typeface="Arial"/>
            </a:endParaRPr>
          </a:p>
          <a:p>
            <a:pPr marL="457200" lvl="1" indent="0" algn="ctr">
              <a:lnSpc>
                <a:spcPct val="170000"/>
              </a:lnSpc>
              <a:buNone/>
            </a:pPr>
            <a:endParaRPr lang="ru-RU" sz="6000" b="1" dirty="0" smtClean="0">
              <a:solidFill>
                <a:srgbClr val="CC3300"/>
              </a:solidFill>
              <a:latin typeface="Arial"/>
            </a:endParaRP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ru-RU" sz="6000" b="1" dirty="0" smtClean="0">
                <a:solidFill>
                  <a:srgbClr val="CC3300"/>
                </a:solidFill>
                <a:latin typeface="Arial"/>
              </a:rPr>
              <a:t>Формы </a:t>
            </a:r>
            <a:r>
              <a:rPr lang="ru-RU" sz="6000" b="1" dirty="0">
                <a:solidFill>
                  <a:srgbClr val="CC3300"/>
                </a:solidFill>
                <a:latin typeface="Arial"/>
              </a:rPr>
              <a:t>представления результатов </a:t>
            </a:r>
            <a:endParaRPr lang="ru-RU" sz="6000" b="1" dirty="0" smtClean="0">
              <a:solidFill>
                <a:srgbClr val="CC3300"/>
              </a:solidFill>
              <a:latin typeface="Arial"/>
            </a:endParaRP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ru-RU" sz="6000" b="1" dirty="0" smtClean="0">
                <a:solidFill>
                  <a:srgbClr val="CC3300"/>
                </a:solidFill>
                <a:latin typeface="Arial"/>
              </a:rPr>
              <a:t>педагогической деятельности</a:t>
            </a:r>
            <a:endParaRPr lang="ru-RU" sz="6000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endParaRPr lang="ru-RU" dirty="0" smtClean="0">
              <a:solidFill>
                <a:srgbClr val="002060"/>
              </a:solidFill>
              <a:latin typeface="Arial"/>
            </a:endParaRPr>
          </a:p>
          <a:p>
            <a:pPr marL="457200" lvl="1" indent="0">
              <a:buNone/>
            </a:pPr>
            <a:endParaRPr lang="ru-RU" dirty="0" smtClean="0">
              <a:solidFill>
                <a:srgbClr val="002060"/>
              </a:solidFill>
              <a:latin typeface="Arial"/>
            </a:endParaRP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Разработанные 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изданные методические пособия, </a:t>
            </a: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статьи, программы, сценарии и др.,</a:t>
            </a:r>
            <a:b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новых форм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методов и приёмов обучения;</a:t>
            </a:r>
            <a:b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дидактических материалов, наглядных пособий;</a:t>
            </a:r>
            <a:b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проведение открытых занятий;</a:t>
            </a:r>
            <a:b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Участие 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проведение семинаров, конференций, мастер-классов;</a:t>
            </a:r>
            <a:b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Обобщение </a:t>
            </a:r>
            <a: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опыта по исследуемой проблеме</a:t>
            </a:r>
            <a:br>
              <a:rPr lang="ru-RU" sz="5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9A1E68"/>
                </a:solidFill>
              </a:rPr>
              <a:t>Область применения </a:t>
            </a:r>
            <a:r>
              <a:rPr lang="ru-RU" b="1" i="1" dirty="0" err="1" smtClean="0">
                <a:solidFill>
                  <a:srgbClr val="9A1E68"/>
                </a:solidFill>
              </a:rPr>
              <a:t>профстандарта</a:t>
            </a:r>
            <a:r>
              <a:rPr lang="ru-RU" b="1" i="1" dirty="0" smtClean="0">
                <a:solidFill>
                  <a:srgbClr val="9A1E68"/>
                </a:solidFill>
              </a:rPr>
              <a:t> педагога</a:t>
            </a:r>
            <a:endParaRPr lang="ru-RU" b="1" i="1" dirty="0">
              <a:solidFill>
                <a:srgbClr val="9A1E6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 приёме на работу в образовательное учреждение на должность «педагог», «воспитатель».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При проведении аттестации региональными органами исполнительной власти, осуществляющими управление в сфере образования.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 проведении аттестации педагогов самими образовательными организациями, в случае предоставления им соответствующих полномочий.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 направлении работников на дополнительное профессиональное образование для определения вида обучения.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 разработке должностных инструкций для определения трудовых действий и требований к знаниям, умениям.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 разработке штатного расписания для определения наименования должностей.</a:t>
            </a:r>
          </a:p>
          <a:p>
            <a:pPr>
              <a:buFont typeface="Wingdings" pitchFamily="2" charset="2"/>
              <a:buChar char="ü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9A1E68"/>
                </a:solidFill>
              </a:rPr>
              <a:t>Связь между требованиям к воспитателю по ФГОС и </a:t>
            </a:r>
            <a:r>
              <a:rPr lang="ru-RU" sz="3200" b="1" dirty="0" err="1" smtClean="0">
                <a:solidFill>
                  <a:srgbClr val="9A1E68"/>
                </a:solidFill>
              </a:rPr>
              <a:t>профстандарту</a:t>
            </a:r>
            <a:endParaRPr lang="ru-RU" sz="3200" b="1" dirty="0">
              <a:solidFill>
                <a:srgbClr val="9A1E6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/>
              <a:t>К педагогическим работникам ДОУ сейчас применяется 2 вида стандартов: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ФГОС, утверждённый </a:t>
            </a:r>
            <a:r>
              <a:rPr lang="ru-RU" sz="2400" dirty="0" err="1" smtClean="0"/>
              <a:t>Минобрнауки</a:t>
            </a:r>
            <a:r>
              <a:rPr lang="ru-RU" sz="2400" dirty="0" smtClean="0"/>
              <a:t> РФ;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 smtClean="0"/>
              <a:t>Профстандарт</a:t>
            </a:r>
            <a:r>
              <a:rPr lang="ru-RU" sz="2400" dirty="0" smtClean="0"/>
              <a:t>, утверждённый Минтруда РФ.</a:t>
            </a:r>
          </a:p>
          <a:p>
            <a:pPr>
              <a:buFont typeface="Wingdings" pitchFamily="2" charset="2"/>
              <a:buChar char="ü"/>
            </a:pPr>
            <a:endParaRPr lang="ru-RU" sz="2400" dirty="0" smtClean="0"/>
          </a:p>
          <a:p>
            <a:pPr>
              <a:buNone/>
            </a:pPr>
            <a:r>
              <a:rPr lang="ru-RU" sz="2400" b="1" i="1" dirty="0" smtClean="0">
                <a:solidFill>
                  <a:srgbClr val="9A1E68"/>
                </a:solidFill>
              </a:rPr>
              <a:t>ФГОС касается образовательных учреждений в целом</a:t>
            </a:r>
          </a:p>
          <a:p>
            <a:pPr>
              <a:buNone/>
            </a:pPr>
            <a:endParaRPr lang="ru-RU" sz="2400" b="1" i="1" dirty="0" smtClean="0">
              <a:solidFill>
                <a:srgbClr val="9A1E68"/>
              </a:solidFill>
            </a:endParaRPr>
          </a:p>
          <a:p>
            <a:pPr>
              <a:buNone/>
            </a:pPr>
            <a:r>
              <a:rPr lang="ru-RU" sz="2400" b="1" i="1" dirty="0" err="1" smtClean="0">
                <a:solidFill>
                  <a:srgbClr val="0000FF"/>
                </a:solidFill>
              </a:rPr>
              <a:t>Профстандарт</a:t>
            </a:r>
            <a:r>
              <a:rPr lang="ru-RU" sz="2400" b="1" i="1" dirty="0" smtClean="0">
                <a:solidFill>
                  <a:srgbClr val="0000FF"/>
                </a:solidFill>
              </a:rPr>
              <a:t> относится к кадровой политике, аттестационной работе, разработке инструкций по должности и другим действиям, касающихся конкретных работников.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00FF"/>
                </a:solidFill>
              </a:rPr>
              <a:t>Цель применения </a:t>
            </a:r>
            <a:r>
              <a:rPr lang="ru-RU" sz="3600" b="1" i="1" dirty="0" err="1" smtClean="0">
                <a:solidFill>
                  <a:srgbClr val="0000FF"/>
                </a:solidFill>
              </a:rPr>
              <a:t>прфстандарта</a:t>
            </a:r>
            <a:endParaRPr lang="ru-RU" sz="3600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600" i="1" dirty="0" smtClean="0"/>
              <a:t>Профессиональный стандарт педагога пришёл на смену морально устаревшим документам, до сих пор регламентировавшим его деятельность, призван, прежде всего, раскрепостить педагога и дать новый толчок к его развитию.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</a:rPr>
              <a:t>Цель: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    Определять необходимую квалификацию педагога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Обеспечить подготовку педагога для получения высоких результатов его труда.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Обеспечить осведомлённость педагога о предъявляемых к нему требованиях.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/>
              <a:t> </a:t>
            </a:r>
            <a:r>
              <a:rPr lang="ru-RU" sz="2400" dirty="0" smtClean="0"/>
              <a:t>Содействовать вовлечению педагогов в решение задач повышения качества образования.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055791/e5cf1f8c-7133-4276-a42f-7ba4a503b7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</a:rPr>
              <a:t>Требования  </a:t>
            </a:r>
            <a:r>
              <a:rPr lang="ru-RU" sz="2800" b="1" i="1" dirty="0" err="1" smtClean="0">
                <a:solidFill>
                  <a:srgbClr val="0000FF"/>
                </a:solidFill>
              </a:rPr>
              <a:t>профстандарта</a:t>
            </a:r>
            <a:r>
              <a:rPr lang="ru-RU" sz="2800" b="1" i="1" dirty="0" smtClean="0">
                <a:solidFill>
                  <a:srgbClr val="0000FF"/>
                </a:solidFill>
              </a:rPr>
              <a:t> педагога по ФГОС к воспитателям детского сада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9A1E68"/>
                </a:solidFill>
              </a:rPr>
              <a:t>Трудовые задачи</a:t>
            </a:r>
          </a:p>
          <a:p>
            <a:pPr>
              <a:buNone/>
            </a:pPr>
            <a:r>
              <a:rPr lang="ru-RU" dirty="0" err="1" smtClean="0"/>
              <a:t>Профстандарт</a:t>
            </a:r>
            <a:r>
              <a:rPr lang="ru-RU" dirty="0" smtClean="0"/>
              <a:t> требует от педагога участия в:</a:t>
            </a:r>
          </a:p>
          <a:p>
            <a:pPr lvl="0" fontAlgn="base"/>
            <a:r>
              <a:rPr lang="ru-RU" dirty="0"/>
              <a:t>прогностической работе и корректировке образовательных задач, основанной на результатах мониторинга и в контексте индивидуальных особенностей детей. </a:t>
            </a:r>
          </a:p>
          <a:p>
            <a:pPr lvl="0" fontAlgn="base"/>
            <a:r>
              <a:rPr lang="ru-RU" dirty="0"/>
              <a:t>формировании комфортной и безопасной среды в детском саду, необходимой для обучения и развития детей, оказания поддержки детям в период адаптации;</a:t>
            </a:r>
          </a:p>
          <a:p>
            <a:r>
              <a:rPr lang="ru-RU" dirty="0"/>
              <a:t>разработке ООП согласно с ФГОС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786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Профессиональный стандарт педагога в ДОУ</vt:lpstr>
      <vt:lpstr>Презентация PowerPoint</vt:lpstr>
      <vt:lpstr>Презентация PowerPoint</vt:lpstr>
      <vt:lpstr>Профстандарт воспитателя ДОУ</vt:lpstr>
      <vt:lpstr>Презентация PowerPoint</vt:lpstr>
      <vt:lpstr>Область применения профстандарта педагога</vt:lpstr>
      <vt:lpstr>Связь между требованиям к воспитателю по ФГОС и профстандарту</vt:lpstr>
      <vt:lpstr>Цель применения прфстандарта</vt:lpstr>
      <vt:lpstr>Требования  профстандарта педагога по ФГОС к воспитателям детского сада</vt:lpstr>
      <vt:lpstr>Трудовые задачи</vt:lpstr>
      <vt:lpstr>Необходимые умения педагога</vt:lpstr>
      <vt:lpstr>Необходимые знания</vt:lpstr>
      <vt:lpstr>Профессиональные компетенции воспитателя, отражающие специфику работы на дошкольном уровне образования.</vt:lpstr>
      <vt:lpstr>Вступил в силу с января 2017 года </vt:lpstr>
      <vt:lpstr>Презентация PowerPoint</vt:lpstr>
      <vt:lpstr>Формы профессионального развития педагога</vt:lpstr>
      <vt:lpstr>Презентация PowerPoint</vt:lpstr>
      <vt:lpstr>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Профессиональный стандарт педагога в ДОУ</dc:title>
  <dc:creator>Admin</dc:creator>
  <cp:lastModifiedBy>User</cp:lastModifiedBy>
  <cp:revision>23</cp:revision>
  <dcterms:created xsi:type="dcterms:W3CDTF">2019-03-23T04:33:59Z</dcterms:created>
  <dcterms:modified xsi:type="dcterms:W3CDTF">2019-10-25T09:16:58Z</dcterms:modified>
</cp:coreProperties>
</file>