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СБОРНИК ИГР ПО РАЗВИТИЮ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i="1" u="sng" dirty="0" smtClean="0">
                <a:latin typeface="Times New Roman" pitchFamily="18" charset="0"/>
                <a:cs typeface="Times New Roman" pitchFamily="18" charset="0"/>
              </a:rPr>
              <a:t>СРЕДНЕЙ ГРУППЕ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                                                        </a:t>
            </a:r>
          </a:p>
          <a:p>
            <a:pPr algn="ctr"/>
            <a:r>
              <a:rPr lang="ru-RU" sz="3600" dirty="0" smtClean="0"/>
              <a:t>Выполнила: воспитатель первой категории </a:t>
            </a:r>
            <a:r>
              <a:rPr lang="ru-RU" sz="3600" dirty="0" err="1" smtClean="0"/>
              <a:t>Нигматуллина</a:t>
            </a:r>
            <a:r>
              <a:rPr lang="ru-RU" sz="3600" dirty="0" smtClean="0"/>
              <a:t> А.И.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                                                 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«АПЕЛЬСИН»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7200" dirty="0" smtClean="0">
                <a:cs typeface="Times New Roman" pitchFamily="18" charset="0"/>
              </a:rPr>
              <a:t>Мы делили апельсин.</a:t>
            </a:r>
          </a:p>
          <a:p>
            <a:r>
              <a:rPr lang="ru-RU" sz="7200" i="1" dirty="0" smtClean="0">
                <a:cs typeface="Times New Roman" pitchFamily="18" charset="0"/>
              </a:rPr>
              <a:t>Изображают апельсин – пальчики в кулаке.</a:t>
            </a:r>
            <a:endParaRPr lang="ru-RU" sz="7200" dirty="0" smtClean="0">
              <a:cs typeface="Times New Roman" pitchFamily="18" charset="0"/>
            </a:endParaRPr>
          </a:p>
          <a:p>
            <a:r>
              <a:rPr lang="ru-RU" sz="7200" dirty="0" smtClean="0">
                <a:cs typeface="Times New Roman" pitchFamily="18" charset="0"/>
              </a:rPr>
              <a:t>Много нас,</a:t>
            </a:r>
          </a:p>
          <a:p>
            <a:r>
              <a:rPr lang="ru-RU" sz="7200" i="1" dirty="0" smtClean="0">
                <a:cs typeface="Times New Roman" pitchFamily="18" charset="0"/>
              </a:rPr>
              <a:t>Руки согнуты в локтях, шевелят пальцами.</a:t>
            </a:r>
            <a:endParaRPr lang="ru-RU" sz="7200" dirty="0" smtClean="0">
              <a:cs typeface="Times New Roman" pitchFamily="18" charset="0"/>
            </a:endParaRPr>
          </a:p>
          <a:p>
            <a:r>
              <a:rPr lang="ru-RU" sz="7200" dirty="0" smtClean="0">
                <a:cs typeface="Times New Roman" pitchFamily="18" charset="0"/>
              </a:rPr>
              <a:t>А он – один.</a:t>
            </a:r>
          </a:p>
          <a:p>
            <a:r>
              <a:rPr lang="ru-RU" sz="7200" i="1" dirty="0" smtClean="0">
                <a:cs typeface="Times New Roman" pitchFamily="18" charset="0"/>
              </a:rPr>
              <a:t>Пальцы сжаты в кулачки, кроме указательного</a:t>
            </a:r>
            <a:r>
              <a:rPr lang="ru-RU" sz="7200" dirty="0" smtClean="0">
                <a:cs typeface="Times New Roman" pitchFamily="18" charset="0"/>
              </a:rPr>
              <a:t>.</a:t>
            </a:r>
          </a:p>
          <a:p>
            <a:r>
              <a:rPr lang="ru-RU" sz="7200" dirty="0" smtClean="0">
                <a:cs typeface="Times New Roman" pitchFamily="18" charset="0"/>
              </a:rPr>
              <a:t>Эта долька – для ежа!</a:t>
            </a:r>
          </a:p>
          <a:p>
            <a:r>
              <a:rPr lang="ru-RU" sz="7200" dirty="0" smtClean="0">
                <a:cs typeface="Times New Roman" pitchFamily="18" charset="0"/>
              </a:rPr>
              <a:t>Эта долька – для чижа!</a:t>
            </a:r>
          </a:p>
          <a:p>
            <a:r>
              <a:rPr lang="ru-RU" sz="7200" dirty="0" smtClean="0">
                <a:cs typeface="Times New Roman" pitchFamily="18" charset="0"/>
              </a:rPr>
              <a:t>Эта долька –для утят!</a:t>
            </a:r>
          </a:p>
          <a:p>
            <a:r>
              <a:rPr lang="ru-RU" sz="7200" dirty="0" smtClean="0">
                <a:cs typeface="Times New Roman" pitchFamily="18" charset="0"/>
              </a:rPr>
              <a:t>Эта долька – для котят!</a:t>
            </a:r>
          </a:p>
          <a:p>
            <a:r>
              <a:rPr lang="ru-RU" sz="7200" dirty="0" smtClean="0">
                <a:cs typeface="Times New Roman" pitchFamily="18" charset="0"/>
              </a:rPr>
              <a:t>Эта долька – для бобра!</a:t>
            </a:r>
          </a:p>
          <a:p>
            <a:r>
              <a:rPr lang="ru-RU" sz="7200" dirty="0" smtClean="0">
                <a:cs typeface="Times New Roman" pitchFamily="18" charset="0"/>
              </a:rPr>
              <a:t>А для волка – кожура!</a:t>
            </a:r>
          </a:p>
          <a:p>
            <a:r>
              <a:rPr lang="ru-RU" sz="7200" i="1" dirty="0" smtClean="0">
                <a:cs typeface="Times New Roman" pitchFamily="18" charset="0"/>
              </a:rPr>
              <a:t>Загибают по одному пальчику на обеих руках,</a:t>
            </a:r>
            <a:endParaRPr lang="ru-RU" sz="7200" dirty="0" smtClean="0">
              <a:cs typeface="Times New Roman" pitchFamily="18" charset="0"/>
            </a:endParaRPr>
          </a:p>
          <a:p>
            <a:r>
              <a:rPr lang="ru-RU" sz="7200" i="1" dirty="0" smtClean="0">
                <a:cs typeface="Times New Roman" pitchFamily="18" charset="0"/>
              </a:rPr>
              <a:t>начиная с мизинцев.</a:t>
            </a:r>
            <a:endParaRPr lang="ru-RU" sz="7200" dirty="0" smtClean="0">
              <a:cs typeface="Times New Roman" pitchFamily="18" charset="0"/>
            </a:endParaRPr>
          </a:p>
          <a:p>
            <a:r>
              <a:rPr lang="ru-RU" sz="7200" dirty="0" smtClean="0">
                <a:cs typeface="Times New Roman" pitchFamily="18" charset="0"/>
              </a:rPr>
              <a:t>Он сердит на нас –</a:t>
            </a:r>
          </a:p>
          <a:p>
            <a:r>
              <a:rPr lang="ru-RU" sz="7200" dirty="0" smtClean="0">
                <a:cs typeface="Times New Roman" pitchFamily="18" charset="0"/>
              </a:rPr>
              <a:t>Беда!</a:t>
            </a:r>
          </a:p>
          <a:p>
            <a:r>
              <a:rPr lang="ru-RU" sz="7200" i="1" dirty="0" smtClean="0">
                <a:cs typeface="Times New Roman" pitchFamily="18" charset="0"/>
              </a:rPr>
              <a:t>Сжимают и разжимают пальцы на обеих руках.</a:t>
            </a:r>
            <a:endParaRPr lang="ru-RU" sz="7200" dirty="0" smtClean="0">
              <a:cs typeface="Times New Roman" pitchFamily="18" charset="0"/>
            </a:endParaRPr>
          </a:p>
          <a:p>
            <a:r>
              <a:rPr lang="ru-RU" sz="7200" dirty="0" smtClean="0">
                <a:cs typeface="Times New Roman" pitchFamily="18" charset="0"/>
              </a:rPr>
              <a:t>Разбегайтесь кто куда.</a:t>
            </a:r>
          </a:p>
          <a:p>
            <a:r>
              <a:rPr lang="ru-RU" sz="7200" i="1" dirty="0" smtClean="0">
                <a:cs typeface="Times New Roman" pitchFamily="18" charset="0"/>
              </a:rPr>
              <a:t>Пальцы разжаты, напряжены и расставлены в стороны.</a:t>
            </a:r>
            <a:endParaRPr lang="ru-RU" sz="7200" dirty="0" smtClean="0">
              <a:cs typeface="Times New Roman" pitchFamily="18" charset="0"/>
            </a:endParaRPr>
          </a:p>
          <a:p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«ПЕКАРЬ»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89864"/>
          </a:xfrm>
        </p:spPr>
        <p:txBody>
          <a:bodyPr>
            <a:normAutofit/>
          </a:bodyPr>
          <a:lstStyle/>
          <a:p>
            <a:r>
              <a:rPr lang="ru-RU" sz="1900" dirty="0" smtClean="0"/>
              <a:t> </a:t>
            </a:r>
            <a:r>
              <a:rPr lang="ru-RU" sz="1800" dirty="0" smtClean="0">
                <a:cs typeface="Times New Roman" pitchFamily="18" charset="0"/>
              </a:rPr>
              <a:t>Пекарь, пекарь,</a:t>
            </a:r>
          </a:p>
          <a:p>
            <a:r>
              <a:rPr lang="ru-RU" sz="1800" i="1" dirty="0" smtClean="0">
                <a:cs typeface="Times New Roman" pitchFamily="18" charset="0"/>
              </a:rPr>
              <a:t>Хлопают в ладоши.</a:t>
            </a:r>
            <a:endParaRPr lang="ru-RU" sz="1800" dirty="0" smtClean="0">
              <a:cs typeface="Times New Roman" pitchFamily="18" charset="0"/>
            </a:endParaRPr>
          </a:p>
          <a:p>
            <a:r>
              <a:rPr lang="ru-RU" sz="1800" dirty="0" smtClean="0">
                <a:cs typeface="Times New Roman" pitchFamily="18" charset="0"/>
              </a:rPr>
              <a:t>Из муки испеки нам колобки.</a:t>
            </a:r>
          </a:p>
          <a:p>
            <a:r>
              <a:rPr lang="ru-RU" sz="1800" i="1" dirty="0" smtClean="0">
                <a:cs typeface="Times New Roman" pitchFamily="18" charset="0"/>
              </a:rPr>
              <a:t>Пекут колобки</a:t>
            </a:r>
            <a:r>
              <a:rPr lang="ru-RU" sz="1800" dirty="0" smtClean="0"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cs typeface="Times New Roman" pitchFamily="18" charset="0"/>
              </a:rPr>
              <a:t>Да сушки – Ванюшке,</a:t>
            </a:r>
          </a:p>
          <a:p>
            <a:r>
              <a:rPr lang="ru-RU" sz="1800" i="1" dirty="0" smtClean="0">
                <a:cs typeface="Times New Roman" pitchFamily="18" charset="0"/>
              </a:rPr>
              <a:t>Соединяют большие и указательные пальцы.</a:t>
            </a:r>
            <a:endParaRPr lang="ru-RU" sz="1800" dirty="0" smtClean="0">
              <a:cs typeface="Times New Roman" pitchFamily="18" charset="0"/>
            </a:endParaRPr>
          </a:p>
          <a:p>
            <a:r>
              <a:rPr lang="ru-RU" sz="1800" dirty="0" smtClean="0">
                <a:cs typeface="Times New Roman" pitchFamily="18" charset="0"/>
              </a:rPr>
              <a:t>Да баранки – Танюшке,</a:t>
            </a:r>
          </a:p>
          <a:p>
            <a:r>
              <a:rPr lang="ru-RU" sz="1800" i="1" dirty="0" smtClean="0">
                <a:cs typeface="Times New Roman" pitchFamily="18" charset="0"/>
              </a:rPr>
              <a:t>Соединяют большие и средние пальцы</a:t>
            </a:r>
            <a:r>
              <a:rPr lang="ru-RU" sz="1800" dirty="0" smtClean="0"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cs typeface="Times New Roman" pitchFamily="18" charset="0"/>
              </a:rPr>
              <a:t>Да бублики – Гришке,</a:t>
            </a:r>
          </a:p>
          <a:p>
            <a:r>
              <a:rPr lang="ru-RU" sz="1800" i="1" dirty="0" smtClean="0">
                <a:cs typeface="Times New Roman" pitchFamily="18" charset="0"/>
              </a:rPr>
              <a:t>Соединяют большие и безымянные пальцы</a:t>
            </a:r>
            <a:r>
              <a:rPr lang="ru-RU" sz="1800" dirty="0" smtClean="0"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cs typeface="Times New Roman" pitchFamily="18" charset="0"/>
              </a:rPr>
              <a:t>Да крендель – Маришке.</a:t>
            </a:r>
          </a:p>
          <a:p>
            <a:r>
              <a:rPr lang="ru-RU" sz="1800" i="1" dirty="0" smtClean="0">
                <a:cs typeface="Times New Roman" pitchFamily="18" charset="0"/>
              </a:rPr>
              <a:t>Соединяют большие и мизинцы.</a:t>
            </a:r>
            <a:endParaRPr lang="ru-RU" sz="1800" dirty="0" smtClean="0">
              <a:cs typeface="Times New Roman" pitchFamily="18" charset="0"/>
            </a:endParaRPr>
          </a:p>
          <a:p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«ЭТО ЗВЕРИ»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10000"/>
          </a:bodyPr>
          <a:lstStyle/>
          <a:p>
            <a:r>
              <a:rPr lang="ru-RU" sz="2100" dirty="0" smtClean="0">
                <a:cs typeface="Times New Roman" pitchFamily="18" charset="0"/>
              </a:rPr>
              <a:t>У зверей четыре лапы.</a:t>
            </a:r>
          </a:p>
          <a:p>
            <a:r>
              <a:rPr lang="ru-RU" sz="2100" i="1" dirty="0" smtClean="0">
                <a:cs typeface="Times New Roman" pitchFamily="18" charset="0"/>
              </a:rPr>
              <a:t>Поднимаем и опускаем 4 пальца на обеих руках.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Когти могут поцарапать.</a:t>
            </a:r>
          </a:p>
          <a:p>
            <a:r>
              <a:rPr lang="ru-RU" sz="2100" i="1" dirty="0" smtClean="0">
                <a:cs typeface="Times New Roman" pitchFamily="18" charset="0"/>
              </a:rPr>
              <a:t>Пальцы двигаются как коготки.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Не лицо у них, а морда.</a:t>
            </a:r>
          </a:p>
          <a:p>
            <a:r>
              <a:rPr lang="ru-RU" sz="2100" i="1" dirty="0" smtClean="0">
                <a:cs typeface="Times New Roman" pitchFamily="18" charset="0"/>
              </a:rPr>
              <a:t>Соединить пальцы двух рук.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Хвост, </a:t>
            </a:r>
            <a:r>
              <a:rPr lang="ru-RU" sz="2100" i="1" dirty="0" smtClean="0">
                <a:cs typeface="Times New Roman" pitchFamily="18" charset="0"/>
              </a:rPr>
              <a:t>Волнообразные движения рукой.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Усы, </a:t>
            </a:r>
            <a:r>
              <a:rPr lang="ru-RU" sz="2100" i="1" dirty="0" smtClean="0">
                <a:cs typeface="Times New Roman" pitchFamily="18" charset="0"/>
              </a:rPr>
              <a:t>«Рисуем» усы.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И носик мокрый.</a:t>
            </a:r>
          </a:p>
          <a:p>
            <a:r>
              <a:rPr lang="ru-RU" sz="2100" i="1" dirty="0" smtClean="0">
                <a:cs typeface="Times New Roman" pitchFamily="18" charset="0"/>
              </a:rPr>
              <a:t>Круговые движения пальцем по кончику носа.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И, конечно, ушки</a:t>
            </a:r>
          </a:p>
          <a:p>
            <a:r>
              <a:rPr lang="ru-RU" sz="2100" i="1" dirty="0" smtClean="0">
                <a:cs typeface="Times New Roman" pitchFamily="18" charset="0"/>
              </a:rPr>
              <a:t>Растираем ладонями уши.</a:t>
            </a:r>
            <a:endParaRPr lang="ru-RU" sz="2100" dirty="0" smtClean="0">
              <a:cs typeface="Times New Roman" pitchFamily="18" charset="0"/>
            </a:endParaRPr>
          </a:p>
          <a:p>
            <a:r>
              <a:rPr lang="ru-RU" sz="2100" dirty="0" smtClean="0">
                <a:cs typeface="Times New Roman" pitchFamily="18" charset="0"/>
              </a:rPr>
              <a:t>Только ушки на макушке.</a:t>
            </a:r>
          </a:p>
          <a:p>
            <a:r>
              <a:rPr lang="ru-RU" sz="2100" i="1" dirty="0" smtClean="0">
                <a:cs typeface="Times New Roman" pitchFamily="18" charset="0"/>
              </a:rPr>
              <a:t>Показываем ладонями на голове «ушки».</a:t>
            </a:r>
            <a:endParaRPr lang="ru-RU" sz="2100" dirty="0" smtClean="0"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Игры с карандашом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Оборудование: карандаш</a:t>
            </a:r>
            <a:endParaRPr lang="ru-RU" dirty="0" smtClean="0"/>
          </a:p>
          <a:p>
            <a:pPr lvl="0"/>
            <a:r>
              <a:rPr lang="ru-RU" dirty="0" smtClean="0"/>
              <a:t>Детям раздаются гранёные карандаши. Ребёнок помещает карандаш между ладонями и вращает, перемещая его от основания ладоней к кончикам пальцев.</a:t>
            </a:r>
          </a:p>
          <a:p>
            <a:pPr lvl="0"/>
            <a:r>
              <a:rPr lang="ru-RU" dirty="0" smtClean="0"/>
              <a:t>Удержать карандаш каждым согнутым пальцем. Удерживать карандаш пальцами, расположенными так: указательный и безымянный сверху, средний и мизинец - снизу.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Работа с резинкой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Оборудование:</a:t>
            </a:r>
            <a:r>
              <a:rPr lang="ru-RU" dirty="0" smtClean="0"/>
              <a:t> резинка, коробка</a:t>
            </a:r>
          </a:p>
          <a:p>
            <a:r>
              <a:rPr lang="ru-RU" dirty="0" smtClean="0"/>
              <a:t>1. Между указательным и средним пальцами натянуть тонкую канцелярскую резинку. Перебирать эту резинку (как струны гитары) указательным и средним пальцами другой руки. Снимать резинку попеременно пальцами правой и левой руки (указательным, средним и т.д.).</a:t>
            </a:r>
          </a:p>
          <a:p>
            <a:r>
              <a:rPr lang="ru-RU" dirty="0" smtClean="0"/>
              <a:t>2. </a:t>
            </a:r>
            <a:r>
              <a:rPr lang="ru-RU" b="1" i="1" dirty="0" smtClean="0"/>
              <a:t>«Гусли».</a:t>
            </a:r>
            <a:r>
              <a:rPr lang="ru-RU" dirty="0" smtClean="0"/>
              <a:t> На картонную коробку с отверстиями в крышке натягиваются тонкие резинки. Ребёнок, перебирая пальцами, играет на «гуслях».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Волшебный мешок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i="1" dirty="0" smtClean="0"/>
              <a:t>Оборудование:</a:t>
            </a:r>
            <a:r>
              <a:rPr lang="ru-RU" dirty="0" smtClean="0"/>
              <a:t> мешочек, 2 набора одинаковых игрушек.</a:t>
            </a:r>
          </a:p>
          <a:p>
            <a:r>
              <a:rPr lang="ru-RU" i="1" dirty="0" smtClean="0"/>
              <a:t>Цель:</a:t>
            </a:r>
            <a:r>
              <a:rPr lang="ru-RU" dirty="0" smtClean="0"/>
              <a:t>        В этой игре ребёнок развивает зрительные внимание,</a:t>
            </a:r>
          </a:p>
          <a:p>
            <a:r>
              <a:rPr lang="ru-RU" dirty="0" smtClean="0"/>
              <a:t>память, свою способность узнавать предметы на ощупь.</a:t>
            </a:r>
          </a:p>
          <a:p>
            <a:r>
              <a:rPr lang="ru-RU" dirty="0" smtClean="0"/>
              <a:t>Один из двух одинаковых наборов мелких игрушек нужно поместить в мешочек. Игрушки из такого же набора по одной показываются ребёнку. Он должен на ощупь выбрать из мешочка такую же игрушку. Через 2-3 занятия ребёнок должен сам узнавать предметы на ощупь, не ожидая показа парной.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Игры с бусинками.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Оборудование:</a:t>
            </a:r>
            <a:r>
              <a:rPr lang="ru-RU" dirty="0" smtClean="0"/>
              <a:t> бусинки, ниточки</a:t>
            </a:r>
          </a:p>
          <a:p>
            <a:pPr lvl="0"/>
            <a:r>
              <a:rPr lang="ru-RU" dirty="0" smtClean="0"/>
              <a:t>«Случайно» рассыпать бусинки. Попросить ребёнка помочь собрать их в коробочку с маленьким отверстием.</a:t>
            </a:r>
          </a:p>
          <a:p>
            <a:pPr lvl="0"/>
            <a:r>
              <a:rPr lang="ru-RU" dirty="0" smtClean="0"/>
              <a:t>Нанизываем бусинки на ниточку, изготовляя украшение для игры.</a:t>
            </a:r>
          </a:p>
          <a:p>
            <a:pPr lvl="0"/>
            <a:r>
              <a:rPr lang="ru-RU" dirty="0" smtClean="0"/>
              <a:t>Нанизываем бусины в определённом порядке, чередуя их по форме, цвету или величине.</a:t>
            </a:r>
          </a:p>
          <a:p>
            <a:pPr lvl="0"/>
            <a:r>
              <a:rPr lang="ru-RU" dirty="0" smtClean="0"/>
              <a:t>Брать пинцетом бусинки и по одной раскладываете в пластиковые ячейки от таблеток.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                                 Игры со шнурками.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Игры со шнурками.</a:t>
            </a:r>
            <a:endParaRPr lang="ru-RU" dirty="0" smtClean="0"/>
          </a:p>
          <a:p>
            <a:pPr lvl="0"/>
            <a:r>
              <a:rPr lang="ru-RU" dirty="0" smtClean="0"/>
              <a:t>Разместить на столе верёвочку, шнурок зигзагом и предложить ребёнку:</a:t>
            </a:r>
          </a:p>
          <a:p>
            <a:pPr lvl="0"/>
            <a:r>
              <a:rPr lang="ru-RU" dirty="0" smtClean="0"/>
              <a:t>перепрыгнуть каждым пальчиком через изгибы «ручейка»;</a:t>
            </a:r>
          </a:p>
          <a:p>
            <a:pPr lvl="0"/>
            <a:r>
              <a:rPr lang="ru-RU" dirty="0" smtClean="0"/>
              <a:t>«прошагать» по лесенке из шнурка;</a:t>
            </a:r>
          </a:p>
          <a:p>
            <a:pPr lvl="0"/>
            <a:r>
              <a:rPr lang="ru-RU" dirty="0" smtClean="0"/>
              <a:t>«Плетение» из шнурка узора: кончик шнурка обмотать вокруг мизинца, затем обводить снизу под безымянным, сверху - на средний, снизу - на указательный, сверху - на большой, и обратно - в противоположной последовательности.</a:t>
            </a:r>
          </a:p>
          <a:p>
            <a:pPr lvl="0"/>
            <a:r>
              <a:rPr lang="ru-RU" dirty="0" smtClean="0"/>
              <a:t>Различные шнуровки.</a:t>
            </a:r>
          </a:p>
          <a:p>
            <a:pPr lvl="0"/>
            <a:r>
              <a:rPr lang="ru-RU" dirty="0" smtClean="0"/>
              <a:t>Распутать узелки, «случайно» завязавшиеся на шнурке (не сильно затянутые). Можно устроить соревнование «Кто быстрей развяжет узелок».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Игры со счётными палочками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Оборудование:</a:t>
            </a:r>
            <a:r>
              <a:rPr lang="ru-RU" dirty="0" smtClean="0"/>
              <a:t> счетные палочки, карточки с изображением предметов.</a:t>
            </a:r>
          </a:p>
          <a:p>
            <a:pPr lvl="0"/>
            <a:r>
              <a:rPr lang="ru-RU" dirty="0" smtClean="0"/>
              <a:t>Выкладывание геометрических фигур.</a:t>
            </a:r>
          </a:p>
          <a:p>
            <a:pPr lvl="0"/>
            <a:r>
              <a:rPr lang="ru-RU" dirty="0" smtClean="0"/>
              <a:t>Составление узоров.</a:t>
            </a:r>
          </a:p>
          <a:p>
            <a:r>
              <a:rPr lang="ru-RU" dirty="0" smtClean="0"/>
              <a:t>Выкладывание предметов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Игры с прищепками.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Оборудование:</a:t>
            </a:r>
            <a:r>
              <a:rPr lang="ru-RU" dirty="0" smtClean="0"/>
              <a:t> прищепки</a:t>
            </a:r>
          </a:p>
          <a:p>
            <a:pPr lvl="0"/>
            <a:r>
              <a:rPr lang="ru-RU" dirty="0" smtClean="0"/>
              <a:t>формирование и развитие соответствующих заданию математических представлений (восприятия цвета, формы, величины, количественных и пространственных отношений);</a:t>
            </a:r>
          </a:p>
          <a:p>
            <a:pPr lvl="0"/>
            <a:r>
              <a:rPr lang="ru-RU" dirty="0" smtClean="0"/>
              <a:t>развитие чувства ритма;</a:t>
            </a:r>
          </a:p>
          <a:p>
            <a:pPr lvl="0"/>
            <a:r>
              <a:rPr lang="ru-RU" dirty="0" smtClean="0"/>
              <a:t>развитие конструктивного мышления;</a:t>
            </a:r>
          </a:p>
          <a:p>
            <a:pPr lvl="0"/>
            <a:r>
              <a:rPr lang="ru-RU" dirty="0" smtClean="0"/>
              <a:t>формирование положительного настроя на работу.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«Золушка»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 Насыпьте фасоль и горох (или разные виды макарон) в одну и ту же емкость и попросите ребенка отделить одно от другого.</a:t>
            </a:r>
          </a:p>
          <a:p>
            <a:r>
              <a:rPr lang="ru-RU" dirty="0" smtClean="0"/>
              <a:t>Усложненный вариант:        попросите ребенка брать</a:t>
            </a:r>
          </a:p>
          <a:p>
            <a:r>
              <a:rPr lang="ru-RU" dirty="0" smtClean="0"/>
              <a:t>горошины большим и средним, большим и безымянным, большим и мизинцем.</a:t>
            </a:r>
          </a:p>
          <a:p>
            <a:pPr lvl="0"/>
            <a:r>
              <a:rPr lang="ru-RU" dirty="0" smtClean="0"/>
              <a:t>Пересыпайте макароны, фасоль или горох из одной емкости в другую с помощью ложки. Ложка должна быть глубокая, чтобы не рассыпать материалы.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342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СБОРНИК ИГР ПО РАЗВИТИЮ РЕЧИ В СРЕДНЕЙ ГРУППЕ</vt:lpstr>
      <vt:lpstr>Игры с карандашом</vt:lpstr>
      <vt:lpstr>Работа с резинкой</vt:lpstr>
      <vt:lpstr>Волшебный мешок</vt:lpstr>
      <vt:lpstr>  Игры с бусинками. </vt:lpstr>
      <vt:lpstr>                                                         Игры со шнурками. </vt:lpstr>
      <vt:lpstr>Игры со счётными палочками</vt:lpstr>
      <vt:lpstr>Игры с прищепками. </vt:lpstr>
      <vt:lpstr>«Золушка»</vt:lpstr>
      <vt:lpstr>                                                     «АПЕЛЬСИН» </vt:lpstr>
      <vt:lpstr>«ПЕКАРЬ» </vt:lpstr>
      <vt:lpstr>«ЭТО ЗВЕРИ»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Нигматуллин Айзат</dc:creator>
  <cp:lastModifiedBy>Пользователь</cp:lastModifiedBy>
  <cp:revision>16</cp:revision>
  <dcterms:created xsi:type="dcterms:W3CDTF">2019-02-06T18:52:03Z</dcterms:created>
  <dcterms:modified xsi:type="dcterms:W3CDTF">2022-03-14T09:34:45Z</dcterms:modified>
</cp:coreProperties>
</file>