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1" r:id="rId3"/>
    <p:sldId id="266" r:id="rId4"/>
    <p:sldId id="279" r:id="rId5"/>
    <p:sldId id="287" r:id="rId6"/>
    <p:sldId id="288" r:id="rId7"/>
    <p:sldId id="280" r:id="rId8"/>
    <p:sldId id="283" r:id="rId9"/>
    <p:sldId id="294" r:id="rId10"/>
    <p:sldId id="299" r:id="rId11"/>
    <p:sldId id="293" r:id="rId12"/>
    <p:sldId id="277" r:id="rId13"/>
    <p:sldId id="29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63" autoAdjust="0"/>
    <p:restoredTop sz="94693" autoAdjust="0"/>
  </p:normalViewPr>
  <p:slideViewPr>
    <p:cSldViewPr>
      <p:cViewPr varScale="1">
        <p:scale>
          <a:sx n="70" d="100"/>
          <a:sy n="70" d="100"/>
        </p:scale>
        <p:origin x="74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B21CB-FF47-4E68-A1F5-21510453A608}" type="datetimeFigureOut">
              <a:rPr lang="ru-RU" smtClean="0"/>
              <a:pPr/>
              <a:t>27.11.2018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gif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1560" y="2818655"/>
            <a:ext cx="7772400" cy="334551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chemeClr val="tx2"/>
                </a:solidFill>
                <a:latin typeface="Monotype Corsiva" pitchFamily="66" charset="0"/>
              </a:rPr>
              <a:t>Р</a:t>
            </a:r>
            <a:r>
              <a:rPr lang="ru-RU" sz="4800" b="1" dirty="0" smtClean="0">
                <a:solidFill>
                  <a:schemeClr val="tx2"/>
                </a:solidFill>
                <a:latin typeface="Monotype Corsiva" pitchFamily="66" charset="0"/>
              </a:rPr>
              <a:t>ечевое развитие в младшей группе.</a:t>
            </a:r>
            <a:endParaRPr lang="ru-RU" sz="4800" b="1" dirty="0">
              <a:solidFill>
                <a:schemeClr val="tx2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509120"/>
            <a:ext cx="6400800" cy="112968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Воспитатель первой квалификационной категории Сулейманова Р.Х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.</a:t>
            </a:r>
            <a:endParaRPr lang="ru-RU" dirty="0"/>
          </a:p>
        </p:txBody>
      </p:sp>
      <p:pic>
        <p:nvPicPr>
          <p:cNvPr id="19458" name="Picture 2" descr="Цветы ромашки - Цветы анимация - Анимационные блестящие картинки GIF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84244"/>
            <a:ext cx="2805894" cy="1956454"/>
          </a:xfrm>
          <a:prstGeom prst="rect">
            <a:avLst/>
          </a:prstGeom>
          <a:noFill/>
        </p:spPr>
      </p:pic>
      <p:pic>
        <p:nvPicPr>
          <p:cNvPr id="19459" name="Picture 3" descr="M:\ДОКУМЕНТАЦИЯ\Детские фоны\Новая папка\14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1390099">
            <a:off x="7204046" y="3398214"/>
            <a:ext cx="1392204" cy="1345642"/>
          </a:xfrm>
          <a:prstGeom prst="rect">
            <a:avLst/>
          </a:prstGeom>
          <a:noFill/>
        </p:spPr>
      </p:pic>
      <p:pic>
        <p:nvPicPr>
          <p:cNvPr id="19461" name="Picture 5" descr="image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79512" y="3861048"/>
            <a:ext cx="1796362" cy="2808312"/>
          </a:xfrm>
          <a:prstGeom prst="rect">
            <a:avLst/>
          </a:prstGeom>
          <a:noFill/>
        </p:spPr>
      </p:pic>
      <p:pic>
        <p:nvPicPr>
          <p:cNvPr id="19463" name="Picture 7" descr="Анимации  на прозрачном фоне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3722588">
            <a:off x="1429720" y="5111256"/>
            <a:ext cx="966115" cy="96611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51520" y="11663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Муниципальное дошкольное образовательное учреждение «Детский сад «Теремок» 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Новошешминского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муниципального района Республики Татарстан.</a:t>
            </a:r>
            <a:endParaRPr lang="ru-RU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99" y="4005063"/>
            <a:ext cx="2025730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040" y="264036"/>
            <a:ext cx="2088232" cy="22731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262" y="803218"/>
            <a:ext cx="1974521" cy="25092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600" y="3140968"/>
            <a:ext cx="1965800" cy="252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723" y="3650923"/>
            <a:ext cx="1995686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110" y="2852936"/>
            <a:ext cx="2086162" cy="23042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31" y="1141654"/>
            <a:ext cx="1976198" cy="25092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609" y="477348"/>
            <a:ext cx="2010468" cy="23755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475656" y="341553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Режимные моменты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936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11760" y="47667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chemeClr val="accent2"/>
                </a:solidFill>
                <a:latin typeface="Monotype Corsiva" pitchFamily="66" charset="0"/>
              </a:rPr>
              <a:t>Взаимодействие  </a:t>
            </a:r>
            <a:r>
              <a:rPr lang="ru-RU" sz="2400" b="1" dirty="0">
                <a:solidFill>
                  <a:schemeClr val="accent2"/>
                </a:solidFill>
                <a:latin typeface="Monotype Corsiva" pitchFamily="66" charset="0"/>
              </a:rPr>
              <a:t>с родителями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endParaRPr lang="ru-RU" sz="2400" b="1" dirty="0">
              <a:solidFill>
                <a:schemeClr val="accent2"/>
              </a:solidFill>
            </a:endParaRPr>
          </a:p>
        </p:txBody>
      </p:sp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01" y="1198207"/>
            <a:ext cx="3041225" cy="2433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02" y="3991372"/>
            <a:ext cx="2880320" cy="26059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769" y="1075281"/>
            <a:ext cx="2632412" cy="25286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827" y="3890997"/>
            <a:ext cx="2664296" cy="25486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144" y="1214159"/>
            <a:ext cx="2706328" cy="22790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155" y="3493192"/>
            <a:ext cx="3419475" cy="3536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714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 </a:t>
            </a:r>
            <a:endParaRPr lang="ru-RU" b="1" i="1" cap="all" dirty="0" smtClean="0">
              <a:latin typeface="Monotype Corsiva" pitchFamily="66" charset="0"/>
            </a:endParaRPr>
          </a:p>
          <a:p>
            <a:pPr algn="ctr">
              <a:buNone/>
            </a:pPr>
            <a:endParaRPr lang="ru-RU" sz="2400" b="1" i="1" cap="all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>
              <a:buNone/>
            </a:pPr>
            <a:endParaRPr lang="ru-RU" sz="2400" b="1" i="1" cap="all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>
              <a:buNone/>
            </a:pPr>
            <a:endParaRPr lang="ru-RU" sz="2400" b="1" i="1" cap="all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ru-RU" sz="2400" b="1" i="1" cap="all" dirty="0" smtClean="0">
                <a:solidFill>
                  <a:srgbClr val="C00000"/>
                </a:solidFill>
                <a:latin typeface="Monotype Corsiva" pitchFamily="66" charset="0"/>
              </a:rPr>
              <a:t>« </a:t>
            </a:r>
            <a:r>
              <a:rPr lang="ru-RU" sz="2800" b="1" i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РебЁнок – НЕ ПУСТОЙ СОСУД, </a:t>
            </a:r>
          </a:p>
          <a:p>
            <a:pPr algn="ctr">
              <a:buNone/>
            </a:pPr>
            <a:r>
              <a:rPr lang="ru-RU" sz="2800" b="1" i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КОТОРЫЙ  НАДО ЗАПОЛНИТЬ, А ФАКЕЛ,</a:t>
            </a:r>
          </a:p>
          <a:p>
            <a:pPr algn="ctr">
              <a:buNone/>
            </a:pPr>
            <a:r>
              <a:rPr lang="ru-RU" sz="2800" b="1" i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КОТОРЫЙ  НАДО ЗАЖЕЧЬ».</a:t>
            </a:r>
            <a:endParaRPr lang="ru-RU" sz="2800" b="1" cap="all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>
              <a:buNone/>
            </a:pPr>
            <a:endParaRPr lang="ru-RU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" name="Picture 5" descr="imag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3861048"/>
            <a:ext cx="1796362" cy="2808312"/>
          </a:xfrm>
          <a:prstGeom prst="rect">
            <a:avLst/>
          </a:prstGeom>
          <a:noFill/>
        </p:spPr>
      </p:pic>
      <p:pic>
        <p:nvPicPr>
          <p:cNvPr id="5" name="Picture 7" descr="Анимации  на прозрачном фоне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3722588">
            <a:off x="1573737" y="5039248"/>
            <a:ext cx="966115" cy="966116"/>
          </a:xfrm>
          <a:prstGeom prst="rect">
            <a:avLst/>
          </a:prstGeom>
          <a:noFill/>
        </p:spPr>
      </p:pic>
      <p:pic>
        <p:nvPicPr>
          <p:cNvPr id="6" name="Picture 2" descr="Цветы ромашки - Цветы анимация - Анимационные блестящие картинки GIF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2805894" cy="195645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692696"/>
            <a:ext cx="5112568" cy="1152128"/>
          </a:xfrm>
        </p:spPr>
        <p:txBody>
          <a:bodyPr/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Спасибо за внимание!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M:\ДОКУМЕНТАЦИЯ\Детские фоны\Новая папка\1371640469_solnce2b.gif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385456">
            <a:off x="5693245" y="-248271"/>
            <a:ext cx="3170899" cy="3060715"/>
          </a:xfrm>
          <a:prstGeom prst="rect">
            <a:avLst/>
          </a:prstGeom>
          <a:noFill/>
        </p:spPr>
      </p:pic>
      <p:pic>
        <p:nvPicPr>
          <p:cNvPr id="6" name="Picture 2" descr="M:\ДОКУМЕНТАЦИЯ\Детские фоны\Новая папка\3408016_orig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609567">
            <a:off x="5806603" y="2287758"/>
            <a:ext cx="1981200" cy="2752725"/>
          </a:xfrm>
          <a:prstGeom prst="rect">
            <a:avLst/>
          </a:prstGeom>
          <a:noFill/>
        </p:spPr>
      </p:pic>
      <p:pic>
        <p:nvPicPr>
          <p:cNvPr id="7" name="Picture 2" descr="i-10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6609" y="1988839"/>
            <a:ext cx="5171495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64904"/>
            <a:ext cx="7772400" cy="280831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«Если знанья есть – </a:t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то и слову честь».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</a:br>
            <a:endParaRPr lang="ru-RU" b="1" dirty="0" smtClean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933056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8434" name="Picture 2" descr="Цветы ромашки - Цветы анимация - Анимационные блестящие картинки GIF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220534"/>
            <a:ext cx="2625366" cy="1830578"/>
          </a:xfrm>
          <a:prstGeom prst="rect">
            <a:avLst/>
          </a:prstGeom>
          <a:noFill/>
        </p:spPr>
      </p:pic>
      <p:pic>
        <p:nvPicPr>
          <p:cNvPr id="18435" name="Picture 3" descr="M:\ДОКУМЕНТАЦИЯ\Детские фоны\Новая папка\14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96136" y="4149080"/>
            <a:ext cx="1266494" cy="1224136"/>
          </a:xfrm>
          <a:prstGeom prst="rect">
            <a:avLst/>
          </a:prstGeom>
          <a:noFill/>
        </p:spPr>
      </p:pic>
      <p:pic>
        <p:nvPicPr>
          <p:cNvPr id="18437" name="Picture 5" descr="image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" y="3650477"/>
            <a:ext cx="2051720" cy="3207523"/>
          </a:xfrm>
          <a:prstGeom prst="rect">
            <a:avLst/>
          </a:prstGeom>
          <a:noFill/>
        </p:spPr>
      </p:pic>
      <p:pic>
        <p:nvPicPr>
          <p:cNvPr id="18439" name="Picture 7" descr="Анимации  на прозрачном фоне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3462123">
            <a:off x="1590287" y="5127805"/>
            <a:ext cx="983331" cy="98333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8686800" cy="5361459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Актуальность: </a:t>
            </a:r>
            <a:r>
              <a:rPr lang="ru-RU" b="1" dirty="0" smtClean="0">
                <a:solidFill>
                  <a:schemeClr val="tx2"/>
                </a:solidFill>
                <a:latin typeface="Monotype Corsiva" pitchFamily="66" charset="0"/>
              </a:rPr>
              <a:t>Проблема развития речи у детей особенно актуальна в настоящее время, так как из жизни ребёнка уходит речь. Критическая ситуация в развитии речевой активности детей обусловлена рядом негативных  факторов: ухудшение состояния здоровья детей; существенное снижение объема «живого» общения родителей и детей;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b="1" dirty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  Цели: </a:t>
            </a:r>
            <a:r>
              <a:rPr lang="ru-RU" b="1" dirty="0" smtClean="0">
                <a:solidFill>
                  <a:schemeClr val="tx2"/>
                </a:solidFill>
                <a:latin typeface="Monotype Corsiva" pitchFamily="66" charset="0"/>
              </a:rPr>
              <a:t>Создать </a:t>
            </a:r>
            <a:r>
              <a:rPr lang="ru-RU" b="1" dirty="0">
                <a:solidFill>
                  <a:schemeClr val="tx2"/>
                </a:solidFill>
                <a:latin typeface="Monotype Corsiva" pitchFamily="66" charset="0"/>
              </a:rPr>
              <a:t>условия для всестороннего развития личности </a:t>
            </a:r>
            <a:r>
              <a:rPr lang="ru-RU" b="1" dirty="0" smtClean="0">
                <a:solidFill>
                  <a:schemeClr val="tx2"/>
                </a:solidFill>
                <a:latin typeface="Monotype Corsiva" pitchFamily="66" charset="0"/>
              </a:rPr>
              <a:t>ребёнка. </a:t>
            </a:r>
            <a:endParaRPr lang="ru-RU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       </a:t>
            </a:r>
            <a:r>
              <a:rPr lang="ru-RU" b="1" dirty="0">
                <a:solidFill>
                  <a:schemeClr val="tx2"/>
                </a:solidFill>
                <a:latin typeface="Monotype Corsiva" pitchFamily="66" charset="0"/>
              </a:rPr>
              <a:t>Развивать </a:t>
            </a:r>
            <a:r>
              <a:rPr lang="ru-RU" b="1" dirty="0" smtClean="0">
                <a:solidFill>
                  <a:schemeClr val="tx2"/>
                </a:solidFill>
                <a:latin typeface="Monotype Corsiva" pitchFamily="66" charset="0"/>
              </a:rPr>
              <a:t>речь, активизировать и обогащать  словарь детей.</a:t>
            </a:r>
            <a:endParaRPr lang="ru-RU" b="1" dirty="0">
              <a:solidFill>
                <a:schemeClr val="tx2"/>
              </a:solidFill>
              <a:latin typeface="Monotype Corsiva" pitchFamily="66" charset="0"/>
            </a:endParaRPr>
          </a:p>
          <a:p>
            <a:pPr marL="0" lvl="0" indent="0">
              <a:lnSpc>
                <a:spcPct val="120000"/>
              </a:lnSpc>
              <a:buNone/>
            </a:pP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 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    Задачи: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ru-RU" b="1" dirty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   </a:t>
            </a:r>
            <a:r>
              <a:rPr lang="ru-RU" b="1" dirty="0" smtClean="0">
                <a:solidFill>
                  <a:schemeClr val="tx2"/>
                </a:solidFill>
                <a:latin typeface="Monotype Corsiva" pitchFamily="66" charset="0"/>
              </a:rPr>
              <a:t>- Развивать </a:t>
            </a:r>
            <a:r>
              <a:rPr lang="ru-RU" b="1" dirty="0">
                <a:solidFill>
                  <a:schemeClr val="tx2"/>
                </a:solidFill>
                <a:latin typeface="Monotype Corsiva" pitchFamily="66" charset="0"/>
              </a:rPr>
              <a:t>связную и грамматически правильную речь ненавязчивой форме. 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ru-RU" b="1" dirty="0">
                <a:solidFill>
                  <a:schemeClr val="tx2"/>
                </a:solidFill>
                <a:latin typeface="Monotype Corsiva" pitchFamily="66" charset="0"/>
              </a:rPr>
              <a:t>  </a:t>
            </a:r>
            <a:r>
              <a:rPr lang="ru-RU" b="1" dirty="0" smtClean="0">
                <a:solidFill>
                  <a:schemeClr val="tx2"/>
                </a:solidFill>
                <a:latin typeface="Monotype Corsiva" pitchFamily="66" charset="0"/>
              </a:rPr>
              <a:t>   - Расширять </a:t>
            </a:r>
            <a:r>
              <a:rPr lang="ru-RU" b="1" dirty="0">
                <a:solidFill>
                  <a:schemeClr val="tx2"/>
                </a:solidFill>
                <a:latin typeface="Monotype Corsiva" pitchFamily="66" charset="0"/>
              </a:rPr>
              <a:t>словарный запас детей.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b="1" dirty="0">
                <a:solidFill>
                  <a:schemeClr val="tx2"/>
                </a:solidFill>
                <a:latin typeface="Monotype Corsiva" pitchFamily="66" charset="0"/>
              </a:rPr>
              <a:t>  </a:t>
            </a:r>
            <a:r>
              <a:rPr lang="ru-RU" b="1" dirty="0" smtClean="0">
                <a:solidFill>
                  <a:schemeClr val="tx2"/>
                </a:solidFill>
                <a:latin typeface="Monotype Corsiva" pitchFamily="66" charset="0"/>
              </a:rPr>
              <a:t>   - Формировать </a:t>
            </a:r>
            <a:r>
              <a:rPr lang="ru-RU" b="1" dirty="0">
                <a:solidFill>
                  <a:schemeClr val="tx2"/>
                </a:solidFill>
                <a:latin typeface="Monotype Corsiva" pitchFamily="66" charset="0"/>
              </a:rPr>
              <a:t>познавательный интерес.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b="1" dirty="0">
                <a:solidFill>
                  <a:schemeClr val="tx2"/>
                </a:solidFill>
                <a:latin typeface="Monotype Corsiva" pitchFamily="66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Monotype Corsiva" pitchFamily="66" charset="0"/>
              </a:rPr>
              <a:t>    - Развивать творческие </a:t>
            </a:r>
            <a:r>
              <a:rPr lang="ru-RU" b="1" dirty="0">
                <a:solidFill>
                  <a:schemeClr val="tx2"/>
                </a:solidFill>
                <a:latin typeface="Monotype Corsiva" pitchFamily="66" charset="0"/>
              </a:rPr>
              <a:t>способности.</a:t>
            </a:r>
            <a:endParaRPr lang="ru-RU" cap="all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cap="all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-35665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Monotype Corsiva" pitchFamily="66" charset="0"/>
              </a:rPr>
              <a:t>Речь неотделима от мира мыслей: в ней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/>
          <p:cNvSpPr/>
          <p:nvPr/>
        </p:nvSpPr>
        <p:spPr>
          <a:xfrm>
            <a:off x="4455467" y="198046"/>
            <a:ext cx="4481146" cy="1431327"/>
          </a:xfrm>
          <a:prstGeom prst="cloud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 smtClean="0">
                <a:solidFill>
                  <a:srgbClr val="C00000"/>
                </a:solidFill>
                <a:latin typeface="Monotype Corsiva" pitchFamily="66" charset="0"/>
              </a:rPr>
              <a:t>Игровая   деятельность</a:t>
            </a:r>
            <a:endParaRPr lang="ru-RU" sz="20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4478600" y="2128444"/>
            <a:ext cx="4200321" cy="1431327"/>
          </a:xfrm>
          <a:prstGeom prst="cloud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 smtClean="0">
                <a:solidFill>
                  <a:srgbClr val="C00000"/>
                </a:solidFill>
                <a:latin typeface="Monotype Corsiva" pitchFamily="66" charset="0"/>
              </a:rPr>
              <a:t>Чтение книг</a:t>
            </a:r>
            <a:endParaRPr lang="ru-RU" sz="20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185839" y="1258592"/>
            <a:ext cx="4872687" cy="1431327"/>
          </a:xfrm>
          <a:prstGeom prst="cloud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 smtClean="0">
                <a:solidFill>
                  <a:srgbClr val="C00000"/>
                </a:solidFill>
                <a:latin typeface="Monotype Corsiva" pitchFamily="66" charset="0"/>
              </a:rPr>
              <a:t>Организованно-образовательная деятельность</a:t>
            </a:r>
            <a:endParaRPr lang="ru-RU" sz="20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43507" y="3034801"/>
            <a:ext cx="4211960" cy="1431327"/>
          </a:xfrm>
          <a:prstGeom prst="cloud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 smtClean="0">
                <a:solidFill>
                  <a:srgbClr val="C00000"/>
                </a:solidFill>
                <a:latin typeface="Monotype Corsiva" pitchFamily="66" charset="0"/>
              </a:rPr>
              <a:t>Прогулки </a:t>
            </a:r>
            <a:endParaRPr lang="ru-RU" sz="20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971600" y="4653136"/>
            <a:ext cx="5321571" cy="1474822"/>
          </a:xfrm>
          <a:prstGeom prst="cloud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 smtClean="0">
                <a:solidFill>
                  <a:srgbClr val="C00000"/>
                </a:solidFill>
                <a:latin typeface="Monotype Corsiva" pitchFamily="66" charset="0"/>
              </a:rPr>
              <a:t>Изобразительное  искусство и театрализованная деятельность</a:t>
            </a:r>
            <a:endParaRPr lang="ru-RU" sz="2000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60648"/>
            <a:ext cx="6048672" cy="49165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</a:t>
            </a:r>
            <a:r>
              <a:rPr lang="ru-RU" sz="2400" dirty="0" smtClean="0">
                <a:solidFill>
                  <a:srgbClr val="C00000"/>
                </a:solidFill>
                <a:latin typeface="Monotype Corsiva" pitchFamily="66" charset="0"/>
              </a:rPr>
              <a:t>Театрализованная деятельность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15" y="726472"/>
            <a:ext cx="2727384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857" y="3562581"/>
            <a:ext cx="2853032" cy="31067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750" y="3879501"/>
            <a:ext cx="2613269" cy="25922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398" y="1013599"/>
            <a:ext cx="2628487" cy="26046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818" y="783403"/>
            <a:ext cx="2875071" cy="2448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10" y="3562580"/>
            <a:ext cx="2769802" cy="29850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6356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«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Ум  ребёнка находится на кончиках его пальцев». </a:t>
            </a:r>
            <a:b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В. А. Сухомлинский.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196752"/>
            <a:ext cx="2306149" cy="2304256"/>
          </a:xfrm>
        </p:spPr>
        <p:txBody>
          <a:bodyPr>
            <a:noAutofit/>
          </a:bodyPr>
          <a:lstStyle/>
          <a:p>
            <a:endParaRPr lang="ru-RU" sz="1800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908341"/>
            <a:ext cx="2673445" cy="25069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094" y="3890975"/>
            <a:ext cx="2889052" cy="27198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3769961"/>
            <a:ext cx="2763103" cy="27031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665" y="982639"/>
            <a:ext cx="3000269" cy="25183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948" y="663017"/>
            <a:ext cx="2899198" cy="28379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9" descr="E:\Фото дет сад. Теремок\135___12\IMG_26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318" y="3662687"/>
            <a:ext cx="3032787" cy="29177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260648"/>
            <a:ext cx="64087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</a:t>
            </a:r>
            <a:r>
              <a:rPr lang="ru-RU" sz="2400" b="1" dirty="0" smtClean="0">
                <a:solidFill>
                  <a:schemeClr val="accent2"/>
                </a:solidFill>
                <a:latin typeface="Monotype Corsiva" pitchFamily="66" charset="0"/>
              </a:rPr>
              <a:t>Дидактические игры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99" y="1189248"/>
            <a:ext cx="2474444" cy="22048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99" y="3861047"/>
            <a:ext cx="2474444" cy="23220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673" y="3573016"/>
            <a:ext cx="2384093" cy="23430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797" y="260648"/>
            <a:ext cx="2390601" cy="2232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674" y="836712"/>
            <a:ext cx="2384092" cy="22048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796" y="2703230"/>
            <a:ext cx="2390601" cy="23819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4032448" cy="43204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  <a:latin typeface="Monotype Corsiva" pitchFamily="66" charset="0"/>
              </a:rPr>
              <a:t>Изобразительная </a:t>
            </a:r>
            <a:r>
              <a:rPr lang="ru-RU" sz="2400" dirty="0" smtClean="0">
                <a:solidFill>
                  <a:srgbClr val="C00000"/>
                </a:solidFill>
                <a:latin typeface="Monotype Corsiva" pitchFamily="66" charset="0"/>
              </a:rPr>
              <a:t>деятельность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1560" y="764704"/>
            <a:ext cx="2818655" cy="1944216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55574"/>
            <a:ext cx="3384376" cy="25411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5" descr="E:\Вера\IMG_249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8447" y="3791814"/>
            <a:ext cx="3528392" cy="28055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863822"/>
            <a:ext cx="3384376" cy="26615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447" y="855574"/>
            <a:ext cx="3528392" cy="25524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76502"/>
            <a:ext cx="3312368" cy="32403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3050"/>
            <a:ext cx="6624736" cy="67303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Monotype Corsiva" pitchFamily="66" charset="0"/>
              </a:rPr>
              <a:t>  Подвижные </a:t>
            </a:r>
            <a:r>
              <a:rPr lang="ru-RU" sz="2400" dirty="0" smtClean="0">
                <a:solidFill>
                  <a:srgbClr val="C00000"/>
                </a:solidFill>
                <a:latin typeface="Monotype Corsiva" pitchFamily="66" charset="0"/>
              </a:rPr>
              <a:t>игры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3573016"/>
            <a:ext cx="2458616" cy="2553147"/>
          </a:xfrm>
        </p:spPr>
        <p:txBody>
          <a:bodyPr>
            <a:noAutofit/>
          </a:bodyPr>
          <a:lstStyle/>
          <a:p>
            <a:endParaRPr lang="ru-RU" sz="2000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95" y="4025814"/>
            <a:ext cx="2741169" cy="25605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409" y="4045338"/>
            <a:ext cx="2738071" cy="26904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976" y="61747"/>
            <a:ext cx="2749593" cy="24618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631" y="637715"/>
            <a:ext cx="2803841" cy="266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95" y="1149993"/>
            <a:ext cx="2594720" cy="23294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631" y="3933056"/>
            <a:ext cx="2854582" cy="2653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823" y="2058618"/>
            <a:ext cx="3276600" cy="24604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053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E36C09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1470</TotalTime>
  <Words>88</Words>
  <Application>Microsoft Office PowerPoint</Application>
  <PresentationFormat>Экран (4:3)</PresentationFormat>
  <Paragraphs>35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Century Schoolbook</vt:lpstr>
      <vt:lpstr>Monotype Corsiva</vt:lpstr>
      <vt:lpstr>Times New Roman</vt:lpstr>
      <vt:lpstr>Тема Office</vt:lpstr>
      <vt:lpstr>Речевое развитие в младшей группе.</vt:lpstr>
      <vt:lpstr>«Если знанья есть –  то и слову честь».   </vt:lpstr>
      <vt:lpstr>Презентация PowerPoint</vt:lpstr>
      <vt:lpstr>Презентация PowerPoint</vt:lpstr>
      <vt:lpstr>      Театрализованная деятельность</vt:lpstr>
      <vt:lpstr>       «Ум  ребёнка находится на кончиках его пальцев».  В. А. Сухомлинский.</vt:lpstr>
      <vt:lpstr>Презентация PowerPoint</vt:lpstr>
      <vt:lpstr>Изобразительная деятельность</vt:lpstr>
      <vt:lpstr>  Подвижные игры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 Windows</cp:lastModifiedBy>
  <cp:revision>111</cp:revision>
  <dcterms:created xsi:type="dcterms:W3CDTF">2014-06-15T09:49:01Z</dcterms:created>
  <dcterms:modified xsi:type="dcterms:W3CDTF">2018-11-27T13:57:00Z</dcterms:modified>
</cp:coreProperties>
</file>