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handoutMasterIdLst>
    <p:handoutMasterId r:id="rId25"/>
  </p:handoutMasterIdLst>
  <p:sldIdLst>
    <p:sldId id="274" r:id="rId2"/>
    <p:sldId id="278" r:id="rId3"/>
    <p:sldId id="279" r:id="rId4"/>
    <p:sldId id="280" r:id="rId5"/>
    <p:sldId id="281" r:id="rId6"/>
    <p:sldId id="282" r:id="rId7"/>
    <p:sldId id="271" r:id="rId8"/>
    <p:sldId id="272" r:id="rId9"/>
    <p:sldId id="273" r:id="rId10"/>
    <p:sldId id="283" r:id="rId11"/>
    <p:sldId id="284" r:id="rId12"/>
    <p:sldId id="285" r:id="rId13"/>
    <p:sldId id="261" r:id="rId14"/>
    <p:sldId id="286" r:id="rId15"/>
    <p:sldId id="264" r:id="rId16"/>
    <p:sldId id="287" r:id="rId17"/>
    <p:sldId id="258" r:id="rId18"/>
    <p:sldId id="256" r:id="rId19"/>
    <p:sldId id="259" r:id="rId20"/>
    <p:sldId id="260" r:id="rId21"/>
    <p:sldId id="266" r:id="rId22"/>
    <p:sldId id="288" r:id="rId23"/>
    <p:sldId id="269" r:id="rId24"/>
  </p:sldIdLst>
  <p:sldSz cx="6858000" cy="9906000" type="A4"/>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38889" autoAdjust="0"/>
  </p:normalViewPr>
  <p:slideViewPr>
    <p:cSldViewPr>
      <p:cViewPr varScale="1">
        <p:scale>
          <a:sx n="48" d="100"/>
          <a:sy n="48" d="100"/>
        </p:scale>
        <p:origin x="-2280" y="-96"/>
      </p:cViewPr>
      <p:guideLst>
        <p:guide orient="horz" pos="3120"/>
        <p:guide pos="216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70F9565-D3B2-4599-A361-2DFF39A26E30}" type="datetimeFigureOut">
              <a:rPr lang="ru-RU" smtClean="0"/>
              <a:pPr/>
              <a:t>14.03.2022</a:t>
            </a:fld>
            <a:endParaRPr lang="ru-RU"/>
          </a:p>
        </p:txBody>
      </p:sp>
      <p:sp>
        <p:nvSpPr>
          <p:cNvPr id="4" name="Нижний колонтитул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5" name="Номер слайда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B0292ECC-39FB-4589-945E-077EA4645317}" type="slidenum">
              <a:rPr lang="ru-RU" smtClean="0"/>
              <a:pPr/>
              <a:t>‹#›</a:t>
            </a:fld>
            <a:endParaRPr lang="ru-RU"/>
          </a:p>
        </p:txBody>
      </p:sp>
    </p:spTree>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14350" y="3077283"/>
            <a:ext cx="5829300" cy="2123369"/>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028700" y="5613400"/>
            <a:ext cx="4800600" cy="2531533"/>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14.03.2022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14.03.2022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4972050" y="396701"/>
            <a:ext cx="1543050" cy="8452202"/>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342900" y="396701"/>
            <a:ext cx="4514850" cy="8452202"/>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14.03.2022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14.03.2022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41735" y="6365522"/>
            <a:ext cx="5829300" cy="1967442"/>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541735" y="4198587"/>
            <a:ext cx="5829300" cy="2166936"/>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14.03.2022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342900" y="2311402"/>
            <a:ext cx="3028950" cy="653750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3486150" y="2311402"/>
            <a:ext cx="3028950" cy="653750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14.03.2022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342900" y="2217385"/>
            <a:ext cx="3030141" cy="924101"/>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342900" y="3141486"/>
            <a:ext cx="3030141" cy="570741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3483770" y="2217385"/>
            <a:ext cx="3031331" cy="924101"/>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3483770" y="3141486"/>
            <a:ext cx="3031331" cy="570741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14.03.2022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14.03.2022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14.03.2022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01" y="394406"/>
            <a:ext cx="2256235" cy="1678517"/>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2681288" y="394406"/>
            <a:ext cx="3833813" cy="845449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342901" y="2072923"/>
            <a:ext cx="2256235" cy="677598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14.03.2022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44216" y="6934201"/>
            <a:ext cx="4114800" cy="818622"/>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344216" y="885119"/>
            <a:ext cx="4114800" cy="5943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344216" y="7752823"/>
            <a:ext cx="4114800" cy="116257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14.03.2022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00" y="396699"/>
            <a:ext cx="6172200" cy="1651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342900" y="2311402"/>
            <a:ext cx="6172200" cy="6537502"/>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342900" y="9181396"/>
            <a:ext cx="1600200" cy="527402"/>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14.03.2022</a:t>
            </a:fld>
            <a:endParaRPr lang="ru-RU"/>
          </a:p>
        </p:txBody>
      </p:sp>
      <p:sp>
        <p:nvSpPr>
          <p:cNvPr id="5" name="Нижний колонтитул 4"/>
          <p:cNvSpPr>
            <a:spLocks noGrp="1"/>
          </p:cNvSpPr>
          <p:nvPr>
            <p:ph type="ftr" sz="quarter" idx="3"/>
          </p:nvPr>
        </p:nvSpPr>
        <p:spPr>
          <a:xfrm>
            <a:off x="2343150" y="9181396"/>
            <a:ext cx="2171700" cy="527402"/>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4914900" y="9181396"/>
            <a:ext cx="1600200" cy="527402"/>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15.jpeg"/><Relationship Id="rId5" Type="http://schemas.openxmlformats.org/officeDocument/2006/relationships/image" Target="../media/image14.png"/><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7" Type="http://schemas.openxmlformats.org/officeDocument/2006/relationships/image" Target="../media/image21.jpeg"/><Relationship Id="rId2" Type="http://schemas.openxmlformats.org/officeDocument/2006/relationships/image" Target="../media/image16.jpeg"/><Relationship Id="rId1" Type="http://schemas.openxmlformats.org/officeDocument/2006/relationships/slideLayout" Target="../slideLayouts/slideLayout7.xml"/><Relationship Id="rId6" Type="http://schemas.openxmlformats.org/officeDocument/2006/relationships/image" Target="../media/image20.jpeg"/><Relationship Id="rId5" Type="http://schemas.openxmlformats.org/officeDocument/2006/relationships/image" Target="../media/image19.png"/><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7.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slides/_rels/slide1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jpeg"/><Relationship Id="rId1" Type="http://schemas.openxmlformats.org/officeDocument/2006/relationships/slideLayout" Target="../slideLayouts/slideLayout7.xml"/><Relationship Id="rId6" Type="http://schemas.openxmlformats.org/officeDocument/2006/relationships/image" Target="../media/image33.png"/><Relationship Id="rId5" Type="http://schemas.openxmlformats.org/officeDocument/2006/relationships/image" Target="../media/image32.jpeg"/><Relationship Id="rId4" Type="http://schemas.openxmlformats.org/officeDocument/2006/relationships/image" Target="../media/image31.jpeg"/></Relationships>
</file>

<file path=ppt/slides/_rels/slide19.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7.xml"/><Relationship Id="rId6" Type="http://schemas.openxmlformats.org/officeDocument/2006/relationships/image" Target="../media/image37.jpeg"/><Relationship Id="rId5" Type="http://schemas.openxmlformats.org/officeDocument/2006/relationships/image" Target="../media/image36.jpe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8" Type="http://schemas.openxmlformats.org/officeDocument/2006/relationships/image" Target="../media/image44.jpeg"/><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image" Target="../media/image38.jpeg"/><Relationship Id="rId1" Type="http://schemas.openxmlformats.org/officeDocument/2006/relationships/slideLayout" Target="../slideLayouts/slideLayout7.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8" Type="http://schemas.openxmlformats.org/officeDocument/2006/relationships/image" Target="../media/image51.jpeg"/><Relationship Id="rId3" Type="http://schemas.openxmlformats.org/officeDocument/2006/relationships/image" Target="../media/image46.jpeg"/><Relationship Id="rId7" Type="http://schemas.openxmlformats.org/officeDocument/2006/relationships/image" Target="../media/image50.jpeg"/><Relationship Id="rId2" Type="http://schemas.openxmlformats.org/officeDocument/2006/relationships/image" Target="../media/image45.jpeg"/><Relationship Id="rId1" Type="http://schemas.openxmlformats.org/officeDocument/2006/relationships/slideLayout" Target="../slideLayouts/slideLayout7.xml"/><Relationship Id="rId6" Type="http://schemas.openxmlformats.org/officeDocument/2006/relationships/image" Target="../media/image49.jpeg"/><Relationship Id="rId5" Type="http://schemas.openxmlformats.org/officeDocument/2006/relationships/image" Target="../media/image48.jpeg"/><Relationship Id="rId10" Type="http://schemas.openxmlformats.org/officeDocument/2006/relationships/image" Target="../media/image53.jpeg"/><Relationship Id="rId4" Type="http://schemas.openxmlformats.org/officeDocument/2006/relationships/image" Target="../media/image47.jpeg"/><Relationship Id="rId9" Type="http://schemas.openxmlformats.org/officeDocument/2006/relationships/image" Target="../media/image52.jpeg"/></Relationships>
</file>

<file path=ppt/slides/_rels/slide23.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7.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Группа 8"/>
          <p:cNvGrpSpPr/>
          <p:nvPr/>
        </p:nvGrpSpPr>
        <p:grpSpPr>
          <a:xfrm>
            <a:off x="0" y="0"/>
            <a:ext cx="6858000" cy="9906000"/>
            <a:chOff x="0" y="0"/>
            <a:chExt cx="6858000" cy="9906000"/>
          </a:xfrm>
        </p:grpSpPr>
        <p:pic>
          <p:nvPicPr>
            <p:cNvPr id="23555" name="Picture 3" descr="C:\Users\Марат\Desktop\pic-023gynb4un-001.gif"/>
            <p:cNvPicPr>
              <a:picLocks noChangeAspect="1" noChangeArrowheads="1"/>
            </p:cNvPicPr>
            <p:nvPr/>
          </p:nvPicPr>
          <p:blipFill>
            <a:blip r:embed="rId2" cstate="print"/>
            <a:srcRect/>
            <a:stretch>
              <a:fillRect/>
            </a:stretch>
          </p:blipFill>
          <p:spPr bwMode="auto">
            <a:xfrm>
              <a:off x="0" y="0"/>
              <a:ext cx="6857999" cy="9906000"/>
            </a:xfrm>
            <a:prstGeom prst="rect">
              <a:avLst/>
            </a:prstGeom>
            <a:noFill/>
          </p:spPr>
        </p:pic>
        <p:sp>
          <p:nvSpPr>
            <p:cNvPr id="4" name="TextBox 3"/>
            <p:cNvSpPr txBox="1"/>
            <p:nvPr/>
          </p:nvSpPr>
          <p:spPr>
            <a:xfrm>
              <a:off x="0" y="0"/>
              <a:ext cx="6858000" cy="646331"/>
            </a:xfrm>
            <a:prstGeom prst="rect">
              <a:avLst/>
            </a:prstGeom>
            <a:noFill/>
          </p:spPr>
          <p:txBody>
            <a:bodyPr wrap="square" rtlCol="0">
              <a:spAutoFit/>
            </a:bodyPr>
            <a:lstStyle/>
            <a:p>
              <a:pPr algn="ctr"/>
              <a:r>
                <a:rPr lang="ru-RU" sz="1200" dirty="0" smtClean="0">
                  <a:latin typeface="Times New Roman" pitchFamily="18" charset="0"/>
                  <a:cs typeface="Times New Roman" pitchFamily="18" charset="0"/>
                </a:rPr>
                <a:t>Муниципальное бюджетное дошкольное образовательное учреждение </a:t>
              </a:r>
            </a:p>
            <a:p>
              <a:pPr algn="ctr"/>
              <a:r>
                <a:rPr lang="ru-RU" sz="1200" dirty="0" smtClean="0">
                  <a:latin typeface="Times New Roman" pitchFamily="18" charset="0"/>
                  <a:cs typeface="Times New Roman" pitchFamily="18" charset="0"/>
                </a:rPr>
                <a:t>«</a:t>
              </a:r>
              <a:r>
                <a:rPr lang="ru-RU" sz="1200" dirty="0" err="1" smtClean="0">
                  <a:latin typeface="Times New Roman" pitchFamily="18" charset="0"/>
                  <a:cs typeface="Times New Roman" pitchFamily="18" charset="0"/>
                </a:rPr>
                <a:t>Новошешминский</a:t>
              </a:r>
              <a:r>
                <a:rPr lang="ru-RU" sz="1200" dirty="0" smtClean="0">
                  <a:latin typeface="Times New Roman" pitchFamily="18" charset="0"/>
                  <a:cs typeface="Times New Roman" pitchFamily="18" charset="0"/>
                </a:rPr>
                <a:t> детский сад «Ландыш» </a:t>
              </a:r>
            </a:p>
            <a:p>
              <a:pPr algn="ctr"/>
              <a:r>
                <a:rPr lang="ru-RU" sz="1200" dirty="0" err="1" smtClean="0">
                  <a:latin typeface="Times New Roman" pitchFamily="18" charset="0"/>
                  <a:cs typeface="Times New Roman" pitchFamily="18" charset="0"/>
                </a:rPr>
                <a:t>Новошешминского</a:t>
              </a:r>
              <a:r>
                <a:rPr lang="ru-RU" sz="1200" dirty="0" smtClean="0">
                  <a:latin typeface="Times New Roman" pitchFamily="18" charset="0"/>
                  <a:cs typeface="Times New Roman" pitchFamily="18" charset="0"/>
                </a:rPr>
                <a:t> муниципального района Республики Татарстан</a:t>
              </a:r>
              <a:endParaRPr lang="ru-RU" sz="1200" dirty="0">
                <a:latin typeface="Times New Roman" pitchFamily="18" charset="0"/>
                <a:cs typeface="Times New Roman" pitchFamily="18" charset="0"/>
              </a:endParaRPr>
            </a:p>
          </p:txBody>
        </p:sp>
        <p:sp>
          <p:nvSpPr>
            <p:cNvPr id="5" name="TextBox 4"/>
            <p:cNvSpPr txBox="1"/>
            <p:nvPr/>
          </p:nvSpPr>
          <p:spPr>
            <a:xfrm>
              <a:off x="0" y="2360712"/>
              <a:ext cx="6858000" cy="1446550"/>
            </a:xfrm>
            <a:prstGeom prst="rect">
              <a:avLst/>
            </a:prstGeom>
            <a:noFill/>
          </p:spPr>
          <p:txBody>
            <a:bodyPr wrap="square" rtlCol="0">
              <a:spAutoFit/>
            </a:bodyPr>
            <a:lstStyle/>
            <a:p>
              <a:pPr algn="ctr"/>
              <a:r>
                <a:rPr lang="ru-RU" sz="4400" b="1" dirty="0" smtClean="0">
                  <a:solidFill>
                    <a:srgbClr val="FF0000"/>
                  </a:solidFill>
                  <a:latin typeface="Times New Roman" pitchFamily="18" charset="0"/>
                  <a:cs typeface="Times New Roman" pitchFamily="18" charset="0"/>
                </a:rPr>
                <a:t>Р</a:t>
              </a:r>
              <a:r>
                <a:rPr lang="ru-RU" sz="4400" b="1" dirty="0" smtClean="0">
                  <a:solidFill>
                    <a:srgbClr val="FFC000"/>
                  </a:solidFill>
                  <a:latin typeface="Times New Roman" pitchFamily="18" charset="0"/>
                  <a:cs typeface="Times New Roman" pitchFamily="18" charset="0"/>
                </a:rPr>
                <a:t>А</a:t>
              </a:r>
              <a:r>
                <a:rPr lang="ru-RU" sz="4400" b="1" dirty="0" smtClean="0">
                  <a:solidFill>
                    <a:srgbClr val="00B050"/>
                  </a:solidFill>
                  <a:latin typeface="Times New Roman" pitchFamily="18" charset="0"/>
                  <a:cs typeface="Times New Roman" pitchFamily="18" charset="0"/>
                </a:rPr>
                <a:t>Б</a:t>
              </a:r>
              <a:r>
                <a:rPr lang="ru-RU" sz="4400" b="1" dirty="0" smtClean="0">
                  <a:solidFill>
                    <a:srgbClr val="FF0000"/>
                  </a:solidFill>
                  <a:latin typeface="Times New Roman" pitchFamily="18" charset="0"/>
                  <a:cs typeface="Times New Roman" pitchFamily="18" charset="0"/>
                </a:rPr>
                <a:t>О</a:t>
              </a:r>
              <a:r>
                <a:rPr lang="ru-RU" sz="4400" b="1" dirty="0" smtClean="0">
                  <a:solidFill>
                    <a:srgbClr val="FFC000"/>
                  </a:solidFill>
                  <a:latin typeface="Times New Roman" pitchFamily="18" charset="0"/>
                  <a:cs typeface="Times New Roman" pitchFamily="18" charset="0"/>
                </a:rPr>
                <a:t>Ч</a:t>
              </a:r>
              <a:r>
                <a:rPr lang="ru-RU" sz="4400" b="1" dirty="0" smtClean="0">
                  <a:solidFill>
                    <a:srgbClr val="00B050"/>
                  </a:solidFill>
                  <a:latin typeface="Times New Roman" pitchFamily="18" charset="0"/>
                  <a:cs typeface="Times New Roman" pitchFamily="18" charset="0"/>
                </a:rPr>
                <a:t>А</a:t>
              </a:r>
              <a:r>
                <a:rPr lang="ru-RU" sz="4400" b="1" dirty="0" smtClean="0">
                  <a:solidFill>
                    <a:srgbClr val="FF0000"/>
                  </a:solidFill>
                  <a:latin typeface="Times New Roman" pitchFamily="18" charset="0"/>
                  <a:cs typeface="Times New Roman" pitchFamily="18" charset="0"/>
                </a:rPr>
                <a:t>Я  </a:t>
              </a:r>
              <a:r>
                <a:rPr lang="ru-RU" sz="4400" b="1" dirty="0" smtClean="0">
                  <a:solidFill>
                    <a:srgbClr val="FFC000"/>
                  </a:solidFill>
                  <a:latin typeface="Times New Roman" pitchFamily="18" charset="0"/>
                  <a:cs typeface="Times New Roman" pitchFamily="18" charset="0"/>
                </a:rPr>
                <a:t>Т</a:t>
              </a:r>
              <a:r>
                <a:rPr lang="ru-RU" sz="4400" b="1" dirty="0" smtClean="0">
                  <a:solidFill>
                    <a:srgbClr val="00B050"/>
                  </a:solidFill>
                  <a:latin typeface="Times New Roman" pitchFamily="18" charset="0"/>
                  <a:cs typeface="Times New Roman" pitchFamily="18" charset="0"/>
                </a:rPr>
                <a:t>Е</a:t>
              </a:r>
              <a:r>
                <a:rPr lang="ru-RU" sz="4400" b="1" dirty="0" smtClean="0">
                  <a:solidFill>
                    <a:srgbClr val="FF0000"/>
                  </a:solidFill>
                  <a:latin typeface="Times New Roman" pitchFamily="18" charset="0"/>
                  <a:cs typeface="Times New Roman" pitchFamily="18" charset="0"/>
                </a:rPr>
                <a:t>Т</a:t>
              </a:r>
              <a:r>
                <a:rPr lang="ru-RU" sz="4400" b="1" dirty="0" smtClean="0">
                  <a:solidFill>
                    <a:srgbClr val="FFC000"/>
                  </a:solidFill>
                  <a:latin typeface="Times New Roman" pitchFamily="18" charset="0"/>
                  <a:cs typeface="Times New Roman" pitchFamily="18" charset="0"/>
                </a:rPr>
                <a:t>Р</a:t>
              </a:r>
              <a:r>
                <a:rPr lang="ru-RU" sz="4400" b="1" dirty="0" smtClean="0">
                  <a:solidFill>
                    <a:srgbClr val="00B050"/>
                  </a:solidFill>
                  <a:latin typeface="Times New Roman" pitchFamily="18" charset="0"/>
                  <a:cs typeface="Times New Roman" pitchFamily="18" charset="0"/>
                </a:rPr>
                <a:t>А</a:t>
              </a:r>
              <a:r>
                <a:rPr lang="ru-RU" sz="4400" b="1" dirty="0" smtClean="0">
                  <a:solidFill>
                    <a:srgbClr val="FF0000"/>
                  </a:solidFill>
                  <a:latin typeface="Times New Roman" pitchFamily="18" charset="0"/>
                  <a:cs typeface="Times New Roman" pitchFamily="18" charset="0"/>
                </a:rPr>
                <a:t>Д</a:t>
              </a:r>
              <a:r>
                <a:rPr lang="ru-RU" sz="4400" b="1" dirty="0" smtClean="0">
                  <a:solidFill>
                    <a:srgbClr val="FFC000"/>
                  </a:solidFill>
                  <a:latin typeface="Times New Roman" pitchFamily="18" charset="0"/>
                  <a:cs typeface="Times New Roman" pitchFamily="18" charset="0"/>
                </a:rPr>
                <a:t>Ь</a:t>
              </a:r>
              <a:r>
                <a:rPr lang="ru-RU" sz="4400" b="1" dirty="0" smtClean="0">
                  <a:solidFill>
                    <a:srgbClr val="FF0000"/>
                  </a:solidFill>
                  <a:latin typeface="Times New Roman" pitchFamily="18" charset="0"/>
                  <a:cs typeface="Times New Roman" pitchFamily="18" charset="0"/>
                </a:rPr>
                <a:t>  </a:t>
              </a:r>
            </a:p>
            <a:p>
              <a:pPr algn="ctr"/>
              <a:r>
                <a:rPr lang="ru-RU" sz="4400" b="1" dirty="0" smtClean="0">
                  <a:solidFill>
                    <a:srgbClr val="00B050"/>
                  </a:solidFill>
                  <a:latin typeface="Times New Roman" pitchFamily="18" charset="0"/>
                  <a:cs typeface="Times New Roman" pitchFamily="18" charset="0"/>
                </a:rPr>
                <a:t>П</a:t>
              </a:r>
              <a:r>
                <a:rPr lang="ru-RU" sz="4400" b="1" dirty="0" smtClean="0">
                  <a:solidFill>
                    <a:srgbClr val="FF0000"/>
                  </a:solidFill>
                  <a:latin typeface="Times New Roman" pitchFamily="18" charset="0"/>
                  <a:cs typeface="Times New Roman" pitchFamily="18" charset="0"/>
                </a:rPr>
                <a:t>О  </a:t>
              </a:r>
              <a:r>
                <a:rPr lang="ru-RU" sz="4400" b="1" dirty="0" smtClean="0">
                  <a:solidFill>
                    <a:srgbClr val="FFC000"/>
                  </a:solidFill>
                  <a:latin typeface="Times New Roman" pitchFamily="18" charset="0"/>
                  <a:cs typeface="Times New Roman" pitchFamily="18" charset="0"/>
                </a:rPr>
                <a:t>Р</a:t>
              </a:r>
              <a:r>
                <a:rPr lang="ru-RU" sz="4400" b="1" dirty="0" smtClean="0">
                  <a:solidFill>
                    <a:srgbClr val="00B050"/>
                  </a:solidFill>
                  <a:latin typeface="Times New Roman" pitchFamily="18" charset="0"/>
                  <a:cs typeface="Times New Roman" pitchFamily="18" charset="0"/>
                </a:rPr>
                <a:t>А</a:t>
              </a:r>
              <a:r>
                <a:rPr lang="ru-RU" sz="4400" b="1" dirty="0" smtClean="0">
                  <a:solidFill>
                    <a:srgbClr val="FF0000"/>
                  </a:solidFill>
                  <a:latin typeface="Times New Roman" pitchFamily="18" charset="0"/>
                  <a:cs typeface="Times New Roman" pitchFamily="18" charset="0"/>
                </a:rPr>
                <a:t>З</a:t>
              </a:r>
              <a:r>
                <a:rPr lang="ru-RU" sz="4400" b="1" dirty="0" smtClean="0">
                  <a:solidFill>
                    <a:srgbClr val="FFC000"/>
                  </a:solidFill>
                  <a:latin typeface="Times New Roman" pitchFamily="18" charset="0"/>
                  <a:cs typeface="Times New Roman" pitchFamily="18" charset="0"/>
                </a:rPr>
                <a:t>В</a:t>
              </a:r>
              <a:r>
                <a:rPr lang="ru-RU" sz="4400" b="1" dirty="0" smtClean="0">
                  <a:solidFill>
                    <a:srgbClr val="00B050"/>
                  </a:solidFill>
                  <a:latin typeface="Times New Roman" pitchFamily="18" charset="0"/>
                  <a:cs typeface="Times New Roman" pitchFamily="18" charset="0"/>
                </a:rPr>
                <a:t>И</a:t>
              </a:r>
              <a:r>
                <a:rPr lang="ru-RU" sz="4400" b="1" dirty="0" smtClean="0">
                  <a:solidFill>
                    <a:srgbClr val="FF0000"/>
                  </a:solidFill>
                  <a:latin typeface="Times New Roman" pitchFamily="18" charset="0"/>
                  <a:cs typeface="Times New Roman" pitchFamily="18" charset="0"/>
                </a:rPr>
                <a:t>Т</a:t>
              </a:r>
              <a:r>
                <a:rPr lang="ru-RU" sz="4400" b="1" dirty="0" smtClean="0">
                  <a:solidFill>
                    <a:srgbClr val="FFC000"/>
                  </a:solidFill>
                  <a:latin typeface="Times New Roman" pitchFamily="18" charset="0"/>
                  <a:cs typeface="Times New Roman" pitchFamily="18" charset="0"/>
                </a:rPr>
                <a:t>И</a:t>
              </a:r>
              <a:r>
                <a:rPr lang="ru-RU" sz="4400" b="1" dirty="0" smtClean="0">
                  <a:solidFill>
                    <a:srgbClr val="00B050"/>
                  </a:solidFill>
                  <a:latin typeface="Times New Roman" pitchFamily="18" charset="0"/>
                  <a:cs typeface="Times New Roman" pitchFamily="18" charset="0"/>
                </a:rPr>
                <a:t>Ю</a:t>
              </a:r>
              <a:r>
                <a:rPr lang="ru-RU" sz="4400" b="1" dirty="0" smtClean="0">
                  <a:solidFill>
                    <a:srgbClr val="FF0000"/>
                  </a:solidFill>
                  <a:latin typeface="Times New Roman" pitchFamily="18" charset="0"/>
                  <a:cs typeface="Times New Roman" pitchFamily="18" charset="0"/>
                </a:rPr>
                <a:t>   Р</a:t>
              </a:r>
              <a:r>
                <a:rPr lang="ru-RU" sz="4400" b="1" dirty="0" smtClean="0">
                  <a:solidFill>
                    <a:srgbClr val="FFC000"/>
                  </a:solidFill>
                  <a:latin typeface="Times New Roman" pitchFamily="18" charset="0"/>
                  <a:cs typeface="Times New Roman" pitchFamily="18" charset="0"/>
                </a:rPr>
                <a:t>Е</a:t>
              </a:r>
              <a:r>
                <a:rPr lang="ru-RU" sz="4400" b="1" dirty="0" smtClean="0">
                  <a:solidFill>
                    <a:srgbClr val="00B050"/>
                  </a:solidFill>
                  <a:latin typeface="Times New Roman" pitchFamily="18" charset="0"/>
                  <a:cs typeface="Times New Roman" pitchFamily="18" charset="0"/>
                </a:rPr>
                <a:t>Ч</a:t>
              </a:r>
              <a:r>
                <a:rPr lang="ru-RU" sz="4400" b="1" dirty="0" smtClean="0">
                  <a:solidFill>
                    <a:srgbClr val="FF0000"/>
                  </a:solidFill>
                  <a:latin typeface="Times New Roman" pitchFamily="18" charset="0"/>
                  <a:cs typeface="Times New Roman" pitchFamily="18" charset="0"/>
                </a:rPr>
                <a:t>И</a:t>
              </a:r>
            </a:p>
          </p:txBody>
        </p:sp>
        <p:sp>
          <p:nvSpPr>
            <p:cNvPr id="6" name="TextBox 5"/>
            <p:cNvSpPr txBox="1"/>
            <p:nvPr/>
          </p:nvSpPr>
          <p:spPr>
            <a:xfrm>
              <a:off x="2348880" y="4088904"/>
              <a:ext cx="2025876" cy="369332"/>
            </a:xfrm>
            <a:prstGeom prst="rect">
              <a:avLst/>
            </a:prstGeom>
            <a:noFill/>
          </p:spPr>
          <p:txBody>
            <a:bodyPr wrap="none" rtlCol="0">
              <a:spAutoFit/>
            </a:bodyPr>
            <a:lstStyle/>
            <a:p>
              <a:r>
                <a:rPr lang="ru-RU" i="1" dirty="0" smtClean="0">
                  <a:latin typeface="Times New Roman" pitchFamily="18" charset="0"/>
                  <a:cs typeface="Times New Roman" pitchFamily="18" charset="0"/>
                </a:rPr>
                <a:t>для детей 3 -4 лет</a:t>
              </a:r>
              <a:endParaRPr lang="ru-RU" i="1" dirty="0">
                <a:latin typeface="Times New Roman" pitchFamily="18" charset="0"/>
                <a:cs typeface="Times New Roman" pitchFamily="18" charset="0"/>
              </a:endParaRPr>
            </a:p>
          </p:txBody>
        </p:sp>
        <p:sp>
          <p:nvSpPr>
            <p:cNvPr id="7" name="TextBox 6"/>
            <p:cNvSpPr txBox="1"/>
            <p:nvPr/>
          </p:nvSpPr>
          <p:spPr>
            <a:xfrm>
              <a:off x="0" y="4880992"/>
              <a:ext cx="6858000" cy="400110"/>
            </a:xfrm>
            <a:prstGeom prst="rect">
              <a:avLst/>
            </a:prstGeom>
            <a:noFill/>
          </p:spPr>
          <p:txBody>
            <a:bodyPr wrap="square" rtlCol="0">
              <a:spAutoFit/>
            </a:bodyPr>
            <a:lstStyle/>
            <a:p>
              <a:pPr algn="ctr"/>
              <a:r>
                <a:rPr lang="ru-RU" sz="2000" b="1" dirty="0" smtClean="0">
                  <a:solidFill>
                    <a:srgbClr val="0070C0"/>
                  </a:solidFill>
                  <a:latin typeface="Times New Roman" pitchFamily="18" charset="0"/>
                  <a:cs typeface="Times New Roman" pitchFamily="18" charset="0"/>
                </a:rPr>
                <a:t>Для обучения детей правилам дорожного движения</a:t>
              </a:r>
              <a:endParaRPr lang="ru-RU" sz="2000" b="1" dirty="0">
                <a:solidFill>
                  <a:srgbClr val="0070C0"/>
                </a:solidFill>
                <a:latin typeface="Times New Roman" pitchFamily="18" charset="0"/>
                <a:cs typeface="Times New Roman" pitchFamily="18" charset="0"/>
              </a:endParaRPr>
            </a:p>
          </p:txBody>
        </p:sp>
        <p:sp>
          <p:nvSpPr>
            <p:cNvPr id="8" name="TextBox 7"/>
            <p:cNvSpPr txBox="1"/>
            <p:nvPr/>
          </p:nvSpPr>
          <p:spPr>
            <a:xfrm>
              <a:off x="3573016" y="9345488"/>
              <a:ext cx="1873654" cy="276999"/>
            </a:xfrm>
            <a:prstGeom prst="rect">
              <a:avLst/>
            </a:prstGeom>
            <a:noFill/>
          </p:spPr>
          <p:txBody>
            <a:bodyPr wrap="none" rtlCol="0">
              <a:spAutoFit/>
            </a:bodyPr>
            <a:lstStyle/>
            <a:p>
              <a:r>
                <a:rPr lang="ru-RU" sz="1200" dirty="0" smtClean="0">
                  <a:latin typeface="Times New Roman" pitchFamily="18" charset="0"/>
                  <a:cs typeface="Times New Roman" pitchFamily="18" charset="0"/>
                </a:rPr>
                <a:t>с. Новошешминск, 2022 г.</a:t>
              </a:r>
              <a:endParaRPr lang="ru-RU" sz="1200" dirty="0">
                <a:latin typeface="Times New Roman" pitchFamily="18" charset="0"/>
                <a:cs typeface="Times New Roman" pitchFamily="18" charset="0"/>
              </a:endParaRPr>
            </a:p>
          </p:txBody>
        </p:sp>
      </p:gr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6858000" cy="5909310"/>
          </a:xfrm>
          <a:prstGeom prst="rect">
            <a:avLst/>
          </a:prstGeom>
        </p:spPr>
        <p:txBody>
          <a:bodyPr wrap="square">
            <a:spAutoFit/>
          </a:bodyPr>
          <a:lstStyle/>
          <a:p>
            <a:pPr lvl="0" algn="ctr" fontAlgn="base">
              <a:lnSpc>
                <a:spcPct val="150000"/>
              </a:lnSpc>
              <a:spcBef>
                <a:spcPct val="0"/>
              </a:spcBef>
              <a:spcAft>
                <a:spcPct val="0"/>
              </a:spcAft>
            </a:pPr>
            <a:r>
              <a:rPr lang="ru-RU" sz="1400" b="1" dirty="0" smtClean="0">
                <a:latin typeface="Times New Roman" pitchFamily="18" charset="0"/>
                <a:ea typeface="Calibri" pitchFamily="34" charset="0"/>
                <a:cs typeface="Times New Roman" pitchFamily="18" charset="0"/>
              </a:rPr>
              <a:t>Описание заданий к разделу</a:t>
            </a:r>
            <a:endParaRPr lang="ru-RU" sz="1400" b="1" dirty="0" smtClean="0">
              <a:latin typeface="Times New Roman" pitchFamily="18" charset="0"/>
              <a:cs typeface="Times New Roman" pitchFamily="18" charset="0"/>
            </a:endParaRPr>
          </a:p>
          <a:p>
            <a:pPr lvl="0" algn="ctr" eaLnBrk="0" fontAlgn="base" hangingPunct="0">
              <a:lnSpc>
                <a:spcPct val="150000"/>
              </a:lnSpc>
              <a:spcBef>
                <a:spcPct val="0"/>
              </a:spcBef>
              <a:spcAft>
                <a:spcPct val="0"/>
              </a:spcAft>
            </a:pPr>
            <a:r>
              <a:rPr lang="ru-RU" sz="1400" b="1" dirty="0" smtClean="0">
                <a:latin typeface="Times New Roman" pitchFamily="18" charset="0"/>
                <a:ea typeface="Calibri" pitchFamily="34" charset="0"/>
                <a:cs typeface="Times New Roman" pitchFamily="18" charset="0"/>
              </a:rPr>
              <a:t>«Легковой автомобиль»</a:t>
            </a:r>
          </a:p>
          <a:p>
            <a:pPr lvl="0" algn="ctr" eaLnBrk="0" fontAlgn="base" hangingPunct="0">
              <a:lnSpc>
                <a:spcPct val="150000"/>
              </a:lnSpc>
              <a:spcBef>
                <a:spcPct val="0"/>
              </a:spcBef>
              <a:spcAft>
                <a:spcPct val="0"/>
              </a:spcAft>
            </a:pPr>
            <a:r>
              <a:rPr lang="ru-RU" sz="1400" b="1" dirty="0" smtClean="0">
                <a:latin typeface="Times New Roman" pitchFamily="18" charset="0"/>
                <a:ea typeface="Calibri" pitchFamily="34" charset="0"/>
                <a:cs typeface="Times New Roman" pitchFamily="18" charset="0"/>
              </a:rPr>
              <a:t>1. «Раскрась машинку»</a:t>
            </a:r>
            <a:endParaRPr lang="ru-RU" sz="1400" b="1" dirty="0" smtClean="0">
              <a:latin typeface="Times New Roman" pitchFamily="18" charset="0"/>
              <a:cs typeface="Times New Roman" pitchFamily="18" charset="0"/>
            </a:endParaRPr>
          </a:p>
          <a:p>
            <a:pPr lvl="0" algn="ctr" eaLnBrk="0" fontAlgn="base" hangingPunct="0">
              <a:lnSpc>
                <a:spcPct val="150000"/>
              </a:lnSpc>
              <a:spcBef>
                <a:spcPct val="0"/>
              </a:spcBef>
              <a:spcAft>
                <a:spcPct val="0"/>
              </a:spcAft>
            </a:pPr>
            <a:r>
              <a:rPr lang="ru-RU" sz="1400" dirty="0" smtClean="0">
                <a:latin typeface="Times New Roman" pitchFamily="18" charset="0"/>
                <a:cs typeface="Times New Roman" pitchFamily="18" charset="0"/>
              </a:rPr>
              <a:t>Рассмотреть картинку легкового автомобиля, обсудить из каких деталей состоит легковой автомобиль. Дать новые понятия  «Кузов», «Шасси». Затем попросить ребенка раскрасить  «Кузов»  красным цветом, а «Шасси» </a:t>
            </a:r>
            <a:r>
              <a:rPr lang="ru-RU" sz="1400" dirty="0" err="1" smtClean="0">
                <a:latin typeface="Times New Roman" pitchFamily="18" charset="0"/>
                <a:cs typeface="Times New Roman" pitchFamily="18" charset="0"/>
              </a:rPr>
              <a:t>синиим</a:t>
            </a:r>
            <a:r>
              <a:rPr lang="ru-RU" sz="1400" dirty="0" smtClean="0">
                <a:latin typeface="Times New Roman" pitchFamily="18" charset="0"/>
                <a:cs typeface="Times New Roman" pitchFamily="18" charset="0"/>
              </a:rPr>
              <a:t> цветом.</a:t>
            </a:r>
          </a:p>
          <a:p>
            <a:pPr lvl="0" algn="ctr" eaLnBrk="0" fontAlgn="base" hangingPunct="0">
              <a:lnSpc>
                <a:spcPct val="150000"/>
              </a:lnSpc>
              <a:spcBef>
                <a:spcPct val="0"/>
              </a:spcBef>
              <a:spcAft>
                <a:spcPct val="0"/>
              </a:spcAft>
            </a:pPr>
            <a:r>
              <a:rPr lang="ru-RU" sz="1400" b="1" dirty="0" smtClean="0">
                <a:latin typeface="Times New Roman" pitchFamily="18" charset="0"/>
                <a:ea typeface="Calibri" pitchFamily="34" charset="0"/>
                <a:cs typeface="Times New Roman" pitchFamily="18" charset="0"/>
              </a:rPr>
              <a:t>2. «Где спрятался звук»</a:t>
            </a:r>
          </a:p>
          <a:p>
            <a:pPr lvl="0" algn="ctr" eaLnBrk="0" fontAlgn="base" hangingPunct="0">
              <a:lnSpc>
                <a:spcPct val="150000"/>
              </a:lnSpc>
              <a:spcBef>
                <a:spcPct val="0"/>
              </a:spcBef>
              <a:spcAft>
                <a:spcPct val="0"/>
              </a:spcAft>
            </a:pPr>
            <a:r>
              <a:rPr lang="ru-RU" sz="1400" dirty="0" smtClean="0">
                <a:latin typeface="Times New Roman" pitchFamily="18" charset="0"/>
                <a:cs typeface="Times New Roman" pitchFamily="18" charset="0"/>
              </a:rPr>
              <a:t>Ребенку показывают четыре картинки. Ребенок их называет, а потом называет взрослый (если ребенок затрудняется назвать картинку, то взрослый помогает). После повторения слов, попросить ребенка назвать слово, в котором есть звук «А»</a:t>
            </a:r>
          </a:p>
          <a:p>
            <a:pPr lvl="0" algn="ctr" eaLnBrk="0" fontAlgn="base" hangingPunct="0">
              <a:lnSpc>
                <a:spcPct val="150000"/>
              </a:lnSpc>
              <a:spcBef>
                <a:spcPct val="0"/>
              </a:spcBef>
              <a:spcAft>
                <a:spcPct val="0"/>
              </a:spcAft>
            </a:pPr>
            <a:r>
              <a:rPr lang="ru-RU" sz="1400" b="1" dirty="0" smtClean="0">
                <a:latin typeface="Times New Roman" pitchFamily="18" charset="0"/>
                <a:ea typeface="Calibri" pitchFamily="34" charset="0"/>
                <a:cs typeface="Times New Roman" pitchFamily="18" charset="0"/>
              </a:rPr>
              <a:t>3. «Для чего нужна машина»</a:t>
            </a:r>
            <a:endParaRPr lang="ru-RU" sz="1400" b="1" dirty="0" smtClean="0">
              <a:latin typeface="Times New Roman" pitchFamily="18" charset="0"/>
              <a:cs typeface="Times New Roman" pitchFamily="18" charset="0"/>
            </a:endParaRPr>
          </a:p>
          <a:p>
            <a:pPr lvl="0" algn="ctr" eaLnBrk="0" fontAlgn="base" hangingPunct="0">
              <a:lnSpc>
                <a:spcPct val="150000"/>
              </a:lnSpc>
              <a:spcBef>
                <a:spcPct val="0"/>
              </a:spcBef>
              <a:spcAft>
                <a:spcPct val="0"/>
              </a:spcAft>
            </a:pPr>
            <a:r>
              <a:rPr lang="ru-RU" sz="1400" dirty="0" smtClean="0">
                <a:latin typeface="Times New Roman" pitchFamily="18" charset="0"/>
                <a:cs typeface="Times New Roman" pitchFamily="18" charset="0"/>
              </a:rPr>
              <a:t>Задать вопросы ребенку  по картинкам «Чем играет мальчик?», «На чем едет мальчик?». Ребенок должен  постараться дать полный ответ используя правильное окончание и предлог «На».</a:t>
            </a:r>
          </a:p>
          <a:p>
            <a:pPr lvl="0" algn="ctr" eaLnBrk="0" fontAlgn="base" hangingPunct="0">
              <a:lnSpc>
                <a:spcPct val="150000"/>
              </a:lnSpc>
              <a:spcBef>
                <a:spcPct val="0"/>
              </a:spcBef>
              <a:spcAft>
                <a:spcPct val="0"/>
              </a:spcAft>
            </a:pPr>
            <a:r>
              <a:rPr lang="ru-RU" sz="1400" b="1" dirty="0" smtClean="0">
                <a:latin typeface="Times New Roman" pitchFamily="18" charset="0"/>
                <a:ea typeface="Calibri" pitchFamily="34" charset="0"/>
                <a:cs typeface="Times New Roman" pitchFamily="18" charset="0"/>
              </a:rPr>
              <a:t>4. «Расскажи о транспорте»</a:t>
            </a:r>
            <a:endParaRPr lang="ru-RU" sz="1400" b="1" dirty="0" smtClean="0">
              <a:latin typeface="Times New Roman" pitchFamily="18" charset="0"/>
              <a:cs typeface="Times New Roman" pitchFamily="18" charset="0"/>
            </a:endParaRPr>
          </a:p>
          <a:p>
            <a:pPr lvl="0" algn="ctr" eaLnBrk="0" fontAlgn="base" hangingPunct="0">
              <a:lnSpc>
                <a:spcPct val="150000"/>
              </a:lnSpc>
              <a:spcBef>
                <a:spcPct val="0"/>
              </a:spcBef>
              <a:spcAft>
                <a:spcPct val="0"/>
              </a:spcAft>
            </a:pPr>
            <a:r>
              <a:rPr lang="ru-RU" sz="1400" dirty="0" smtClean="0">
                <a:latin typeface="Times New Roman" pitchFamily="18" charset="0"/>
                <a:cs typeface="Times New Roman" pitchFamily="18" charset="0"/>
              </a:rPr>
              <a:t>Нужно найти лишнюю картинку и постараться объяснить почему она лишняя. После выполнения задания  можно предложить ребенку выучить четверостишие про легковой автомобиль.</a:t>
            </a:r>
            <a:endParaRPr lang="ru-RU" sz="1400" dirty="0">
              <a:latin typeface="Times New Roman" pitchFamily="18" charset="0"/>
              <a:cs typeface="Times New Roman" pitchFamily="18" charset="0"/>
            </a:endParaRPr>
          </a:p>
        </p:txBody>
      </p:sp>
      <p:cxnSp>
        <p:nvCxnSpPr>
          <p:cNvPr id="3" name="Прямая соединительная линия 2"/>
          <p:cNvCxnSpPr/>
          <p:nvPr/>
        </p:nvCxnSpPr>
        <p:spPr>
          <a:xfrm>
            <a:off x="0" y="0"/>
            <a:ext cx="0" cy="990600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 name="Прямая соединительная линия 3"/>
          <p:cNvCxnSpPr/>
          <p:nvPr/>
        </p:nvCxnSpPr>
        <p:spPr>
          <a:xfrm>
            <a:off x="0" y="0"/>
            <a:ext cx="6858000" cy="0"/>
          </a:xfrm>
          <a:prstGeom prst="line">
            <a:avLst/>
          </a:prstGeom>
          <a:ln w="5715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5" name="Прямая соединительная линия 4"/>
          <p:cNvCxnSpPr/>
          <p:nvPr/>
        </p:nvCxnSpPr>
        <p:spPr>
          <a:xfrm>
            <a:off x="6858000" y="0"/>
            <a:ext cx="0" cy="990600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6" name="Прямая соединительная линия 5"/>
          <p:cNvCxnSpPr/>
          <p:nvPr/>
        </p:nvCxnSpPr>
        <p:spPr>
          <a:xfrm>
            <a:off x="0" y="9906000"/>
            <a:ext cx="68580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7" name="Прямоугольник 6"/>
          <p:cNvSpPr/>
          <p:nvPr/>
        </p:nvSpPr>
        <p:spPr>
          <a:xfrm>
            <a:off x="3284984" y="9598223"/>
            <a:ext cx="364202" cy="307777"/>
          </a:xfrm>
          <a:prstGeom prst="rect">
            <a:avLst/>
          </a:prstGeom>
        </p:spPr>
        <p:txBody>
          <a:bodyPr wrap="none">
            <a:spAutoFit/>
          </a:bodyPr>
          <a:lstStyle/>
          <a:p>
            <a:r>
              <a:rPr lang="ru-RU" sz="1400" dirty="0" smtClean="0">
                <a:latin typeface="Times New Roman" pitchFamily="18" charset="0"/>
                <a:cs typeface="Times New Roman" pitchFamily="18" charset="0"/>
              </a:rPr>
              <a:t>10</a:t>
            </a:r>
            <a:endParaRPr lang="ru-RU" sz="1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0" y="0"/>
            <a:ext cx="6858000" cy="923330"/>
          </a:xfrm>
          <a:prstGeom prst="rect">
            <a:avLst/>
          </a:prstGeom>
        </p:spPr>
        <p:txBody>
          <a:bodyPr wrap="square">
            <a:spAutoFit/>
          </a:bodyPr>
          <a:lstStyle/>
          <a:p>
            <a:pPr marL="342900" lvl="0" indent="-342900" algn="ctr" fontAlgn="base">
              <a:lnSpc>
                <a:spcPct val="150000"/>
              </a:lnSpc>
              <a:spcBef>
                <a:spcPct val="0"/>
              </a:spcBef>
              <a:spcAft>
                <a:spcPct val="0"/>
              </a:spcAft>
              <a:buAutoNum type="arabicPeriod"/>
            </a:pPr>
            <a:r>
              <a:rPr lang="tt-RU" b="1" dirty="0" smtClean="0">
                <a:solidFill>
                  <a:srgbClr val="0070C0"/>
                </a:solidFill>
                <a:latin typeface="Times New Roman" pitchFamily="18" charset="0"/>
                <a:ea typeface="Calibri" pitchFamily="34" charset="0"/>
                <a:cs typeface="Times New Roman" pitchFamily="18" charset="0"/>
              </a:rPr>
              <a:t>Задание на формирование словаря</a:t>
            </a:r>
            <a:endParaRPr lang="ru-RU" b="1" dirty="0" smtClean="0">
              <a:solidFill>
                <a:srgbClr val="0070C0"/>
              </a:solidFill>
              <a:latin typeface="Times New Roman" pitchFamily="18" charset="0"/>
              <a:cs typeface="Times New Roman" pitchFamily="18" charset="0"/>
            </a:endParaRPr>
          </a:p>
          <a:p>
            <a:pPr marL="342900" lvl="0" indent="-342900" algn="ctr" fontAlgn="base">
              <a:lnSpc>
                <a:spcPct val="150000"/>
              </a:lnSpc>
              <a:spcBef>
                <a:spcPct val="0"/>
              </a:spcBef>
              <a:spcAft>
                <a:spcPct val="0"/>
              </a:spcAft>
            </a:pPr>
            <a:r>
              <a:rPr lang="ru-RU" b="1" dirty="0" smtClean="0">
                <a:solidFill>
                  <a:srgbClr val="7030A0"/>
                </a:solidFill>
                <a:latin typeface="Times New Roman" pitchFamily="18" charset="0"/>
                <a:ea typeface="Calibri" pitchFamily="34" charset="0"/>
                <a:cs typeface="Times New Roman" pitchFamily="18" charset="0"/>
              </a:rPr>
              <a:t>«Раскрась машинку»</a:t>
            </a:r>
            <a:endParaRPr lang="tt-RU" b="1" dirty="0" smtClean="0">
              <a:solidFill>
                <a:srgbClr val="7030A0"/>
              </a:solidFill>
              <a:latin typeface="Times New Roman" pitchFamily="18" charset="0"/>
              <a:ea typeface="Calibri" pitchFamily="34" charset="0"/>
              <a:cs typeface="Times New Roman" pitchFamily="18" charset="0"/>
            </a:endParaRPr>
          </a:p>
        </p:txBody>
      </p:sp>
      <p:pic>
        <p:nvPicPr>
          <p:cNvPr id="4" name="Рисунок 3" descr="C:\Users\Ильгиз\Desktop\raskraska-dlya-malishey-3-4-goda-18 (1).jpg"/>
          <p:cNvPicPr/>
          <p:nvPr/>
        </p:nvPicPr>
        <p:blipFill>
          <a:blip r:embed="rId2" cstate="print"/>
          <a:srcRect/>
          <a:stretch>
            <a:fillRect/>
          </a:stretch>
        </p:blipFill>
        <p:spPr bwMode="auto">
          <a:xfrm>
            <a:off x="1052736" y="1136576"/>
            <a:ext cx="4824536" cy="2802482"/>
          </a:xfrm>
          <a:prstGeom prst="rect">
            <a:avLst/>
          </a:prstGeom>
          <a:noFill/>
          <a:ln w="9525">
            <a:noFill/>
            <a:miter lim="800000"/>
            <a:headEnd/>
            <a:tailEnd/>
          </a:ln>
        </p:spPr>
      </p:pic>
      <p:sp>
        <p:nvSpPr>
          <p:cNvPr id="6" name="Прямоугольник 5"/>
          <p:cNvSpPr/>
          <p:nvPr/>
        </p:nvSpPr>
        <p:spPr>
          <a:xfrm>
            <a:off x="0" y="4376936"/>
            <a:ext cx="6858000" cy="923330"/>
          </a:xfrm>
          <a:prstGeom prst="rect">
            <a:avLst/>
          </a:prstGeom>
        </p:spPr>
        <p:txBody>
          <a:bodyPr wrap="square">
            <a:spAutoFit/>
          </a:bodyPr>
          <a:lstStyle/>
          <a:p>
            <a:pPr lvl="0" algn="ctr" fontAlgn="base">
              <a:lnSpc>
                <a:spcPct val="150000"/>
              </a:lnSpc>
              <a:spcBef>
                <a:spcPct val="0"/>
              </a:spcBef>
              <a:spcAft>
                <a:spcPct val="0"/>
              </a:spcAft>
            </a:pPr>
            <a:r>
              <a:rPr lang="tt-RU" b="1" dirty="0" smtClean="0">
                <a:solidFill>
                  <a:srgbClr val="0070C0"/>
                </a:solidFill>
                <a:latin typeface="Times New Roman" pitchFamily="18" charset="0"/>
                <a:ea typeface="Calibri" pitchFamily="34" charset="0"/>
                <a:cs typeface="Times New Roman" pitchFamily="18" charset="0"/>
              </a:rPr>
              <a:t>2. Задание на формирование звуковой культуре речи</a:t>
            </a:r>
            <a:endParaRPr lang="ru-RU" b="1" dirty="0" smtClean="0">
              <a:solidFill>
                <a:srgbClr val="0070C0"/>
              </a:solidFill>
              <a:latin typeface="Times New Roman" pitchFamily="18" charset="0"/>
              <a:cs typeface="Times New Roman" pitchFamily="18" charset="0"/>
            </a:endParaRPr>
          </a:p>
          <a:p>
            <a:pPr lvl="0" algn="ctr" eaLnBrk="0" fontAlgn="base" hangingPunct="0">
              <a:lnSpc>
                <a:spcPct val="150000"/>
              </a:lnSpc>
              <a:spcBef>
                <a:spcPct val="0"/>
              </a:spcBef>
              <a:spcAft>
                <a:spcPct val="0"/>
              </a:spcAft>
            </a:pPr>
            <a:r>
              <a:rPr lang="ru-RU" b="1" dirty="0" smtClean="0">
                <a:solidFill>
                  <a:srgbClr val="7030A0"/>
                </a:solidFill>
                <a:latin typeface="Times New Roman" pitchFamily="18" charset="0"/>
                <a:ea typeface="Calibri" pitchFamily="34" charset="0"/>
                <a:cs typeface="Times New Roman" pitchFamily="18" charset="0"/>
              </a:rPr>
              <a:t> «Где спрятался звук»</a:t>
            </a:r>
            <a:endParaRPr lang="ru-RU" dirty="0" smtClean="0">
              <a:solidFill>
                <a:srgbClr val="7030A0"/>
              </a:solidFill>
              <a:latin typeface="Arial" pitchFamily="34" charset="0"/>
              <a:cs typeface="Arial" pitchFamily="34" charset="0"/>
            </a:endParaRPr>
          </a:p>
        </p:txBody>
      </p:sp>
      <p:pic>
        <p:nvPicPr>
          <p:cNvPr id="7" name="Picture 4" descr="C:\Users\Ильгиз\Desktop\0170f6e52aa310105874c826cb8eb31d.png"/>
          <p:cNvPicPr>
            <a:picLocks noChangeAspect="1" noChangeArrowheads="1"/>
          </p:cNvPicPr>
          <p:nvPr/>
        </p:nvPicPr>
        <p:blipFill>
          <a:blip r:embed="rId3" cstate="print"/>
          <a:srcRect/>
          <a:stretch>
            <a:fillRect/>
          </a:stretch>
        </p:blipFill>
        <p:spPr bwMode="auto">
          <a:xfrm>
            <a:off x="332656" y="6033120"/>
            <a:ext cx="1346492" cy="1262600"/>
          </a:xfrm>
          <a:prstGeom prst="rect">
            <a:avLst/>
          </a:prstGeom>
          <a:noFill/>
          <a:ln>
            <a:solidFill>
              <a:schemeClr val="tx1"/>
            </a:solidFill>
          </a:ln>
        </p:spPr>
      </p:pic>
      <p:pic>
        <p:nvPicPr>
          <p:cNvPr id="8" name="Picture 5" descr="C:\Users\Ильгиз\Desktop\steering-wheel-150137_1280.png"/>
          <p:cNvPicPr>
            <a:picLocks noChangeAspect="1" noChangeArrowheads="1"/>
          </p:cNvPicPr>
          <p:nvPr/>
        </p:nvPicPr>
        <p:blipFill>
          <a:blip r:embed="rId4" cstate="print"/>
          <a:srcRect/>
          <a:stretch>
            <a:fillRect/>
          </a:stretch>
        </p:blipFill>
        <p:spPr bwMode="auto">
          <a:xfrm>
            <a:off x="1844824" y="6033120"/>
            <a:ext cx="1353105" cy="1224136"/>
          </a:xfrm>
          <a:prstGeom prst="rect">
            <a:avLst/>
          </a:prstGeom>
          <a:noFill/>
          <a:ln>
            <a:solidFill>
              <a:schemeClr val="tx1"/>
            </a:solidFill>
          </a:ln>
        </p:spPr>
      </p:pic>
      <p:pic>
        <p:nvPicPr>
          <p:cNvPr id="9" name="Рисунок 8" descr="C:\Users\Ильгиз\Desktop\2607f7e1f134daef9b5cb020e787a4f5.png"/>
          <p:cNvPicPr/>
          <p:nvPr/>
        </p:nvPicPr>
        <p:blipFill>
          <a:blip r:embed="rId5" cstate="print"/>
          <a:srcRect/>
          <a:stretch>
            <a:fillRect/>
          </a:stretch>
        </p:blipFill>
        <p:spPr bwMode="auto">
          <a:xfrm>
            <a:off x="3501008" y="6033120"/>
            <a:ext cx="1368152" cy="1224136"/>
          </a:xfrm>
          <a:prstGeom prst="rect">
            <a:avLst/>
          </a:prstGeom>
          <a:noFill/>
          <a:ln w="9525">
            <a:solidFill>
              <a:schemeClr val="tx1"/>
            </a:solidFill>
            <a:miter lim="800000"/>
            <a:headEnd/>
            <a:tailEnd/>
          </a:ln>
        </p:spPr>
      </p:pic>
      <p:pic>
        <p:nvPicPr>
          <p:cNvPr id="10" name="Picture 6" descr="C:\Users\Ильгиз\Desktop\car-vehicle-yellow-sports-car-Koenigsegg-2010-netcarshow-netcar-car-images-car-photo-wheel-CCR-supercar-land-vehicle-automotive-design-automobile-make-luxury-vehicle-420126.jpg"/>
          <p:cNvPicPr>
            <a:picLocks noChangeAspect="1" noChangeArrowheads="1"/>
          </p:cNvPicPr>
          <p:nvPr/>
        </p:nvPicPr>
        <p:blipFill>
          <a:blip r:embed="rId6" cstate="print"/>
          <a:srcRect t="21053" r="15789"/>
          <a:stretch>
            <a:fillRect/>
          </a:stretch>
        </p:blipFill>
        <p:spPr bwMode="auto">
          <a:xfrm>
            <a:off x="5157192" y="6033120"/>
            <a:ext cx="1331366" cy="1224136"/>
          </a:xfrm>
          <a:prstGeom prst="rect">
            <a:avLst/>
          </a:prstGeom>
          <a:noFill/>
          <a:ln>
            <a:solidFill>
              <a:schemeClr val="tx1"/>
            </a:solidFill>
          </a:ln>
        </p:spPr>
      </p:pic>
      <p:cxnSp>
        <p:nvCxnSpPr>
          <p:cNvPr id="11" name="Прямая соединительная линия 10"/>
          <p:cNvCxnSpPr/>
          <p:nvPr/>
        </p:nvCxnSpPr>
        <p:spPr>
          <a:xfrm>
            <a:off x="0" y="9906000"/>
            <a:ext cx="68580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Прямая соединительная линия 11"/>
          <p:cNvCxnSpPr/>
          <p:nvPr/>
        </p:nvCxnSpPr>
        <p:spPr>
          <a:xfrm>
            <a:off x="0" y="0"/>
            <a:ext cx="0" cy="990600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Прямая соединительная линия 12"/>
          <p:cNvCxnSpPr/>
          <p:nvPr/>
        </p:nvCxnSpPr>
        <p:spPr>
          <a:xfrm>
            <a:off x="0" y="0"/>
            <a:ext cx="6858000" cy="0"/>
          </a:xfrm>
          <a:prstGeom prst="line">
            <a:avLst/>
          </a:prstGeom>
          <a:ln w="5715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14" name="Прямая соединительная линия 13"/>
          <p:cNvCxnSpPr/>
          <p:nvPr/>
        </p:nvCxnSpPr>
        <p:spPr>
          <a:xfrm>
            <a:off x="6858000" y="0"/>
            <a:ext cx="0" cy="990600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sp>
        <p:nvSpPr>
          <p:cNvPr id="15" name="Прямоугольник 14"/>
          <p:cNvSpPr/>
          <p:nvPr/>
        </p:nvSpPr>
        <p:spPr>
          <a:xfrm>
            <a:off x="3284984" y="9598223"/>
            <a:ext cx="357534" cy="307777"/>
          </a:xfrm>
          <a:prstGeom prst="rect">
            <a:avLst/>
          </a:prstGeom>
        </p:spPr>
        <p:txBody>
          <a:bodyPr wrap="none">
            <a:spAutoFit/>
          </a:bodyPr>
          <a:lstStyle/>
          <a:p>
            <a:r>
              <a:rPr lang="ru-RU" sz="1400" dirty="0" smtClean="0">
                <a:latin typeface="Times New Roman" pitchFamily="18" charset="0"/>
                <a:cs typeface="Times New Roman" pitchFamily="18" charset="0"/>
              </a:rPr>
              <a:t>11</a:t>
            </a:r>
            <a:endParaRPr lang="ru-RU" sz="1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descr="C:\Users\Ильгиз\Desktop\boy-playing-with-his-truck-toy_7814-581.jpg"/>
          <p:cNvPicPr>
            <a:picLocks noChangeAspect="1" noChangeArrowheads="1"/>
          </p:cNvPicPr>
          <p:nvPr/>
        </p:nvPicPr>
        <p:blipFill>
          <a:blip r:embed="rId2" cstate="print"/>
          <a:srcRect/>
          <a:stretch>
            <a:fillRect/>
          </a:stretch>
        </p:blipFill>
        <p:spPr bwMode="auto">
          <a:xfrm>
            <a:off x="332656" y="1280592"/>
            <a:ext cx="3096344" cy="3096344"/>
          </a:xfrm>
          <a:prstGeom prst="rect">
            <a:avLst/>
          </a:prstGeom>
          <a:noFill/>
          <a:ln>
            <a:solidFill>
              <a:schemeClr val="tx1"/>
            </a:solidFill>
          </a:ln>
        </p:spPr>
      </p:pic>
      <p:pic>
        <p:nvPicPr>
          <p:cNvPr id="3" name="Picture 7" descr="C:\Users\Ильгиз\Desktop\baby-boy-plays-with-a-toy-car_33070-1743.jpg"/>
          <p:cNvPicPr>
            <a:picLocks noChangeAspect="1" noChangeArrowheads="1"/>
          </p:cNvPicPr>
          <p:nvPr/>
        </p:nvPicPr>
        <p:blipFill>
          <a:blip r:embed="rId3" cstate="print"/>
          <a:srcRect/>
          <a:stretch>
            <a:fillRect/>
          </a:stretch>
        </p:blipFill>
        <p:spPr bwMode="auto">
          <a:xfrm>
            <a:off x="3501008" y="1280592"/>
            <a:ext cx="3096344" cy="3096344"/>
          </a:xfrm>
          <a:prstGeom prst="rect">
            <a:avLst/>
          </a:prstGeom>
          <a:noFill/>
          <a:ln>
            <a:solidFill>
              <a:schemeClr val="tx1"/>
            </a:solidFill>
          </a:ln>
        </p:spPr>
      </p:pic>
      <p:sp>
        <p:nvSpPr>
          <p:cNvPr id="4" name="Прямоугольник 3"/>
          <p:cNvSpPr/>
          <p:nvPr/>
        </p:nvSpPr>
        <p:spPr>
          <a:xfrm>
            <a:off x="0" y="0"/>
            <a:ext cx="6858000" cy="923330"/>
          </a:xfrm>
          <a:prstGeom prst="rect">
            <a:avLst/>
          </a:prstGeom>
        </p:spPr>
        <p:txBody>
          <a:bodyPr wrap="square">
            <a:spAutoFit/>
          </a:bodyPr>
          <a:lstStyle/>
          <a:p>
            <a:pPr lvl="0" algn="ctr" fontAlgn="base">
              <a:lnSpc>
                <a:spcPct val="150000"/>
              </a:lnSpc>
              <a:spcBef>
                <a:spcPct val="0"/>
              </a:spcBef>
              <a:spcAft>
                <a:spcPct val="0"/>
              </a:spcAft>
            </a:pPr>
            <a:r>
              <a:rPr lang="tt-RU" b="1" dirty="0" smtClean="0">
                <a:solidFill>
                  <a:srgbClr val="0070C0"/>
                </a:solidFill>
                <a:latin typeface="Times New Roman" pitchFamily="18" charset="0"/>
                <a:ea typeface="Calibri" pitchFamily="34" charset="0"/>
                <a:cs typeface="Times New Roman" pitchFamily="18" charset="0"/>
              </a:rPr>
              <a:t>3. Задание на формирование грамматического строя речи</a:t>
            </a:r>
            <a:endParaRPr lang="ru-RU" b="1" dirty="0" smtClean="0">
              <a:solidFill>
                <a:srgbClr val="0070C0"/>
              </a:solidFill>
              <a:latin typeface="Times New Roman" pitchFamily="18" charset="0"/>
              <a:cs typeface="Times New Roman" pitchFamily="18" charset="0"/>
            </a:endParaRPr>
          </a:p>
          <a:p>
            <a:pPr lvl="0" algn="ctr" eaLnBrk="0" fontAlgn="base" hangingPunct="0">
              <a:lnSpc>
                <a:spcPct val="150000"/>
              </a:lnSpc>
              <a:spcBef>
                <a:spcPct val="0"/>
              </a:spcBef>
              <a:spcAft>
                <a:spcPct val="0"/>
              </a:spcAft>
            </a:pPr>
            <a:r>
              <a:rPr lang="ru-RU" b="1" dirty="0" smtClean="0">
                <a:solidFill>
                  <a:srgbClr val="7030A0"/>
                </a:solidFill>
                <a:latin typeface="Times New Roman" pitchFamily="18" charset="0"/>
                <a:ea typeface="Calibri" pitchFamily="34" charset="0"/>
                <a:cs typeface="Times New Roman" pitchFamily="18" charset="0"/>
              </a:rPr>
              <a:t>«Зачем нужна машина»</a:t>
            </a:r>
            <a:endParaRPr lang="ru-RU" dirty="0"/>
          </a:p>
        </p:txBody>
      </p:sp>
      <p:sp>
        <p:nvSpPr>
          <p:cNvPr id="5" name="Прямоугольник 4"/>
          <p:cNvSpPr/>
          <p:nvPr/>
        </p:nvSpPr>
        <p:spPr>
          <a:xfrm>
            <a:off x="0" y="4520952"/>
            <a:ext cx="6858000" cy="923330"/>
          </a:xfrm>
          <a:prstGeom prst="rect">
            <a:avLst/>
          </a:prstGeom>
        </p:spPr>
        <p:txBody>
          <a:bodyPr wrap="square">
            <a:spAutoFit/>
          </a:bodyPr>
          <a:lstStyle/>
          <a:p>
            <a:pPr lvl="0" algn="ctr" fontAlgn="base">
              <a:lnSpc>
                <a:spcPct val="150000"/>
              </a:lnSpc>
              <a:spcBef>
                <a:spcPct val="0"/>
              </a:spcBef>
              <a:spcAft>
                <a:spcPct val="0"/>
              </a:spcAft>
            </a:pPr>
            <a:r>
              <a:rPr lang="ru-RU" b="1" dirty="0" smtClean="0">
                <a:solidFill>
                  <a:srgbClr val="0070C0"/>
                </a:solidFill>
                <a:latin typeface="Times New Roman" pitchFamily="18" charset="0"/>
                <a:ea typeface="Calibri" pitchFamily="34" charset="0"/>
                <a:cs typeface="Times New Roman" pitchFamily="18" charset="0"/>
              </a:rPr>
              <a:t>4. Задание на формирование связной речи</a:t>
            </a:r>
          </a:p>
          <a:p>
            <a:pPr lvl="0" algn="ctr" fontAlgn="base">
              <a:lnSpc>
                <a:spcPct val="150000"/>
              </a:lnSpc>
              <a:spcBef>
                <a:spcPct val="0"/>
              </a:spcBef>
              <a:spcAft>
                <a:spcPct val="0"/>
              </a:spcAft>
            </a:pPr>
            <a:r>
              <a:rPr lang="ru-RU" b="1" dirty="0" smtClean="0">
                <a:solidFill>
                  <a:srgbClr val="7030A0"/>
                </a:solidFill>
                <a:latin typeface="Times New Roman" pitchFamily="18" charset="0"/>
                <a:ea typeface="Calibri" pitchFamily="34" charset="0"/>
                <a:cs typeface="Times New Roman" pitchFamily="18" charset="0"/>
              </a:rPr>
              <a:t> «Расскажи о транспорте»</a:t>
            </a:r>
            <a:endParaRPr lang="ru-RU" b="1" dirty="0" smtClean="0">
              <a:solidFill>
                <a:srgbClr val="7030A0"/>
              </a:solidFill>
              <a:latin typeface="Times New Roman" pitchFamily="18" charset="0"/>
              <a:cs typeface="Times New Roman" pitchFamily="18" charset="0"/>
            </a:endParaRPr>
          </a:p>
        </p:txBody>
      </p:sp>
      <p:pic>
        <p:nvPicPr>
          <p:cNvPr id="6" name="Рисунок 5" descr="C:\Users\Ильгиз\Desktop\2607f7e1f134daef9b5cb020e787a4f5.png"/>
          <p:cNvPicPr/>
          <p:nvPr/>
        </p:nvPicPr>
        <p:blipFill>
          <a:blip r:embed="rId4" cstate="print"/>
          <a:srcRect/>
          <a:stretch>
            <a:fillRect/>
          </a:stretch>
        </p:blipFill>
        <p:spPr bwMode="auto">
          <a:xfrm>
            <a:off x="260648" y="5961112"/>
            <a:ext cx="1296144" cy="1008112"/>
          </a:xfrm>
          <a:prstGeom prst="rect">
            <a:avLst/>
          </a:prstGeom>
          <a:noFill/>
          <a:ln w="9525">
            <a:solidFill>
              <a:schemeClr val="tx1"/>
            </a:solidFill>
            <a:miter lim="800000"/>
            <a:headEnd/>
            <a:tailEnd/>
          </a:ln>
        </p:spPr>
      </p:pic>
      <p:pic>
        <p:nvPicPr>
          <p:cNvPr id="7" name="Рисунок 6" descr="C:\Users\Ильгиз\Desktop\6f4a28dc.png"/>
          <p:cNvPicPr/>
          <p:nvPr/>
        </p:nvPicPr>
        <p:blipFill>
          <a:blip r:embed="rId5" cstate="print"/>
          <a:srcRect/>
          <a:stretch>
            <a:fillRect/>
          </a:stretch>
        </p:blipFill>
        <p:spPr bwMode="auto">
          <a:xfrm>
            <a:off x="1916832" y="5961112"/>
            <a:ext cx="1296144" cy="1008112"/>
          </a:xfrm>
          <a:prstGeom prst="rect">
            <a:avLst/>
          </a:prstGeom>
          <a:noFill/>
          <a:ln w="9525">
            <a:solidFill>
              <a:schemeClr val="tx1"/>
            </a:solidFill>
            <a:miter lim="800000"/>
            <a:headEnd/>
            <a:tailEnd/>
          </a:ln>
        </p:spPr>
      </p:pic>
      <p:pic>
        <p:nvPicPr>
          <p:cNvPr id="8" name="Рисунок 7" descr="C:\Users\Ильгиз\Desktop\Красивые-фото-грузовик-для-детей-подборка010.jpg"/>
          <p:cNvPicPr/>
          <p:nvPr/>
        </p:nvPicPr>
        <p:blipFill>
          <a:blip r:embed="rId6" cstate="print"/>
          <a:srcRect/>
          <a:stretch>
            <a:fillRect/>
          </a:stretch>
        </p:blipFill>
        <p:spPr bwMode="auto">
          <a:xfrm>
            <a:off x="3645024" y="5961112"/>
            <a:ext cx="1296144" cy="1008112"/>
          </a:xfrm>
          <a:prstGeom prst="rect">
            <a:avLst/>
          </a:prstGeom>
          <a:noFill/>
          <a:ln w="9525">
            <a:solidFill>
              <a:schemeClr val="tx1"/>
            </a:solidFill>
            <a:miter lim="800000"/>
            <a:headEnd/>
            <a:tailEnd/>
          </a:ln>
        </p:spPr>
      </p:pic>
      <p:pic>
        <p:nvPicPr>
          <p:cNvPr id="9" name="Рисунок 8" descr="C:\Users\Ильгиз\Desktop\i (1).jpg"/>
          <p:cNvPicPr/>
          <p:nvPr/>
        </p:nvPicPr>
        <p:blipFill>
          <a:blip r:embed="rId7" cstate="print"/>
          <a:srcRect/>
          <a:stretch>
            <a:fillRect/>
          </a:stretch>
        </p:blipFill>
        <p:spPr bwMode="auto">
          <a:xfrm>
            <a:off x="5301208" y="5961112"/>
            <a:ext cx="1296144" cy="1008112"/>
          </a:xfrm>
          <a:prstGeom prst="rect">
            <a:avLst/>
          </a:prstGeom>
          <a:noFill/>
          <a:ln w="9525">
            <a:solidFill>
              <a:schemeClr val="tx1"/>
            </a:solidFill>
            <a:miter lim="800000"/>
            <a:headEnd/>
            <a:tailEnd/>
          </a:ln>
        </p:spPr>
      </p:pic>
      <p:cxnSp>
        <p:nvCxnSpPr>
          <p:cNvPr id="10" name="Прямая соединительная линия 9"/>
          <p:cNvCxnSpPr/>
          <p:nvPr/>
        </p:nvCxnSpPr>
        <p:spPr>
          <a:xfrm>
            <a:off x="0" y="0"/>
            <a:ext cx="0" cy="990600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Прямая соединительная линия 10"/>
          <p:cNvCxnSpPr/>
          <p:nvPr/>
        </p:nvCxnSpPr>
        <p:spPr>
          <a:xfrm>
            <a:off x="0" y="0"/>
            <a:ext cx="6858000" cy="0"/>
          </a:xfrm>
          <a:prstGeom prst="line">
            <a:avLst/>
          </a:prstGeom>
          <a:ln w="5715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12" name="Прямая соединительная линия 11"/>
          <p:cNvCxnSpPr/>
          <p:nvPr/>
        </p:nvCxnSpPr>
        <p:spPr>
          <a:xfrm>
            <a:off x="6858000" y="0"/>
            <a:ext cx="0" cy="990600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3" name="Прямая соединительная линия 12"/>
          <p:cNvCxnSpPr/>
          <p:nvPr/>
        </p:nvCxnSpPr>
        <p:spPr>
          <a:xfrm>
            <a:off x="0" y="9906000"/>
            <a:ext cx="68580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4" name="Прямоугольник 13"/>
          <p:cNvSpPr/>
          <p:nvPr/>
        </p:nvSpPr>
        <p:spPr>
          <a:xfrm>
            <a:off x="0" y="7473280"/>
            <a:ext cx="6858000" cy="1754326"/>
          </a:xfrm>
          <a:prstGeom prst="rect">
            <a:avLst/>
          </a:prstGeom>
        </p:spPr>
        <p:txBody>
          <a:bodyPr wrap="square">
            <a:spAutoFit/>
          </a:bodyPr>
          <a:lstStyle/>
          <a:p>
            <a:pPr lvl="0" indent="228600" algn="ctr" fontAlgn="base">
              <a:lnSpc>
                <a:spcPct val="150000"/>
              </a:lnSpc>
              <a:spcBef>
                <a:spcPct val="0"/>
              </a:spcBef>
              <a:spcAft>
                <a:spcPct val="0"/>
              </a:spcAft>
            </a:pPr>
            <a:r>
              <a:rPr lang="ru-RU" b="1" dirty="0" smtClean="0">
                <a:solidFill>
                  <a:srgbClr val="00B0F0"/>
                </a:solidFill>
                <a:latin typeface="Times New Roman" pitchFamily="18" charset="0"/>
                <a:ea typeface="Times New Roman" pitchFamily="18" charset="0"/>
                <a:cs typeface="Times New Roman" pitchFamily="18" charset="0"/>
              </a:rPr>
              <a:t>У легковой машины.</a:t>
            </a:r>
          </a:p>
          <a:p>
            <a:pPr lvl="0" indent="228600" algn="ctr" eaLnBrk="0" fontAlgn="base" hangingPunct="0">
              <a:lnSpc>
                <a:spcPct val="150000"/>
              </a:lnSpc>
              <a:spcBef>
                <a:spcPct val="0"/>
              </a:spcBef>
              <a:spcAft>
                <a:spcPct val="0"/>
              </a:spcAft>
            </a:pPr>
            <a:r>
              <a:rPr lang="ru-RU" b="1" dirty="0" smtClean="0">
                <a:solidFill>
                  <a:srgbClr val="00B0F0"/>
                </a:solidFill>
                <a:latin typeface="Times New Roman" pitchFamily="18" charset="0"/>
                <a:ea typeface="Times New Roman" pitchFamily="18" charset="0"/>
                <a:cs typeface="Times New Roman" pitchFamily="18" charset="0"/>
              </a:rPr>
              <a:t>Ноги- это шины.</a:t>
            </a:r>
          </a:p>
          <a:p>
            <a:pPr lvl="0" indent="228600" algn="ctr" eaLnBrk="0" fontAlgn="base" hangingPunct="0">
              <a:lnSpc>
                <a:spcPct val="150000"/>
              </a:lnSpc>
              <a:spcBef>
                <a:spcPct val="0"/>
              </a:spcBef>
              <a:spcAft>
                <a:spcPct val="0"/>
              </a:spcAft>
            </a:pPr>
            <a:r>
              <a:rPr lang="ru-RU" b="1" dirty="0" smtClean="0">
                <a:solidFill>
                  <a:srgbClr val="00B0F0"/>
                </a:solidFill>
                <a:latin typeface="Times New Roman" pitchFamily="18" charset="0"/>
                <a:ea typeface="Times New Roman" pitchFamily="18" charset="0"/>
                <a:cs typeface="Times New Roman" pitchFamily="18" charset="0"/>
              </a:rPr>
              <a:t>Для людей большой салон-</a:t>
            </a:r>
          </a:p>
          <a:p>
            <a:pPr lvl="0" indent="228600" algn="ctr" eaLnBrk="0" fontAlgn="base" hangingPunct="0">
              <a:lnSpc>
                <a:spcPct val="150000"/>
              </a:lnSpc>
              <a:spcBef>
                <a:spcPct val="0"/>
              </a:spcBef>
              <a:spcAft>
                <a:spcPct val="0"/>
              </a:spcAft>
            </a:pPr>
            <a:r>
              <a:rPr lang="ru-RU" b="1" dirty="0" smtClean="0">
                <a:solidFill>
                  <a:srgbClr val="00B0F0"/>
                </a:solidFill>
                <a:latin typeface="Times New Roman" pitchFamily="18" charset="0"/>
                <a:ea typeface="Times New Roman" pitchFamily="18" charset="0"/>
                <a:cs typeface="Times New Roman" pitchFamily="18" charset="0"/>
              </a:rPr>
              <a:t>Из дверей и окон он.</a:t>
            </a:r>
          </a:p>
        </p:txBody>
      </p:sp>
      <p:sp>
        <p:nvSpPr>
          <p:cNvPr id="15" name="Прямоугольник 14"/>
          <p:cNvSpPr/>
          <p:nvPr/>
        </p:nvSpPr>
        <p:spPr>
          <a:xfrm>
            <a:off x="3284984" y="9598223"/>
            <a:ext cx="364202" cy="307777"/>
          </a:xfrm>
          <a:prstGeom prst="rect">
            <a:avLst/>
          </a:prstGeom>
        </p:spPr>
        <p:txBody>
          <a:bodyPr wrap="none">
            <a:spAutoFit/>
          </a:bodyPr>
          <a:lstStyle/>
          <a:p>
            <a:r>
              <a:rPr lang="ru-RU" sz="1400" dirty="0" smtClean="0">
                <a:latin typeface="Times New Roman" pitchFamily="18" charset="0"/>
                <a:cs typeface="Times New Roman" pitchFamily="18" charset="0"/>
              </a:rPr>
              <a:t>12</a:t>
            </a:r>
            <a:endParaRPr lang="ru-RU" sz="1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6858000" cy="5909310"/>
          </a:xfrm>
          <a:prstGeom prst="rect">
            <a:avLst/>
          </a:prstGeom>
        </p:spPr>
        <p:txBody>
          <a:bodyPr wrap="square">
            <a:spAutoFit/>
          </a:bodyPr>
          <a:lstStyle/>
          <a:p>
            <a:pPr algn="ctr">
              <a:lnSpc>
                <a:spcPct val="150000"/>
              </a:lnSpc>
            </a:pPr>
            <a:r>
              <a:rPr lang="ru-RU" sz="1400" b="1" dirty="0" smtClean="0">
                <a:latin typeface="Times New Roman" pitchFamily="18" charset="0"/>
                <a:cs typeface="Times New Roman" pitchFamily="18" charset="0"/>
              </a:rPr>
              <a:t>Описание заданий к разделу</a:t>
            </a:r>
          </a:p>
          <a:p>
            <a:pPr algn="ctr">
              <a:lnSpc>
                <a:spcPct val="150000"/>
              </a:lnSpc>
            </a:pPr>
            <a:r>
              <a:rPr lang="ru-RU" sz="1400" b="1" dirty="0" smtClean="0">
                <a:latin typeface="Times New Roman" pitchFamily="18" charset="0"/>
                <a:cs typeface="Times New Roman" pitchFamily="18" charset="0"/>
              </a:rPr>
              <a:t>«Грузовой транспорт»</a:t>
            </a:r>
          </a:p>
          <a:p>
            <a:pPr algn="ctr">
              <a:lnSpc>
                <a:spcPct val="150000"/>
              </a:lnSpc>
            </a:pPr>
            <a:r>
              <a:rPr lang="ru-RU" sz="1400" b="1" dirty="0" smtClean="0">
                <a:latin typeface="Times New Roman" pitchFamily="18" charset="0"/>
                <a:cs typeface="Times New Roman" pitchFamily="18" charset="0"/>
              </a:rPr>
              <a:t>1. «Обведи по точкам»</a:t>
            </a:r>
          </a:p>
          <a:p>
            <a:pPr algn="ctr">
              <a:lnSpc>
                <a:spcPct val="150000"/>
              </a:lnSpc>
            </a:pPr>
            <a:r>
              <a:rPr lang="ru-RU" sz="1400" dirty="0" smtClean="0">
                <a:latin typeface="Times New Roman" pitchFamily="18" charset="0"/>
                <a:cs typeface="Times New Roman" pitchFamily="18" charset="0"/>
              </a:rPr>
              <a:t>Ребенку предлагают обвести по точкам кузов и кабину грузового автомобиля, затем картинку можно раскрасить. Обязательно назвать части из которые ребенок обвел по точкам «Кузов», «Кабина».</a:t>
            </a:r>
            <a:endParaRPr lang="ru-RU" sz="1400" b="1" dirty="0" smtClean="0">
              <a:latin typeface="Times New Roman" pitchFamily="18" charset="0"/>
              <a:cs typeface="Times New Roman" pitchFamily="18" charset="0"/>
            </a:endParaRPr>
          </a:p>
          <a:p>
            <a:pPr marL="342900" indent="-342900" algn="ctr">
              <a:lnSpc>
                <a:spcPct val="150000"/>
              </a:lnSpc>
              <a:buAutoNum type="arabicPlain" startAt="2"/>
            </a:pPr>
            <a:r>
              <a:rPr lang="ru-RU" sz="1400" b="1" dirty="0" smtClean="0">
                <a:latin typeface="Times New Roman" pitchFamily="18" charset="0"/>
                <a:cs typeface="Times New Roman" pitchFamily="18" charset="0"/>
              </a:rPr>
              <a:t>«Повтори правильно»</a:t>
            </a:r>
          </a:p>
          <a:p>
            <a:pPr marL="342900" indent="-342900" algn="ctr">
              <a:lnSpc>
                <a:spcPct val="150000"/>
              </a:lnSpc>
            </a:pPr>
            <a:r>
              <a:rPr lang="ru-RU" sz="1400" dirty="0" smtClean="0">
                <a:latin typeface="Times New Roman" pitchFamily="18" charset="0"/>
                <a:cs typeface="Times New Roman" pitchFamily="18" charset="0"/>
              </a:rPr>
              <a:t>Предлагаются </a:t>
            </a:r>
            <a:r>
              <a:rPr lang="ru-RU" sz="1400" dirty="0" err="1" smtClean="0">
                <a:latin typeface="Times New Roman" pitchFamily="18" charset="0"/>
                <a:cs typeface="Times New Roman" pitchFamily="18" charset="0"/>
              </a:rPr>
              <a:t>чистоговорки</a:t>
            </a:r>
            <a:r>
              <a:rPr lang="ru-RU" sz="1400" dirty="0" smtClean="0">
                <a:latin typeface="Times New Roman" pitchFamily="18" charset="0"/>
                <a:cs typeface="Times New Roman" pitchFamily="18" charset="0"/>
              </a:rPr>
              <a:t>, для зеркального повторения или предложить ребенку договорить последнее слово в </a:t>
            </a:r>
            <a:r>
              <a:rPr lang="ru-RU" sz="1400" dirty="0" err="1" smtClean="0">
                <a:latin typeface="Times New Roman" pitchFamily="18" charset="0"/>
                <a:cs typeface="Times New Roman" pitchFamily="18" charset="0"/>
              </a:rPr>
              <a:t>чистоговорке</a:t>
            </a:r>
            <a:r>
              <a:rPr lang="ru-RU" sz="1400" dirty="0" smtClean="0">
                <a:latin typeface="Times New Roman" pitchFamily="18" charset="0"/>
                <a:cs typeface="Times New Roman" pitchFamily="18" charset="0"/>
              </a:rPr>
              <a:t> (опираясь на картинки).</a:t>
            </a:r>
          </a:p>
          <a:p>
            <a:pPr marL="342900" indent="-342900" algn="ctr">
              <a:lnSpc>
                <a:spcPct val="150000"/>
              </a:lnSpc>
            </a:pPr>
            <a:r>
              <a:rPr lang="ru-RU" sz="1400" b="1" dirty="0" smtClean="0">
                <a:latin typeface="Times New Roman" pitchFamily="18" charset="0"/>
                <a:cs typeface="Times New Roman" pitchFamily="18" charset="0"/>
              </a:rPr>
              <a:t>3  «Что из чего»</a:t>
            </a:r>
          </a:p>
          <a:p>
            <a:pPr marL="342900" indent="-342900" algn="ctr">
              <a:lnSpc>
                <a:spcPct val="150000"/>
              </a:lnSpc>
            </a:pPr>
            <a:r>
              <a:rPr lang="ru-RU" sz="1400" dirty="0" smtClean="0">
                <a:latin typeface="Times New Roman" pitchFamily="18" charset="0"/>
                <a:cs typeface="Times New Roman" pitchFamily="18" charset="0"/>
              </a:rPr>
              <a:t>Взрослый предлагает рассмотреть детали автомобиля  и назвать их чётко проговаривая слова. Поговорить с детьми из  какого материала сделаны они  (колесо сделано из резины значит оно…резиновое  и т. д.).</a:t>
            </a:r>
          </a:p>
          <a:p>
            <a:pPr marL="342900" indent="-342900" algn="ctr">
              <a:lnSpc>
                <a:spcPct val="150000"/>
              </a:lnSpc>
            </a:pPr>
            <a:r>
              <a:rPr lang="ru-RU" sz="1400" b="1" dirty="0" smtClean="0">
                <a:latin typeface="Times New Roman" pitchFamily="18" charset="0"/>
                <a:cs typeface="Times New Roman" pitchFamily="18" charset="0"/>
              </a:rPr>
              <a:t>4  «Дорисуй , раскрась и расскажи» </a:t>
            </a:r>
          </a:p>
          <a:p>
            <a:pPr marL="342900" indent="-342900" algn="ctr">
              <a:lnSpc>
                <a:spcPct val="150000"/>
              </a:lnSpc>
            </a:pPr>
            <a:r>
              <a:rPr lang="ru-RU" sz="1400" dirty="0" smtClean="0">
                <a:latin typeface="Times New Roman" pitchFamily="18" charset="0"/>
                <a:cs typeface="Times New Roman" pitchFamily="18" charset="0"/>
              </a:rPr>
              <a:t>Взрослый предлагает ребенку дорисовать недостающие детали грузового автомобиля комментируя свои действия так: Я нарисовал дверь для грузовика. Сейчас я нарисую два колеса и т. д. Затем нужно раскрасить машину, которая получилась (При рисовании допускается помощь взрослого).</a:t>
            </a:r>
          </a:p>
        </p:txBody>
      </p:sp>
      <p:cxnSp>
        <p:nvCxnSpPr>
          <p:cNvPr id="3" name="Прямая соединительная линия 2"/>
          <p:cNvCxnSpPr/>
          <p:nvPr/>
        </p:nvCxnSpPr>
        <p:spPr>
          <a:xfrm>
            <a:off x="0" y="0"/>
            <a:ext cx="0" cy="990600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 name="Прямая соединительная линия 3"/>
          <p:cNvCxnSpPr/>
          <p:nvPr/>
        </p:nvCxnSpPr>
        <p:spPr>
          <a:xfrm>
            <a:off x="0" y="0"/>
            <a:ext cx="6858000" cy="0"/>
          </a:xfrm>
          <a:prstGeom prst="line">
            <a:avLst/>
          </a:prstGeom>
          <a:ln w="5715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5" name="Прямая соединительная линия 4"/>
          <p:cNvCxnSpPr/>
          <p:nvPr/>
        </p:nvCxnSpPr>
        <p:spPr>
          <a:xfrm>
            <a:off x="6858000" y="0"/>
            <a:ext cx="0" cy="990600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6" name="Прямая соединительная линия 5"/>
          <p:cNvCxnSpPr/>
          <p:nvPr/>
        </p:nvCxnSpPr>
        <p:spPr>
          <a:xfrm>
            <a:off x="0" y="9906000"/>
            <a:ext cx="68580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7" name="Прямоугольник 6"/>
          <p:cNvSpPr/>
          <p:nvPr/>
        </p:nvSpPr>
        <p:spPr>
          <a:xfrm>
            <a:off x="3284984" y="9598223"/>
            <a:ext cx="364202" cy="307777"/>
          </a:xfrm>
          <a:prstGeom prst="rect">
            <a:avLst/>
          </a:prstGeom>
        </p:spPr>
        <p:txBody>
          <a:bodyPr wrap="none">
            <a:spAutoFit/>
          </a:bodyPr>
          <a:lstStyle/>
          <a:p>
            <a:r>
              <a:rPr lang="ru-RU" sz="1400" dirty="0" smtClean="0">
                <a:latin typeface="Times New Roman" pitchFamily="18" charset="0"/>
                <a:cs typeface="Times New Roman" pitchFamily="18" charset="0"/>
              </a:rPr>
              <a:t>13</a:t>
            </a:r>
            <a:endParaRPr lang="ru-RU" sz="1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Прямая соединительная линия 1"/>
          <p:cNvCxnSpPr/>
          <p:nvPr/>
        </p:nvCxnSpPr>
        <p:spPr>
          <a:xfrm>
            <a:off x="0" y="0"/>
            <a:ext cx="0" cy="990600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 name="Прямая соединительная линия 2"/>
          <p:cNvCxnSpPr/>
          <p:nvPr/>
        </p:nvCxnSpPr>
        <p:spPr>
          <a:xfrm>
            <a:off x="0" y="9906000"/>
            <a:ext cx="68580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 name="Прямая соединительная линия 3"/>
          <p:cNvCxnSpPr/>
          <p:nvPr/>
        </p:nvCxnSpPr>
        <p:spPr>
          <a:xfrm>
            <a:off x="6858000" y="0"/>
            <a:ext cx="0" cy="990600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 name="Прямая соединительная линия 4"/>
          <p:cNvCxnSpPr/>
          <p:nvPr/>
        </p:nvCxnSpPr>
        <p:spPr>
          <a:xfrm>
            <a:off x="0" y="0"/>
            <a:ext cx="6858000" cy="0"/>
          </a:xfrm>
          <a:prstGeom prst="line">
            <a:avLst/>
          </a:prstGeom>
          <a:ln w="57150">
            <a:solidFill>
              <a:srgbClr val="FFFF00"/>
            </a:solidFill>
          </a:ln>
        </p:spPr>
        <p:style>
          <a:lnRef idx="1">
            <a:schemeClr val="accent1"/>
          </a:lnRef>
          <a:fillRef idx="0">
            <a:schemeClr val="accent1"/>
          </a:fillRef>
          <a:effectRef idx="0">
            <a:schemeClr val="accent1"/>
          </a:effectRef>
          <a:fontRef idx="minor">
            <a:schemeClr val="tx1"/>
          </a:fontRef>
        </p:style>
      </p:cxnSp>
      <p:sp>
        <p:nvSpPr>
          <p:cNvPr id="7" name="Прямоугольник 6"/>
          <p:cNvSpPr/>
          <p:nvPr/>
        </p:nvSpPr>
        <p:spPr>
          <a:xfrm>
            <a:off x="0" y="0"/>
            <a:ext cx="6858000" cy="923330"/>
          </a:xfrm>
          <a:prstGeom prst="rect">
            <a:avLst/>
          </a:prstGeom>
        </p:spPr>
        <p:txBody>
          <a:bodyPr wrap="square">
            <a:spAutoFit/>
          </a:bodyPr>
          <a:lstStyle/>
          <a:p>
            <a:pPr marL="342900" lvl="0" indent="-342900" algn="ctr" fontAlgn="base">
              <a:lnSpc>
                <a:spcPct val="150000"/>
              </a:lnSpc>
              <a:spcBef>
                <a:spcPct val="0"/>
              </a:spcBef>
              <a:spcAft>
                <a:spcPct val="0"/>
              </a:spcAft>
              <a:buAutoNum type="arabicPeriod"/>
            </a:pPr>
            <a:r>
              <a:rPr lang="tt-RU" b="1" dirty="0" smtClean="0">
                <a:solidFill>
                  <a:srgbClr val="0070C0"/>
                </a:solidFill>
                <a:latin typeface="Times New Roman" pitchFamily="18" charset="0"/>
                <a:ea typeface="Calibri" pitchFamily="34" charset="0"/>
                <a:cs typeface="Times New Roman" pitchFamily="18" charset="0"/>
              </a:rPr>
              <a:t>Задание на формирование словаря</a:t>
            </a:r>
            <a:endParaRPr lang="ru-RU" b="1" dirty="0" smtClean="0">
              <a:solidFill>
                <a:srgbClr val="0070C0"/>
              </a:solidFill>
              <a:latin typeface="Times New Roman" pitchFamily="18" charset="0"/>
              <a:cs typeface="Times New Roman" pitchFamily="18" charset="0"/>
            </a:endParaRPr>
          </a:p>
          <a:p>
            <a:pPr marL="342900" lvl="0" indent="-342900" algn="ctr" fontAlgn="base">
              <a:lnSpc>
                <a:spcPct val="150000"/>
              </a:lnSpc>
              <a:spcBef>
                <a:spcPct val="0"/>
              </a:spcBef>
              <a:spcAft>
                <a:spcPct val="0"/>
              </a:spcAft>
            </a:pPr>
            <a:r>
              <a:rPr lang="ru-RU" b="1" dirty="0" smtClean="0">
                <a:solidFill>
                  <a:srgbClr val="7030A0"/>
                </a:solidFill>
                <a:latin typeface="Times New Roman" pitchFamily="18" charset="0"/>
                <a:ea typeface="Calibri" pitchFamily="34" charset="0"/>
                <a:cs typeface="Times New Roman" pitchFamily="18" charset="0"/>
              </a:rPr>
              <a:t>«Обведи по точкам»</a:t>
            </a:r>
            <a:endParaRPr lang="tt-RU" b="1" dirty="0" smtClean="0">
              <a:solidFill>
                <a:srgbClr val="7030A0"/>
              </a:solidFill>
              <a:latin typeface="Times New Roman" pitchFamily="18" charset="0"/>
              <a:ea typeface="Calibri" pitchFamily="34" charset="0"/>
              <a:cs typeface="Times New Roman" pitchFamily="18" charset="0"/>
            </a:endParaRPr>
          </a:p>
        </p:txBody>
      </p:sp>
      <p:sp>
        <p:nvSpPr>
          <p:cNvPr id="15" name="Прямоугольник 14"/>
          <p:cNvSpPr/>
          <p:nvPr/>
        </p:nvSpPr>
        <p:spPr>
          <a:xfrm>
            <a:off x="0" y="4088904"/>
            <a:ext cx="6858000" cy="923330"/>
          </a:xfrm>
          <a:prstGeom prst="rect">
            <a:avLst/>
          </a:prstGeom>
        </p:spPr>
        <p:txBody>
          <a:bodyPr wrap="square">
            <a:spAutoFit/>
          </a:bodyPr>
          <a:lstStyle/>
          <a:p>
            <a:pPr lvl="0" algn="ctr" fontAlgn="base">
              <a:lnSpc>
                <a:spcPct val="150000"/>
              </a:lnSpc>
              <a:spcBef>
                <a:spcPct val="0"/>
              </a:spcBef>
              <a:spcAft>
                <a:spcPct val="0"/>
              </a:spcAft>
            </a:pPr>
            <a:r>
              <a:rPr lang="tt-RU" b="1" dirty="0" smtClean="0">
                <a:solidFill>
                  <a:srgbClr val="0070C0"/>
                </a:solidFill>
                <a:latin typeface="Times New Roman" pitchFamily="18" charset="0"/>
                <a:ea typeface="Calibri" pitchFamily="34" charset="0"/>
                <a:cs typeface="Times New Roman" pitchFamily="18" charset="0"/>
              </a:rPr>
              <a:t>2. Задание на формирование звуковой культуре речи</a:t>
            </a:r>
            <a:endParaRPr lang="ru-RU" b="1" dirty="0" smtClean="0">
              <a:solidFill>
                <a:srgbClr val="0070C0"/>
              </a:solidFill>
              <a:latin typeface="Times New Roman" pitchFamily="18" charset="0"/>
              <a:cs typeface="Times New Roman" pitchFamily="18" charset="0"/>
            </a:endParaRPr>
          </a:p>
          <a:p>
            <a:pPr lvl="0" algn="ctr" eaLnBrk="0" fontAlgn="base" hangingPunct="0">
              <a:lnSpc>
                <a:spcPct val="150000"/>
              </a:lnSpc>
              <a:spcBef>
                <a:spcPct val="0"/>
              </a:spcBef>
              <a:spcAft>
                <a:spcPct val="0"/>
              </a:spcAft>
            </a:pPr>
            <a:r>
              <a:rPr lang="ru-RU" b="1" dirty="0" smtClean="0">
                <a:solidFill>
                  <a:srgbClr val="7030A0"/>
                </a:solidFill>
                <a:latin typeface="Times New Roman" pitchFamily="18" charset="0"/>
                <a:ea typeface="Calibri" pitchFamily="34" charset="0"/>
                <a:cs typeface="Times New Roman" pitchFamily="18" charset="0"/>
              </a:rPr>
              <a:t> «Повтори правильно»</a:t>
            </a:r>
            <a:endParaRPr lang="ru-RU" dirty="0" smtClean="0">
              <a:solidFill>
                <a:srgbClr val="7030A0"/>
              </a:solidFill>
              <a:latin typeface="Arial" pitchFamily="34" charset="0"/>
              <a:cs typeface="Arial" pitchFamily="34" charset="0"/>
            </a:endParaRPr>
          </a:p>
        </p:txBody>
      </p:sp>
      <p:pic>
        <p:nvPicPr>
          <p:cNvPr id="17" name="Рисунок 16" descr="https://ped-kopilka.ru/images/photos/6fe633c208b0b8418ad365b9a4a775e8.jpg"/>
          <p:cNvPicPr/>
          <p:nvPr/>
        </p:nvPicPr>
        <p:blipFill>
          <a:blip r:embed="rId2" cstate="print"/>
          <a:srcRect/>
          <a:stretch>
            <a:fillRect/>
          </a:stretch>
        </p:blipFill>
        <p:spPr bwMode="auto">
          <a:xfrm>
            <a:off x="980728" y="848544"/>
            <a:ext cx="4968552" cy="3240360"/>
          </a:xfrm>
          <a:prstGeom prst="rect">
            <a:avLst/>
          </a:prstGeom>
          <a:noFill/>
          <a:ln w="9525">
            <a:noFill/>
            <a:miter lim="800000"/>
            <a:headEnd/>
            <a:tailEnd/>
          </a:ln>
        </p:spPr>
      </p:pic>
      <p:sp>
        <p:nvSpPr>
          <p:cNvPr id="19" name="Прямоугольник 18"/>
          <p:cNvSpPr/>
          <p:nvPr/>
        </p:nvSpPr>
        <p:spPr>
          <a:xfrm>
            <a:off x="1052736" y="7257256"/>
            <a:ext cx="4005064" cy="1061829"/>
          </a:xfrm>
          <a:prstGeom prst="rect">
            <a:avLst/>
          </a:prstGeom>
        </p:spPr>
        <p:txBody>
          <a:bodyPr wrap="square">
            <a:spAutoFit/>
          </a:bodyPr>
          <a:lstStyle/>
          <a:p>
            <a:pPr indent="269875" algn="ctr" eaLnBrk="0" fontAlgn="base" hangingPunct="0">
              <a:lnSpc>
                <a:spcPct val="150000"/>
              </a:lnSpc>
              <a:spcBef>
                <a:spcPct val="0"/>
              </a:spcBef>
              <a:spcAft>
                <a:spcPct val="0"/>
              </a:spcAft>
            </a:pPr>
            <a:r>
              <a:rPr lang="ru-RU" b="1" dirty="0" smtClean="0">
                <a:solidFill>
                  <a:srgbClr val="00B0F0"/>
                </a:solidFill>
                <a:latin typeface="Times New Roman" pitchFamily="18" charset="0"/>
                <a:ea typeface="Times New Roman" pitchFamily="18" charset="0"/>
                <a:cs typeface="Times New Roman" pitchFamily="18" charset="0"/>
              </a:rPr>
              <a:t>-Сок-сок-сок - привезли песок</a:t>
            </a:r>
          </a:p>
          <a:p>
            <a:pPr lvl="0" indent="269875" algn="just" eaLnBrk="0" fontAlgn="base" hangingPunct="0">
              <a:spcBef>
                <a:spcPct val="0"/>
              </a:spcBef>
              <a:spcAft>
                <a:spcPct val="0"/>
              </a:spcAft>
            </a:pPr>
            <a:endParaRPr lang="ru-RU" dirty="0" smtClean="0">
              <a:latin typeface="Times New Roman" pitchFamily="18" charset="0"/>
              <a:cs typeface="Times New Roman" pitchFamily="18" charset="0"/>
            </a:endParaRPr>
          </a:p>
          <a:p>
            <a:endParaRPr lang="ru-RU" i="1" dirty="0" smtClean="0">
              <a:latin typeface="Times New Roman" pitchFamily="18" charset="0"/>
              <a:cs typeface="Times New Roman" pitchFamily="18" charset="0"/>
            </a:endParaRPr>
          </a:p>
        </p:txBody>
      </p:sp>
      <p:pic>
        <p:nvPicPr>
          <p:cNvPr id="16389" name="Picture 5" descr="C:\Users\Марат\Desktop\1040684045.jpg"/>
          <p:cNvPicPr>
            <a:picLocks noChangeAspect="1" noChangeArrowheads="1"/>
          </p:cNvPicPr>
          <p:nvPr/>
        </p:nvPicPr>
        <p:blipFill>
          <a:blip r:embed="rId3" cstate="print"/>
          <a:srcRect l="10059" t="15209" r="10738" b="7056"/>
          <a:stretch>
            <a:fillRect/>
          </a:stretch>
        </p:blipFill>
        <p:spPr bwMode="auto">
          <a:xfrm flipH="1">
            <a:off x="260648" y="8193360"/>
            <a:ext cx="1512168" cy="1008112"/>
          </a:xfrm>
          <a:prstGeom prst="rect">
            <a:avLst/>
          </a:prstGeom>
          <a:noFill/>
          <a:ln>
            <a:solidFill>
              <a:schemeClr val="tx1"/>
            </a:solidFill>
          </a:ln>
        </p:spPr>
      </p:pic>
      <p:sp>
        <p:nvSpPr>
          <p:cNvPr id="24" name="Прямоугольник 23"/>
          <p:cNvSpPr/>
          <p:nvPr/>
        </p:nvSpPr>
        <p:spPr>
          <a:xfrm>
            <a:off x="332656" y="5241032"/>
            <a:ext cx="4149080" cy="507831"/>
          </a:xfrm>
          <a:prstGeom prst="rect">
            <a:avLst/>
          </a:prstGeom>
        </p:spPr>
        <p:txBody>
          <a:bodyPr wrap="square">
            <a:spAutoFit/>
          </a:bodyPr>
          <a:lstStyle/>
          <a:p>
            <a:pPr lvl="0" indent="269875" algn="ctr" eaLnBrk="0" fontAlgn="base" hangingPunct="0">
              <a:lnSpc>
                <a:spcPct val="150000"/>
              </a:lnSpc>
              <a:spcBef>
                <a:spcPct val="0"/>
              </a:spcBef>
              <a:spcAft>
                <a:spcPct val="0"/>
              </a:spcAft>
            </a:pPr>
            <a:r>
              <a:rPr lang="ru-RU" b="1" dirty="0" smtClean="0">
                <a:solidFill>
                  <a:srgbClr val="00B0F0"/>
                </a:solidFill>
                <a:latin typeface="Times New Roman" pitchFamily="18" charset="0"/>
                <a:ea typeface="Times New Roman" pitchFamily="18" charset="0"/>
                <a:cs typeface="Times New Roman" pitchFamily="18" charset="0"/>
              </a:rPr>
              <a:t>-Аз-аз-аз – мы увидели « </a:t>
            </a:r>
            <a:r>
              <a:rPr lang="ru-RU" b="1" dirty="0" err="1" smtClean="0">
                <a:solidFill>
                  <a:srgbClr val="00B0F0"/>
                </a:solidFill>
                <a:latin typeface="Times New Roman" pitchFamily="18" charset="0"/>
                <a:ea typeface="Times New Roman" pitchFamily="18" charset="0"/>
                <a:cs typeface="Times New Roman" pitchFamily="18" charset="0"/>
              </a:rPr>
              <a:t>Камаз</a:t>
            </a:r>
            <a:r>
              <a:rPr lang="ru-RU" b="1" dirty="0" smtClean="0">
                <a:solidFill>
                  <a:srgbClr val="00B0F0"/>
                </a:solidFill>
                <a:latin typeface="Times New Roman" pitchFamily="18" charset="0"/>
                <a:ea typeface="Times New Roman" pitchFamily="18" charset="0"/>
                <a:cs typeface="Times New Roman" pitchFamily="18" charset="0"/>
              </a:rPr>
              <a:t>» </a:t>
            </a:r>
            <a:endParaRPr lang="ru-RU" b="1" dirty="0" smtClean="0">
              <a:solidFill>
                <a:srgbClr val="00B0F0"/>
              </a:solidFill>
              <a:latin typeface="Times New Roman" pitchFamily="18" charset="0"/>
              <a:cs typeface="Times New Roman" pitchFamily="18" charset="0"/>
            </a:endParaRPr>
          </a:p>
        </p:txBody>
      </p:sp>
      <p:pic>
        <p:nvPicPr>
          <p:cNvPr id="16390" name="Picture 6" descr="C:\Users\Марат\Desktop\3780x2520_774657_[www.ArtFile.ru].jpg"/>
          <p:cNvPicPr>
            <a:picLocks noChangeAspect="1" noChangeArrowheads="1"/>
          </p:cNvPicPr>
          <p:nvPr/>
        </p:nvPicPr>
        <p:blipFill>
          <a:blip r:embed="rId4" cstate="print"/>
          <a:srcRect/>
          <a:stretch>
            <a:fillRect/>
          </a:stretch>
        </p:blipFill>
        <p:spPr bwMode="auto">
          <a:xfrm>
            <a:off x="260648" y="6033121"/>
            <a:ext cx="1512168" cy="1008112"/>
          </a:xfrm>
          <a:prstGeom prst="rect">
            <a:avLst/>
          </a:prstGeom>
          <a:noFill/>
          <a:ln>
            <a:solidFill>
              <a:schemeClr val="tx1"/>
            </a:solidFill>
          </a:ln>
        </p:spPr>
      </p:pic>
      <p:sp>
        <p:nvSpPr>
          <p:cNvPr id="27" name="Прямоугольник 26"/>
          <p:cNvSpPr/>
          <p:nvPr/>
        </p:nvSpPr>
        <p:spPr>
          <a:xfrm>
            <a:off x="1412776" y="6321152"/>
            <a:ext cx="5445224" cy="507831"/>
          </a:xfrm>
          <a:prstGeom prst="rect">
            <a:avLst/>
          </a:prstGeom>
        </p:spPr>
        <p:txBody>
          <a:bodyPr wrap="square">
            <a:spAutoFit/>
          </a:bodyPr>
          <a:lstStyle/>
          <a:p>
            <a:pPr lvl="0" indent="269875" algn="ctr" eaLnBrk="0" fontAlgn="base" hangingPunct="0">
              <a:lnSpc>
                <a:spcPct val="150000"/>
              </a:lnSpc>
              <a:spcBef>
                <a:spcPct val="0"/>
              </a:spcBef>
              <a:spcAft>
                <a:spcPct val="0"/>
              </a:spcAft>
            </a:pPr>
            <a:r>
              <a:rPr lang="ru-RU" b="1" dirty="0" smtClean="0">
                <a:solidFill>
                  <a:srgbClr val="00B0F0"/>
                </a:solidFill>
                <a:latin typeface="Times New Roman" pitchFamily="18" charset="0"/>
                <a:ea typeface="Times New Roman" pitchFamily="18" charset="0"/>
                <a:cs typeface="Times New Roman" pitchFamily="18" charset="0"/>
              </a:rPr>
              <a:t>-</a:t>
            </a:r>
            <a:r>
              <a:rPr lang="ru-RU" b="1" dirty="0" err="1" smtClean="0">
                <a:solidFill>
                  <a:srgbClr val="00B0F0"/>
                </a:solidFill>
                <a:latin typeface="Times New Roman" pitchFamily="18" charset="0"/>
                <a:ea typeface="Times New Roman" pitchFamily="18" charset="0"/>
                <a:cs typeface="Times New Roman" pitchFamily="18" charset="0"/>
              </a:rPr>
              <a:t>Би-би-би</a:t>
            </a:r>
            <a:r>
              <a:rPr lang="ru-RU" b="1" dirty="0" smtClean="0">
                <a:solidFill>
                  <a:srgbClr val="00B0F0"/>
                </a:solidFill>
                <a:latin typeface="Times New Roman" pitchFamily="18" charset="0"/>
                <a:ea typeface="Times New Roman" pitchFamily="18" charset="0"/>
                <a:cs typeface="Times New Roman" pitchFamily="18" charset="0"/>
              </a:rPr>
              <a:t>  гудит машина не поеду без бензина </a:t>
            </a:r>
            <a:endParaRPr lang="ru-RU" b="1" dirty="0" smtClean="0">
              <a:solidFill>
                <a:srgbClr val="00B0F0"/>
              </a:solidFill>
              <a:latin typeface="Times New Roman" pitchFamily="18" charset="0"/>
              <a:cs typeface="Times New Roman" pitchFamily="18" charset="0"/>
            </a:endParaRPr>
          </a:p>
        </p:txBody>
      </p:sp>
      <p:sp>
        <p:nvSpPr>
          <p:cNvPr id="16392" name="AutoShape 8" descr="data:image/png;base64,iVBORw0KGgoAAAANSUhEUgAAAusAAAHTCAYAAACeOFZgAAAAAXNSR0IArs4c6QAAHJtJREFUeF7t2jFOY0EURNHubTHbIvcnJ4WNsAazB1bzsa3RaFKyK95BIkSqPvWESuC91vq4ffsiQIAAAQIECBAgQCAmsI31WCPiECBAgAABAgQIEPgrYKw7BQIECBAgQIAAAQJRAWM9WoxYBAgQIECAAAECBIx1N0CAAAECBAgQIEAgKmCsR4sRiwABAgQIECBAgICx7gYIECBAgAABAgQIRAWM9WgxYhEgQIAAAQIECBAw1t0AAQIECBAgQIAAgaiAsR4tRiwCBAgQIECAAAECxrobIECAAAECBAgQIBAVMNajxYhFgAABAgQIECBAwFh3AwQIECBAgAABAgSiAsZ6tBixCBAgQIAAAQIECBjrboAAAQIECBAgQIBAVMBYjxYjFgECBAgQIECAAAFj3Q0QIECAAAECBAgQiAoY69FixCJAgAABAgQIECBgrLsBAgQIECBAgAABAlEBYz1ajFgECBAgQIAAAQIEjHU3QIAAAQIECBAgQCAqYKxHixGLAAECBAgQIECAwH5/X18YCBAgQIAAAQIECBDoCezrsc6nSy+YRAQIECDwc4HX2/9Ln8+f/5yfIECAAIGewOfLWvs81/3X+tGLJxEBAgQIECBAgACB0QLHY6zvve6fXfdFgAABAgQIECBAgEBE4LHTjfVIG2IQIECAAAECBAgQ+E/AWHcOBAgQIECAAAECBKICxnq0GLEIECBAgAABAgQIGOtugAABAgQIECBAgEBUwFiPFiMWAQIECBAgQIAAAWPdDRAgQIAAAQIECBCIChjr0WLEIkCAAAECBAgQIGCsuwECBAgQIECAAAECUQFjPVqMWAQIECBAgAABAgSMdTdAgAABAgQIECBAICpgrEeLEYsAAQIECBAgQICAse4GCBAgQIAAAQIECEQFjPVoMWIRIECAAAECBAgQMNbdAAECBAgQIECAAIGogLEeLUYsAgQIECBAgAABAsa6GyBAgAABAgQIECAQFTDWo8WIRYAAAQIECBAgQMBYdwMECBAgQIAAAQIEogLGerQYsQgQIECAAAECBAgY626AAAECBAgQIECAQFTAWI8WIxYBAgQIECBAgAABY90NECBAgAABAgQIEIgKGOvRYsQiQIAAAQIECBAgYKy7AQIECBAgQIAAAQJRAWM9WoxYBAgQIECAAAECBIx1N0CAAAECBAgQIEAgKmCsR4sRiwABAgQIECBAgICx7gYIECBAgAABAgQIRAWM9WgxYhEgQIAAAQIECBAw1t0AAQIECBAgQIAAgaiAsR4tRiwCBAgQIECAAAECxrobIECAAAECBAgQIBAVMNajxYhFgAABAgQIECBAwFh3AwQIECBAgAABAgSiAsZ6tBixCBAgQIAAAQIECBjrboAAAQIECBAgQIBAVMBYjxYjFgECBAgQIECAAAFj3Q0QIECAAAECBAgQiAoY69FixCJAgAABAgQIECBgrLsBAgQIECBAgAABAlEBYz1ajFgECBAgQIAAAQIEjHU3QIAAAQIECBAgQCAqYKxHixGLAAECBAgQIECAgLHuBggQIECAAAECBAhEBYz1aDFiESBAgAABAgQIEDDW3QABAgQIECBAgACBqICxHi1GLAIECBAgQIAAAQLGuhsgQIAAAQIECBAgEBUw1qPFiEWAAAECBAgQIEDAWHcDBAgQIECAAAECBKICxnq0GLEIECBAgAABAgQIGOtugAABAgQIECBAgEBUwFiPFiMWAQIECBAgQIAAAWPdDRAgQIAAAQIECBCIChjr0WLEIkCAAAECBAgQIGCsuwECBAgQIECAAAECUQFjPVqMWAQIECBAgAABAgSMdTdAgAABAgQIECBAICpgrEeLEYsAAQIECBAgQICAse4GCBAgQIAAAQIECEQFjPVoMWIRIECAAAECBAgQMNbdAAECBAgQIECAAIGogLEeLUYsAgQIECBAgAABAsa6GyBAgAABAgQIECAQFTDWo8WIRYAAAQIECBAgQMBYdwMECBAgQIAAAQIEogLGerQYsQgQIECAAAECBAgY626AAAECBAgQIECAQFTAWI8WIxYBAgQIECBAgAABY90NECBAgAABAgQIEIgKGOvRYsQiQIAAAQIECBAgYKy7AQIECBAgQIAAAQJRAWM9WoxYBAgQIECAAAECBIx1N0CAAAECBAgQIEAgKmCsR4sRiwABAgQIECBAgICx7gYIECBAgAABAgQIRAWM9WgxYhEgQIAAAQIECBAw1t0AAQIECBAgQIAAgaiAsR4tRiwCBAgQIECAAAECxrobIECAAAECBAgQIBAVMNajxYhFgAABAgQIECBAwFh3AwQIECBAgAABAgSiAsZ6tBixCBAgQIAAAQIECBjrboAAAQIECBAgQIBAVMBYjxYjFgECBAgQIECAAAFj3Q0QIECAAAECBAgQiAoY69FixCJAgAABAgQIECBgrLsBAgQIECBAgAABAlEBYz1ajFgECBAgQIAAAQIEjHU3QIAAAQIECBAgQCAqYKxHixGLAAECBAgQIECAgLHuBggQIECAAAECBAhEBYz1aDFiESBAgAABAgQIEDDW3QABAgQIECBAgACBqICxHi1GLAIECBAgQIAAAQLGuhsgQIAAAQIECBAgEBUw1qPFiEWAAAECBAgQIEDAWHcDBAgQIECAAAECBKICxnq0GLEIECBAgAABAgQIGOtugAABAgQIECBAgEBUwFiPFiMWAQIECBAgQIAAAWPdDRAgQIAAAQIECBCIChjr0WLEIkCAAAECBAgQIGCsuwECBAgQIECAAAECUQFjPVqMWAQIECBAgAABAgSMdTdAgAABAgQIECBAICpgrEeLEYsAAQIECBAgQICAse4GCBAgQIAAAQIECEQFjPVoMWIRIECAAAECBAgQMNbdAAECBAgQIECAAIGogLEeLUYsAgQIECBAgAABAsa6GyBAgAABAgQIECAQFTDWo8WIRYAAAQIECBAgQMBYdwMECBAgQIAAAQIEogLGerQYsQgQIECAAAECBAgY626AAAECBAgQIECAQFTAWI8WIxYBAgQIECBAgAABY90NECBAgAABAgQIEIgKGOvRYsQiQIAAAQIECBAgYKy7AQIECBAgQIAAAQJRAWM9WoxYBAgQIECAAAECBIx1N0CAAAECBAgQIEAgKmCsR4sRiwABAgQIECBAgICx7gYIECBAgAABAgQIRAWM9WgxYhEgQIAAAQIECBAw1t0AAQIECBAgQIAAgaiAsR4tRiwCBAgQIECAAAECxrobIECAAAECBAgQIBAVMNajxYhFgAABAgQIECBAwFh3AwQIECBAgAABAgSiAsZ6tBixCBAgQIAAAQIECBjrboAAAQIECBAgQIBAVMBYjxYjFgECBAgQIECAAAFj3Q0QIECAAAECBAgQiAoY69FixCJAgAABAgQIECBgrLsBAgQIECBAgAABAlEBYz1ajFgECBAgQIAAAQIEjHU3QIAAAQIECBAgQCAqYKxHixGLAAECBAgQIECAgLHuBggQIECAAAECBAhEBYz1aDFiESBAgAABAgQIEDDW3QABAgQIECBAgACBqICxHi1GLAIECBAgQIAAAQLGuhsgQIAAAQIECBAgEBUw1qPFiEWAAAECBAgQIEDAWHcDBAgQIECAAAECBKICxnq0GLEIECBAgAABAgQIGOtugAABAgQIECBAgEBUwFiPFiMWAQIECBAgQIAAAWPdDRAgQIAAAQIECBCIChjr0WLEIkCAAAECBAgQIGCsuwECBAgQIECAAAECUQFjPVqMWAQIECBAgAABAgSMdTdAgAABAgQIECBAICpgrEeLEYsAAQIECBAgQICAse4GCBAgQIAAAQIECEQFjPVoMWIRIECAAAECBAgQMNbdAAECBAgQIECAAIGogLEeLUYsAgQIECBAgAABAsa6GyBAgAABAgQIECAQFTDWo8WIRYAAAQIECBAgQMBYdwMECBAgQIAAAQIEogLGerQYsQgQIECAAAECBAgY626AAAECBAgQIECAQFTAWI8WIxYBAgQIECBAgAABY90NECBAgAABAgQIEIgKGOvRYsQiQIAAAQIECBAgYKy7AQIECBAgQIAAAQJRAWM9WoxYBAgQIECAAAECBIx1N0CAAAECBAgQIEAgKmCsR4sRiwABAgQIECBAgICx7gYIECBAgAABAgQIRAWM9WgxYhEgQIAAAQIECBAw1t0AAQIECBAgQIAAgaiAsR4tRiwCBAgQIECAAAECxrobIECAAAECBAgQIBAVMNajxYhFgAABAgQIECBAwFh3AwQIECBAgAABAgSiAsZ6tBixCBAgQIAAAQIECBjrboAAAQIECBAgQIBAVMBYjxYjFgECBAgQIECAAAFj3Q0QIECAAAECBAgQiAoY69FixCJAgAABAgQIECBgrLsBAgQIECBAgAABAlEBYz1ajFgECBAgQIAAAQIEjHU3QIAAAQIECBAgQCAqYKxHixGLAAECBAgQIECAgLHuBggQIECAAAECBAhEBYz1aDFiESBAgAABAgQIEDDW3QABAgQIECBAgACBqICxHi1GLAIECBAgQIAAAQLGuhsgQIAAAQIECBAgEBUw1qPFiEWAAAECBAgQIEDAWHcDBAgQIECAAAECBKICxnq0GLEIECBAgAABAgQIGOtugAABAgQIECBAgEBUwFiPFiMWAQIECBAgQIAAAWPdDRAgQIAAAQIECBCIChjr0WLEIkCAAAECBAgQIGCsuwECBAgQIECAAAECUQFjPVqMWAQIECBAgAABAgSMdTdAgAABAgQIECBAICpgrEeLEYsAAQIECBAgQICAse4GCBAgQIAAAQIECEQFjPVoMWIRIECAAAECBAgQMNbdAAECBAgQIECAAIGogLEeLUYsAgQIECBAgAABAo+xfj3W+edYGwcBAgQIECBAgAABAh2B+07fj8W+jfVOLZIQIECAAAECBAgQWMvHYFwBAQIECBAgQIAAgaiAsR4tRiwCBAgQIECAAAECxrobIECAAAECBAgQIBAVMNajxYhFgAABAgQIECBAwFh3AwQIECBAgAABAgSiAsZ6tBixCBAgQIAAAQIECBjrboAAAQIECBAgQIBAVMBYjxYjFgECBAgQIECAAAFj3Q0QIECAAAECBAgQiAoY69FixCJAgAABAgQIECBgrLsBAgQIECBAgAABAlEBYz1ajFgECBAgQIAAAQIEjHU3QIAAAQIECBAgQCAqYKxHixGLAAECBAgQIECAgLHuBggQIECAAAECBAhEBYz1aDFiESBAgAABAgQIEDDW3QABAgQIECBAgACBqICxHi1GLAIECBAgQIAAAQLGuhsgQIAAAQIECBAgEBUw1qPFiEWAAAECBAgQIEDAWHcDBAgQIECAAAECBKICxnq0GLEIECBAgAABAgQIGOtugAABAgQIECBAgEBUwFiPFiMWAQIECBAgQIAAAWPdDRAgQIAAAQIECBCIChjr0WLEIkCAAAECBAgQIGCsuwECBAgQIECAAAECUQFjPVqMWAQIECBAgAABAgSMdTdAgAABAgQIECBAICpgrEeLEYsAAQIECBAgQICAse4GCBAgQIAAAQIECEQFjPVoMWIRIECAAAECBAgQMNbdAAECBAgQIECAAIGogLEeLUYsAgQIECBAgAABAsa6GyBAgAABAgQIECAQFTDWo8WIRYAAAQIECBAgQMBYdwMECBAgQIAAAQIEogLGerQYsQgQIECAAAECBAgY626AAAECBAgQIECAQFTAWI8WIxYBAgQIECBAgAABY90NECBAgAABAgQIEIgKGOvRYsQiQIAAAQIECBAgYKy7AQIECBAgQIAAAQJRAWM9WoxYBAgQIECAAAECBIx1N0CAAAECBAgQIEAgKmCsR4sRiwABAgQIECBAgICx7gYIECBAgAABAgQIRAWM9WgxYhEgQIAAAQIECBAw1t0AAQIECBAgQIAAgaiAsR4tRiwCBAgQIECAAAECxrobIECAAAECBAgQIBAVMNajxYhFgAABAgQIECBAwFh3AwQIECBAgAABAgSiAsZ6tBixCBAgQIAAAQIECBjrboAAAQIECBAgQIBAVMBYjxYjFgECBAgQIECAAAFj3Q0QIECAAAECBAgQiAoY69FixCJAgAABAgQIECBgrLsBAgQIECBAgAABAlEBYz1ajFgECBAgQIAAAQIEjHU3QIAAAQIECBAgQCAqYKxHixGLAAECBAgQIECAgLHuBggQIECAAAECBAhEBYz1aDFiESBAgAABAgQIEDDW3QABAgQIECBAgACBqICxHi1GLAIECBAgQIAAAQLGuhsgQIAAAQIECBAgEBUw1qPFiEWAAAECBAgQIEDAWHcDBAgQIECAAAECBKICxnq0GLEIECBAgAABAgQIGOtugAABAgQIECBAgEBUwFiPFiMWAQIECBAgQIAAAWPdDRAgQIAAAQIECBCIChjr0WLEIkCAAAECBAgQIGCsuwECBAgQIECAAAECUQFjPVqMWAQIECBAgAABAgSMdTdAgAABAgQIECBAICpgrEeLEYsAAQIECBAgQICAse4GCBAgQIAAAQIECEQFjPVoMWIRIECAAAECBAgQMNbdAAECBAgQIECAAIGogLEeLUYsAgQIECBAgAABAsa6GyBAgAABAgQIECAQFTDWo8WIRYAAAQIECBAgQMBYdwMECBAgQIAAAQIEogLGerQYsQgQIECAAAECBAgY626AAAECBAgQIECAQFTAWI8WIxYBAgQIECBAgAABY90NECBAgAABAgQIEIgKGOvRYsQiQIAAAQIECBAgYKy7AQIECBAgQIAAAQJRAWM9WoxYBAgQIECAAAECBIx1N0CAAAECBAgQIEAgKmCsR4sRiwABAgQIECBAgICx7gYIECBAgAABAgQIRAWM9WgxYhEgQIAAAQIECBAw1t0AAQIECBAgQIAAgaiAsR4tRiwCBAgQIECAAAECxrobIECAAAECBAgQIBAVMNajxYhFgAABAgQIECBAwFh3AwQIECBAgAABAgSiAsZ6tBixCBAgQIAAAQIECBjrboAAAQIECBAgQIBAVMBYjxYjFgECBAgQIECAAAFj3Q0QIECAAAECBAgQiAoY69FixCJAgAABAgQIECBgrLsBAgQIECBAgAABAlEBYz1ajFgECBAgQIAAAQIEjHU3QIAAAQIECBAgQCAqYKxHixGLAAECBAgQIECAgLHuBggQIECAAAECBAhEBYz1aDFiESBAgAABAgQIEDDW3QABAgQIECBAgACBqICxHi1GLAIECBAgQIAAAQLGuhsgQIAAAQIECBAgEBUw1qPFiEWAAAECBAgQIEDAWHcDBAgQIECAAAECBKICxnq0GLEIECBAgAABAgQIGOtugAABAgQIECBAgEBUwFiPFiMWAQIECBAgQIAAAWPdDRAgQIAAAQIECBCIChjr0WLEIkCAAAECBAgQIGCsuwECBAgQIECAAAECUQFjPVqMWAQIECBAgAABAgSMdTdAgAABAgQIECBAICpgrEeLEYsAAQIECBAgQICAse4GCBAgQIAAAQIECEQFjPVoMWIRIECAAAECBAgQMNbdAAECBAgQIECAAIGogLEeLUYsAgQIECBAgAABAsa6GyBAgAABAgQIECAQFTDWo8WIRYAAAQIECBAgQMBYdwMECBAgQIAAAQIEogLGerQYsQgQIECAAAECBAgY626AAAECBAgQIECAQFTAWI8WIxYBAgQIECBAgAABY90NECBAgAABAgQIEIgKGOvRYsQiQIAAAQIECBAgYKy7AQIECBAgQIAAAQJRAWM9WoxYBAgQIECAAAECBIx1N0CAAAECBAgQIEAgKmCsR4sRiwABAgQIECBAgICx7gYIECBAgAABAgQIRAWM9WgxYhEgQIAAAQIECBAw1t0AAQIECBAgQIAAgaiAsR4tRiwCBAgQIECAAAECxrobIECAAAECBAgQIBAVMNajxYhFgAABAgQIECBAwFh3AwQIECBAgAABAgSiAsZ6tBixCBAgQIAAAQIECBjrboAAAQIECBAgQIBAVMBYjxYjFgECBAgQIECAAAFj3Q0QIECAAAECBAgQiAoY69FixCJAgAABAgQIECBgrLsBAgQIECBAgAABAlEBYz1ajFgECBAgQIAAAQIEjHU3QIAAAQIECBAgQCAqYKxHixGLAAECBAgQIECAgLHuBggQIECAAAECBAhEBYz1aDFiESBAgAABAgQIEDDW3QABAgQIECBAgACBqICxHi1GLAIECBAgQIAAAQLGuhsgQIAAAQIECBAgEBUw1qPFiEWAAAECBAgQIEDAWHcDBAgQIECAAAECBKICxnq0GLEIECBAgAABAgQIGOtugAABAgQIECBAgEBUwFiPFiMWAQIECBAgQIAAAWPdDRAgQIAAAQIECBCIChjr0WLEIkCAAAECBAgQIGCsuwECBAgQIECAAAECUQFjPVqMWAQIECBAgAABAgSMdTdAgAABAgQIECBAICpgrEeLEYsAAQIECBAgQICAse4GCBAgQIAAAQIECEQFjPVoMWIRIECAAAECBAgQMNbdAAECBAgQIECAAIGogLEeLUYsAgQIECBAgAABAsa6GyBAgAABAgQIECAQFTDWo8WIRYAAAQIECBAgQMBYdwMECBAgQIAAAQIEogLGerQYsQgQIECAAAECBAgY626AAAECBAgQIECAQFTAWI8WIxYBAgQIECBAgAABY90NECBAgAABAgQIEIgKGOvRYsQiQIAAAQIECBAgYKy7AQIECBAgQIAAAQJRAWM9WoxYBAgQIECAAAECBIx1N0CAAAECBAgQIEAgKmCsR4sRiwABAgQIECBAgICx7gYIECBAgAABAgQIRAWM9WgxYhEgQIAAAQIECBAw1t0AAQIECBAgQIAAgaiAsR4tRiwCBAgQIECAAAECxrobIECAAAECBAgQIBAVMNajxYhFgAABAgQIECBAwFh3AwQIECBAgAABAgSiAsZ6tBixCBAgQIAAAQIECBjrboAAAQIECBAgQIBAVMBYjxYjFgECBAgQIECAAAFj3Q0QIECAAAECBAgQiAoY69FixCJAgAABAgQIECBgrLsBAgQIECBAgAABAlEBYz1ajFgECBAgQIAAAQIEjHU3QIAAAQIECBAgQCAqYKxHixGLAAECBAgQIECAgLHuBggQIECAAAECBAhEBf6N9Vu+l2hGsQgQIECAAAECBAhMFbjs67HOp8vU93s3AQIEfpfA617r+fxdb/IaAgQITBX4vP05fb+9ra+pAN5NgAABAgQIECBAoCxw+xvM+igHlI0AAQIECBAgQIDAVAFjfWrz3k2AAAECBAgQIJAXMNbzFQlIgAABAgQIECAwVcBYn9q8dxMgQIAAAQIECOQFjPV8RQISIECAAAECBAhMFTDWpzbv3QQIECBAgAABAnkBYz1fkYAECBAgQIAAAQJTBYz1qc17NwECBAgQIECAQF7AWM9XJCABAgQIECBAgMBUAWN9avPeTYAAAQIECBAgkBcw1vMVCUiAAAECBAgQIDBVwFif2rx3EyBAgAABAgQI5AWM9XxFAhIgQIAAAQIECEwVMNanNu/dBAgQIECAAAECeQFjPV+RgAQIECBAgAABAlMFjPWpzXs3AQIECBAgQIBAXsBYz1ckIAECBAgQIECAwFQBY31q895NgAABAgQIECCQFzDW8xUJSIAAAQIECBAgMFXAWJ/avHcTIECAAAECBAjkBYz1fEUCEiBAgAABAgQITBUw1qc2790ECBAgQIAAAQJ5gW/4tvoNs5NqzwAAAABJRU5ErkJgg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16393" name="Picture 9" descr="C:\Users\Марат\Desktop\6MQ6tOUoou6yA8DkNmQhSg.jpeg"/>
          <p:cNvPicPr>
            <a:picLocks noChangeAspect="1" noChangeArrowheads="1"/>
          </p:cNvPicPr>
          <p:nvPr/>
        </p:nvPicPr>
        <p:blipFill>
          <a:blip r:embed="rId5" cstate="print"/>
          <a:srcRect/>
          <a:stretch>
            <a:fillRect/>
          </a:stretch>
        </p:blipFill>
        <p:spPr bwMode="auto">
          <a:xfrm flipH="1">
            <a:off x="5085184" y="7041232"/>
            <a:ext cx="1536171" cy="1008112"/>
          </a:xfrm>
          <a:prstGeom prst="rect">
            <a:avLst/>
          </a:prstGeom>
          <a:noFill/>
          <a:ln>
            <a:solidFill>
              <a:schemeClr val="tx1"/>
            </a:solidFill>
          </a:ln>
        </p:spPr>
      </p:pic>
      <p:sp>
        <p:nvSpPr>
          <p:cNvPr id="30" name="Прямоугольник 29"/>
          <p:cNvSpPr/>
          <p:nvPr/>
        </p:nvSpPr>
        <p:spPr>
          <a:xfrm>
            <a:off x="2204864" y="8481392"/>
            <a:ext cx="3095399" cy="507831"/>
          </a:xfrm>
          <a:prstGeom prst="rect">
            <a:avLst/>
          </a:prstGeom>
        </p:spPr>
        <p:txBody>
          <a:bodyPr wrap="none">
            <a:spAutoFit/>
          </a:bodyPr>
          <a:lstStyle/>
          <a:p>
            <a:pPr lvl="0" indent="269875" algn="ctr" eaLnBrk="0" fontAlgn="base" hangingPunct="0">
              <a:lnSpc>
                <a:spcPct val="150000"/>
              </a:lnSpc>
              <a:spcBef>
                <a:spcPct val="0"/>
              </a:spcBef>
              <a:spcAft>
                <a:spcPct val="0"/>
              </a:spcAft>
            </a:pPr>
            <a:r>
              <a:rPr lang="ru-RU" b="1" dirty="0" smtClean="0">
                <a:solidFill>
                  <a:srgbClr val="00B0F0"/>
                </a:solidFill>
                <a:latin typeface="Times New Roman" pitchFamily="18" charset="0"/>
                <a:ea typeface="Times New Roman" pitchFamily="18" charset="0"/>
                <a:cs typeface="Times New Roman" pitchFamily="18" charset="0"/>
              </a:rPr>
              <a:t>-</a:t>
            </a:r>
            <a:r>
              <a:rPr lang="ru-RU" b="1" dirty="0" err="1" smtClean="0">
                <a:solidFill>
                  <a:srgbClr val="00B0F0"/>
                </a:solidFill>
                <a:latin typeface="Times New Roman" pitchFamily="18" charset="0"/>
                <a:ea typeface="Times New Roman" pitchFamily="18" charset="0"/>
                <a:cs typeface="Times New Roman" pitchFamily="18" charset="0"/>
              </a:rPr>
              <a:t>Ик-ик-ик</a:t>
            </a:r>
            <a:r>
              <a:rPr lang="ru-RU" b="1" dirty="0" smtClean="0">
                <a:solidFill>
                  <a:srgbClr val="00B0F0"/>
                </a:solidFill>
                <a:latin typeface="Times New Roman" pitchFamily="18" charset="0"/>
                <a:ea typeface="Times New Roman" pitchFamily="18" charset="0"/>
                <a:cs typeface="Times New Roman" pitchFamily="18" charset="0"/>
              </a:rPr>
              <a:t>- едет грузовик</a:t>
            </a:r>
          </a:p>
        </p:txBody>
      </p:sp>
      <p:pic>
        <p:nvPicPr>
          <p:cNvPr id="16394" name="Picture 10" descr="C:\Users\Марат\Desktop\KamAZ_6520_Samosval_2009-1024x768-1.jpg"/>
          <p:cNvPicPr>
            <a:picLocks noChangeAspect="1" noChangeArrowheads="1"/>
          </p:cNvPicPr>
          <p:nvPr/>
        </p:nvPicPr>
        <p:blipFill>
          <a:blip r:embed="rId6" cstate="print"/>
          <a:srcRect/>
          <a:stretch>
            <a:fillRect/>
          </a:stretch>
        </p:blipFill>
        <p:spPr bwMode="auto">
          <a:xfrm>
            <a:off x="5013176" y="5025008"/>
            <a:ext cx="1512167" cy="1008112"/>
          </a:xfrm>
          <a:prstGeom prst="rect">
            <a:avLst/>
          </a:prstGeom>
          <a:noFill/>
          <a:ln>
            <a:solidFill>
              <a:schemeClr val="tx1"/>
            </a:solidFill>
          </a:ln>
        </p:spPr>
      </p:pic>
      <p:sp>
        <p:nvSpPr>
          <p:cNvPr id="18" name="Прямоугольник 17"/>
          <p:cNvSpPr/>
          <p:nvPr/>
        </p:nvSpPr>
        <p:spPr>
          <a:xfrm>
            <a:off x="3284984" y="9598223"/>
            <a:ext cx="364202" cy="307777"/>
          </a:xfrm>
          <a:prstGeom prst="rect">
            <a:avLst/>
          </a:prstGeom>
        </p:spPr>
        <p:txBody>
          <a:bodyPr wrap="none">
            <a:spAutoFit/>
          </a:bodyPr>
          <a:lstStyle/>
          <a:p>
            <a:r>
              <a:rPr lang="ru-RU" sz="1400" dirty="0" smtClean="0">
                <a:latin typeface="Times New Roman" pitchFamily="18" charset="0"/>
                <a:cs typeface="Times New Roman" pitchFamily="18" charset="0"/>
              </a:rPr>
              <a:t>14</a:t>
            </a:r>
            <a:endParaRPr lang="ru-RU" sz="1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6858000" cy="923330"/>
          </a:xfrm>
          <a:prstGeom prst="rect">
            <a:avLst/>
          </a:prstGeom>
        </p:spPr>
        <p:txBody>
          <a:bodyPr wrap="square">
            <a:spAutoFit/>
          </a:bodyPr>
          <a:lstStyle/>
          <a:p>
            <a:pPr lvl="0" algn="ctr" fontAlgn="base">
              <a:lnSpc>
                <a:spcPct val="150000"/>
              </a:lnSpc>
              <a:spcBef>
                <a:spcPct val="0"/>
              </a:spcBef>
              <a:spcAft>
                <a:spcPct val="0"/>
              </a:spcAft>
            </a:pPr>
            <a:r>
              <a:rPr lang="tt-RU" b="1" dirty="0" smtClean="0">
                <a:solidFill>
                  <a:srgbClr val="0070C0"/>
                </a:solidFill>
                <a:latin typeface="Times New Roman" pitchFamily="18" charset="0"/>
                <a:ea typeface="Calibri" pitchFamily="34" charset="0"/>
                <a:cs typeface="Times New Roman" pitchFamily="18" charset="0"/>
              </a:rPr>
              <a:t>3. Задание на формирование грамматического строя речи</a:t>
            </a:r>
            <a:endParaRPr lang="ru-RU" b="1" dirty="0" smtClean="0">
              <a:solidFill>
                <a:srgbClr val="0070C0"/>
              </a:solidFill>
              <a:latin typeface="Times New Roman" pitchFamily="18" charset="0"/>
              <a:cs typeface="Times New Roman" pitchFamily="18" charset="0"/>
            </a:endParaRPr>
          </a:p>
          <a:p>
            <a:pPr lvl="0" algn="ctr" eaLnBrk="0" fontAlgn="base" hangingPunct="0">
              <a:lnSpc>
                <a:spcPct val="150000"/>
              </a:lnSpc>
              <a:spcBef>
                <a:spcPct val="0"/>
              </a:spcBef>
              <a:spcAft>
                <a:spcPct val="0"/>
              </a:spcAft>
            </a:pPr>
            <a:r>
              <a:rPr lang="ru-RU" b="1" dirty="0" smtClean="0">
                <a:solidFill>
                  <a:srgbClr val="7030A0"/>
                </a:solidFill>
                <a:latin typeface="Times New Roman" pitchFamily="18" charset="0"/>
                <a:ea typeface="Calibri" pitchFamily="34" charset="0"/>
                <a:cs typeface="Times New Roman" pitchFamily="18" charset="0"/>
              </a:rPr>
              <a:t>«Что из чего»</a:t>
            </a:r>
            <a:endParaRPr lang="ru-RU" dirty="0" smtClean="0"/>
          </a:p>
        </p:txBody>
      </p:sp>
      <p:pic>
        <p:nvPicPr>
          <p:cNvPr id="4" name="Рисунок 3" descr="https://ds04.infourok.ru/uploads/ex/0c44/00178be3-79f955e8/img13.jpg"/>
          <p:cNvPicPr/>
          <p:nvPr/>
        </p:nvPicPr>
        <p:blipFill>
          <a:blip r:embed="rId2" cstate="print"/>
          <a:srcRect l="1603" t="35256" r="18867"/>
          <a:stretch>
            <a:fillRect/>
          </a:stretch>
        </p:blipFill>
        <p:spPr bwMode="auto">
          <a:xfrm>
            <a:off x="764704" y="776536"/>
            <a:ext cx="5445224" cy="5400600"/>
          </a:xfrm>
          <a:prstGeom prst="rect">
            <a:avLst/>
          </a:prstGeom>
          <a:noFill/>
          <a:ln w="9525">
            <a:noFill/>
            <a:miter lim="800000"/>
            <a:headEnd/>
            <a:tailEnd/>
          </a:ln>
        </p:spPr>
      </p:pic>
      <p:cxnSp>
        <p:nvCxnSpPr>
          <p:cNvPr id="6" name="Прямая соединительная линия 5"/>
          <p:cNvCxnSpPr/>
          <p:nvPr/>
        </p:nvCxnSpPr>
        <p:spPr>
          <a:xfrm>
            <a:off x="6858000" y="0"/>
            <a:ext cx="0" cy="990600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7" name="Прямая соединительная линия 6"/>
          <p:cNvCxnSpPr/>
          <p:nvPr/>
        </p:nvCxnSpPr>
        <p:spPr>
          <a:xfrm>
            <a:off x="0" y="0"/>
            <a:ext cx="0" cy="990600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Прямая соединительная линия 7"/>
          <p:cNvCxnSpPr/>
          <p:nvPr/>
        </p:nvCxnSpPr>
        <p:spPr>
          <a:xfrm>
            <a:off x="0" y="9906000"/>
            <a:ext cx="68580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Прямая соединительная линия 8"/>
          <p:cNvCxnSpPr/>
          <p:nvPr/>
        </p:nvCxnSpPr>
        <p:spPr>
          <a:xfrm>
            <a:off x="0" y="0"/>
            <a:ext cx="6858000" cy="0"/>
          </a:xfrm>
          <a:prstGeom prst="line">
            <a:avLst/>
          </a:prstGeom>
          <a:ln w="57150">
            <a:solidFill>
              <a:srgbClr val="FFFF00"/>
            </a:solidFill>
          </a:ln>
        </p:spPr>
        <p:style>
          <a:lnRef idx="1">
            <a:schemeClr val="accent1"/>
          </a:lnRef>
          <a:fillRef idx="0">
            <a:schemeClr val="accent1"/>
          </a:fillRef>
          <a:effectRef idx="0">
            <a:schemeClr val="accent1"/>
          </a:effectRef>
          <a:fontRef idx="minor">
            <a:schemeClr val="tx1"/>
          </a:fontRef>
        </p:style>
      </p:cxnSp>
      <p:sp>
        <p:nvSpPr>
          <p:cNvPr id="13" name="Прямоугольник 12"/>
          <p:cNvSpPr/>
          <p:nvPr/>
        </p:nvSpPr>
        <p:spPr>
          <a:xfrm>
            <a:off x="0" y="5673080"/>
            <a:ext cx="6858000" cy="2535566"/>
          </a:xfrm>
          <a:prstGeom prst="rect">
            <a:avLst/>
          </a:prstGeom>
        </p:spPr>
        <p:txBody>
          <a:bodyPr wrap="square">
            <a:spAutoFit/>
          </a:bodyPr>
          <a:lstStyle/>
          <a:p>
            <a:pPr algn="ctr">
              <a:lnSpc>
                <a:spcPct val="150000"/>
              </a:lnSpc>
            </a:pPr>
            <a:r>
              <a:rPr lang="ru-RU" b="1" dirty="0" smtClean="0">
                <a:solidFill>
                  <a:srgbClr val="00B0F0"/>
                </a:solidFill>
                <a:latin typeface="Times New Roman" pitchFamily="18" charset="0"/>
                <a:cs typeface="Times New Roman" pitchFamily="18" charset="0"/>
              </a:rPr>
              <a:t>Колесо сделано из резины, значит оно … ( резиновое)</a:t>
            </a:r>
          </a:p>
          <a:p>
            <a:pPr algn="ctr">
              <a:lnSpc>
                <a:spcPct val="150000"/>
              </a:lnSpc>
            </a:pPr>
            <a:r>
              <a:rPr lang="ru-RU" b="1" dirty="0" smtClean="0">
                <a:solidFill>
                  <a:srgbClr val="00B0F0"/>
                </a:solidFill>
                <a:latin typeface="Times New Roman" pitchFamily="18" charset="0"/>
                <a:cs typeface="Times New Roman" pitchFamily="18" charset="0"/>
              </a:rPr>
              <a:t>Кресло сделано из кожи, значит оно… ( кожаное)</a:t>
            </a:r>
          </a:p>
          <a:p>
            <a:pPr algn="ctr">
              <a:lnSpc>
                <a:spcPct val="150000"/>
              </a:lnSpc>
            </a:pPr>
            <a:r>
              <a:rPr lang="ru-RU" b="1" dirty="0" smtClean="0">
                <a:solidFill>
                  <a:srgbClr val="00B0F0"/>
                </a:solidFill>
                <a:latin typeface="Times New Roman" pitchFamily="18" charset="0"/>
                <a:cs typeface="Times New Roman" pitchFamily="18" charset="0"/>
              </a:rPr>
              <a:t>Фары сделаны из стекла, значит они … (стеклянные)</a:t>
            </a:r>
          </a:p>
          <a:p>
            <a:pPr algn="ctr">
              <a:lnSpc>
                <a:spcPct val="150000"/>
              </a:lnSpc>
            </a:pPr>
            <a:r>
              <a:rPr lang="ru-RU" b="1" dirty="0" smtClean="0">
                <a:solidFill>
                  <a:srgbClr val="00B0F0"/>
                </a:solidFill>
                <a:latin typeface="Times New Roman" pitchFamily="18" charset="0"/>
                <a:cs typeface="Times New Roman" pitchFamily="18" charset="0"/>
              </a:rPr>
              <a:t>Руль сделан из пластмассы, значит он … (пластмассовый)</a:t>
            </a:r>
          </a:p>
          <a:p>
            <a:pPr algn="ctr">
              <a:lnSpc>
                <a:spcPct val="150000"/>
              </a:lnSpc>
            </a:pPr>
            <a:r>
              <a:rPr lang="ru-RU" b="1" dirty="0" smtClean="0">
                <a:solidFill>
                  <a:srgbClr val="00B0F0"/>
                </a:solidFill>
                <a:latin typeface="Times New Roman" pitchFamily="18" charset="0"/>
                <a:cs typeface="Times New Roman" pitchFamily="18" charset="0"/>
              </a:rPr>
              <a:t>Дверь и кабина сделаны из металла, значит они … (металлические)</a:t>
            </a:r>
          </a:p>
        </p:txBody>
      </p:sp>
      <p:sp>
        <p:nvSpPr>
          <p:cNvPr id="10" name="Прямоугольник 9"/>
          <p:cNvSpPr/>
          <p:nvPr/>
        </p:nvSpPr>
        <p:spPr>
          <a:xfrm>
            <a:off x="3284984" y="9598223"/>
            <a:ext cx="364202" cy="307777"/>
          </a:xfrm>
          <a:prstGeom prst="rect">
            <a:avLst/>
          </a:prstGeom>
        </p:spPr>
        <p:txBody>
          <a:bodyPr wrap="none">
            <a:spAutoFit/>
          </a:bodyPr>
          <a:lstStyle/>
          <a:p>
            <a:r>
              <a:rPr lang="ru-RU" sz="1400" dirty="0" smtClean="0">
                <a:latin typeface="Times New Roman" pitchFamily="18" charset="0"/>
                <a:cs typeface="Times New Roman" pitchFamily="18" charset="0"/>
              </a:rPr>
              <a:t>15</a:t>
            </a:r>
            <a:endParaRPr lang="ru-RU" sz="1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https://jliza.ru/assets/jlcontent/zadania/transport/transport.jpg"/>
          <p:cNvPicPr/>
          <p:nvPr/>
        </p:nvPicPr>
        <p:blipFill>
          <a:blip r:embed="rId2" cstate="print"/>
          <a:srcRect l="4417" t="19947" r="3710" b="3699"/>
          <a:stretch>
            <a:fillRect/>
          </a:stretch>
        </p:blipFill>
        <p:spPr bwMode="auto">
          <a:xfrm>
            <a:off x="260648" y="1064568"/>
            <a:ext cx="6336704" cy="8064896"/>
          </a:xfrm>
          <a:prstGeom prst="rect">
            <a:avLst/>
          </a:prstGeom>
          <a:noFill/>
          <a:ln w="9525">
            <a:noFill/>
            <a:miter lim="800000"/>
            <a:headEnd/>
            <a:tailEnd/>
          </a:ln>
        </p:spPr>
      </p:pic>
      <p:sp>
        <p:nvSpPr>
          <p:cNvPr id="3" name="Прямоугольник 2"/>
          <p:cNvSpPr/>
          <p:nvPr/>
        </p:nvSpPr>
        <p:spPr>
          <a:xfrm>
            <a:off x="0" y="0"/>
            <a:ext cx="6858000" cy="923330"/>
          </a:xfrm>
          <a:prstGeom prst="rect">
            <a:avLst/>
          </a:prstGeom>
        </p:spPr>
        <p:txBody>
          <a:bodyPr wrap="square">
            <a:spAutoFit/>
          </a:bodyPr>
          <a:lstStyle/>
          <a:p>
            <a:pPr lvl="0" algn="ctr" fontAlgn="base">
              <a:lnSpc>
                <a:spcPct val="150000"/>
              </a:lnSpc>
              <a:spcBef>
                <a:spcPct val="0"/>
              </a:spcBef>
              <a:spcAft>
                <a:spcPct val="0"/>
              </a:spcAft>
            </a:pPr>
            <a:r>
              <a:rPr lang="ru-RU" b="1" dirty="0" smtClean="0">
                <a:solidFill>
                  <a:srgbClr val="0070C0"/>
                </a:solidFill>
                <a:latin typeface="Times New Roman" pitchFamily="18" charset="0"/>
                <a:ea typeface="Calibri" pitchFamily="34" charset="0"/>
                <a:cs typeface="Times New Roman" pitchFamily="18" charset="0"/>
              </a:rPr>
              <a:t>4. Задание на формирование связной речи</a:t>
            </a:r>
          </a:p>
          <a:p>
            <a:pPr lvl="0" algn="ctr" fontAlgn="base">
              <a:lnSpc>
                <a:spcPct val="150000"/>
              </a:lnSpc>
              <a:spcBef>
                <a:spcPct val="0"/>
              </a:spcBef>
              <a:spcAft>
                <a:spcPct val="0"/>
              </a:spcAft>
            </a:pPr>
            <a:r>
              <a:rPr lang="ru-RU" b="1" dirty="0" smtClean="0">
                <a:solidFill>
                  <a:srgbClr val="7030A0"/>
                </a:solidFill>
                <a:latin typeface="Times New Roman" pitchFamily="18" charset="0"/>
                <a:ea typeface="Calibri" pitchFamily="34" charset="0"/>
                <a:cs typeface="Times New Roman" pitchFamily="18" charset="0"/>
              </a:rPr>
              <a:t> «Дорисуй, раскрась, расскажи»</a:t>
            </a:r>
            <a:endParaRPr lang="ru-RU" b="1" dirty="0" smtClean="0">
              <a:solidFill>
                <a:srgbClr val="7030A0"/>
              </a:solidFill>
              <a:latin typeface="Times New Roman" pitchFamily="18" charset="0"/>
              <a:cs typeface="Times New Roman" pitchFamily="18" charset="0"/>
            </a:endParaRPr>
          </a:p>
        </p:txBody>
      </p:sp>
      <p:cxnSp>
        <p:nvCxnSpPr>
          <p:cNvPr id="4" name="Прямая соединительная линия 3"/>
          <p:cNvCxnSpPr/>
          <p:nvPr/>
        </p:nvCxnSpPr>
        <p:spPr>
          <a:xfrm>
            <a:off x="0" y="0"/>
            <a:ext cx="0" cy="990600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 name="Прямая соединительная линия 4"/>
          <p:cNvCxnSpPr/>
          <p:nvPr/>
        </p:nvCxnSpPr>
        <p:spPr>
          <a:xfrm>
            <a:off x="0" y="0"/>
            <a:ext cx="6858000" cy="0"/>
          </a:xfrm>
          <a:prstGeom prst="line">
            <a:avLst/>
          </a:prstGeom>
          <a:ln w="5715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6" name="Прямая соединительная линия 5"/>
          <p:cNvCxnSpPr/>
          <p:nvPr/>
        </p:nvCxnSpPr>
        <p:spPr>
          <a:xfrm>
            <a:off x="6858000" y="0"/>
            <a:ext cx="0" cy="990600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7" name="Прямая соединительная линия 6"/>
          <p:cNvCxnSpPr/>
          <p:nvPr/>
        </p:nvCxnSpPr>
        <p:spPr>
          <a:xfrm>
            <a:off x="0" y="9906000"/>
            <a:ext cx="68580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8" name="Прямоугольник 7"/>
          <p:cNvSpPr/>
          <p:nvPr/>
        </p:nvSpPr>
        <p:spPr>
          <a:xfrm>
            <a:off x="3284984" y="9598223"/>
            <a:ext cx="364202" cy="307777"/>
          </a:xfrm>
          <a:prstGeom prst="rect">
            <a:avLst/>
          </a:prstGeom>
        </p:spPr>
        <p:txBody>
          <a:bodyPr wrap="none">
            <a:spAutoFit/>
          </a:bodyPr>
          <a:lstStyle/>
          <a:p>
            <a:r>
              <a:rPr lang="ru-RU" sz="1400" dirty="0" smtClean="0">
                <a:latin typeface="Times New Roman" pitchFamily="18" charset="0"/>
                <a:cs typeface="Times New Roman" pitchFamily="18" charset="0"/>
              </a:rPr>
              <a:t>16</a:t>
            </a:r>
            <a:endParaRPr lang="ru-RU" sz="1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704528"/>
            <a:ext cx="6858000" cy="4939814"/>
          </a:xfrm>
          <a:prstGeom prst="rect">
            <a:avLst/>
          </a:prstGeom>
        </p:spPr>
        <p:txBody>
          <a:bodyPr wrap="square">
            <a:spAutoFit/>
          </a:bodyPr>
          <a:lstStyle/>
          <a:p>
            <a:pPr algn="ctr">
              <a:lnSpc>
                <a:spcPct val="150000"/>
              </a:lnSpc>
            </a:pPr>
            <a:r>
              <a:rPr lang="ru-RU" sz="1400" b="1" dirty="0" smtClean="0">
                <a:latin typeface="Times New Roman" pitchFamily="18" charset="0"/>
                <a:cs typeface="Times New Roman" pitchFamily="18" charset="0"/>
              </a:rPr>
              <a:t>1. «Что это?»</a:t>
            </a:r>
          </a:p>
          <a:p>
            <a:pPr algn="ctr">
              <a:lnSpc>
                <a:spcPct val="150000"/>
              </a:lnSpc>
            </a:pPr>
            <a:r>
              <a:rPr lang="ru-RU" sz="1400" dirty="0" smtClean="0">
                <a:latin typeface="Times New Roman" pitchFamily="18" charset="0"/>
                <a:cs typeface="Times New Roman" pitchFamily="18" charset="0"/>
              </a:rPr>
              <a:t>Ребенка просят назвать, все виды маршрутных средств по отдельности (троллейбус, трамвай, автобус).  Если ребенок затрудняется, то взрослый помогает. Затем  взрослый вводит новое понятие «маршрутное транспортное средство», объясняя, что все, что нарисовано на картинке можно назвать одним понятием «маршрутное транспортное средство».  Эти транспорты так называют потому что они предназначены для перевозки по дорогам людей (пассажиров) и движутся по установленному маршруту с обозначенными остановочными пунктами (остановками).*</a:t>
            </a:r>
          </a:p>
          <a:p>
            <a:pPr indent="347663" algn="ctr">
              <a:lnSpc>
                <a:spcPct val="150000"/>
              </a:lnSpc>
            </a:pPr>
            <a:r>
              <a:rPr lang="ru-RU" sz="1400" b="1" dirty="0" smtClean="0">
                <a:latin typeface="Times New Roman" pitchFamily="18" charset="0"/>
                <a:cs typeface="Times New Roman" pitchFamily="18" charset="0"/>
              </a:rPr>
              <a:t>2. «Мы едим, едим, едим…»</a:t>
            </a:r>
          </a:p>
          <a:p>
            <a:pPr indent="347663" algn="ctr">
              <a:lnSpc>
                <a:spcPct val="150000"/>
              </a:lnSpc>
            </a:pPr>
            <a:r>
              <a:rPr lang="ru-RU" sz="1400" dirty="0" smtClean="0">
                <a:latin typeface="Times New Roman" pitchFamily="18" charset="0"/>
                <a:cs typeface="Times New Roman" pitchFamily="18" charset="0"/>
              </a:rPr>
              <a:t>Попросите ребенка поставить указательный палец на автобус. И представить, что он водитель этого автобуса. Для того что бы автобус поехал, необходимо сказать волшебное слово «автобус», но не просто сказать , а протянуть последний согласный твердый звук «с». На одном выдохе, ребенок произносит слово  «</a:t>
            </a:r>
            <a:r>
              <a:rPr lang="ru-RU" sz="1400" dirty="0" err="1" smtClean="0">
                <a:latin typeface="Times New Roman" pitchFamily="18" charset="0"/>
                <a:cs typeface="Times New Roman" pitchFamily="18" charset="0"/>
              </a:rPr>
              <a:t>автобуссссссс</a:t>
            </a:r>
            <a:r>
              <a:rPr lang="ru-RU" sz="1400" dirty="0" smtClean="0">
                <a:latin typeface="Times New Roman" pitchFamily="18" charset="0"/>
                <a:cs typeface="Times New Roman" pitchFamily="18" charset="0"/>
              </a:rPr>
              <a:t>…», и  на последнем согласном звуке начинает движение пальцем по дороге , стараясь произнести звук «с» на выдохе до конца дороги.</a:t>
            </a:r>
          </a:p>
        </p:txBody>
      </p:sp>
      <p:cxnSp>
        <p:nvCxnSpPr>
          <p:cNvPr id="5" name="Прямая соединительная линия 4"/>
          <p:cNvCxnSpPr/>
          <p:nvPr/>
        </p:nvCxnSpPr>
        <p:spPr>
          <a:xfrm>
            <a:off x="0" y="9489504"/>
            <a:ext cx="6858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Прямоугольник 7"/>
          <p:cNvSpPr/>
          <p:nvPr/>
        </p:nvSpPr>
        <p:spPr>
          <a:xfrm>
            <a:off x="0" y="9536668"/>
            <a:ext cx="1619354" cy="307777"/>
          </a:xfrm>
          <a:prstGeom prst="rect">
            <a:avLst/>
          </a:prstGeom>
        </p:spPr>
        <p:txBody>
          <a:bodyPr wrap="none">
            <a:spAutoFit/>
          </a:bodyPr>
          <a:lstStyle/>
          <a:p>
            <a:r>
              <a:rPr lang="ru-RU" sz="1400" dirty="0" smtClean="0">
                <a:latin typeface="Times New Roman" pitchFamily="18" charset="0"/>
                <a:cs typeface="Times New Roman" pitchFamily="18" charset="0"/>
              </a:rPr>
              <a:t>*</a:t>
            </a:r>
            <a:r>
              <a:rPr lang="ru-RU" sz="1400" dirty="0" smtClean="0"/>
              <a:t>пункт 1.2 Правил.</a:t>
            </a:r>
            <a:endParaRPr lang="ru-RU" sz="1400" dirty="0"/>
          </a:p>
        </p:txBody>
      </p:sp>
      <p:sp>
        <p:nvSpPr>
          <p:cNvPr id="9" name="TextBox 8"/>
          <p:cNvSpPr txBox="1"/>
          <p:nvPr/>
        </p:nvSpPr>
        <p:spPr>
          <a:xfrm>
            <a:off x="0" y="0"/>
            <a:ext cx="6858000" cy="700000"/>
          </a:xfrm>
          <a:prstGeom prst="rect">
            <a:avLst/>
          </a:prstGeom>
          <a:noFill/>
        </p:spPr>
        <p:txBody>
          <a:bodyPr wrap="square" rtlCol="0">
            <a:spAutoFit/>
          </a:bodyPr>
          <a:lstStyle/>
          <a:p>
            <a:pPr algn="ctr">
              <a:lnSpc>
                <a:spcPct val="150000"/>
              </a:lnSpc>
            </a:pPr>
            <a:r>
              <a:rPr lang="ru-RU" sz="1400" b="1" dirty="0" smtClean="0">
                <a:latin typeface="Times New Roman" pitchFamily="18" charset="0"/>
                <a:cs typeface="Times New Roman" pitchFamily="18" charset="0"/>
              </a:rPr>
              <a:t>Описание заданий к разделу </a:t>
            </a:r>
          </a:p>
          <a:p>
            <a:pPr algn="ctr">
              <a:lnSpc>
                <a:spcPct val="150000"/>
              </a:lnSpc>
            </a:pPr>
            <a:r>
              <a:rPr lang="ru-RU" sz="1400" b="1" dirty="0" smtClean="0">
                <a:latin typeface="Times New Roman" pitchFamily="18" charset="0"/>
                <a:cs typeface="Times New Roman" pitchFamily="18" charset="0"/>
              </a:rPr>
              <a:t>«Маршрутные транспортные средства»</a:t>
            </a:r>
            <a:endParaRPr lang="ru-RU" sz="1400" b="1" dirty="0">
              <a:latin typeface="Times New Roman" pitchFamily="18" charset="0"/>
              <a:cs typeface="Times New Roman" pitchFamily="18" charset="0"/>
            </a:endParaRPr>
          </a:p>
        </p:txBody>
      </p:sp>
      <p:sp>
        <p:nvSpPr>
          <p:cNvPr id="10" name="TextBox 9"/>
          <p:cNvSpPr txBox="1"/>
          <p:nvPr/>
        </p:nvSpPr>
        <p:spPr>
          <a:xfrm>
            <a:off x="0" y="5457056"/>
            <a:ext cx="6858000" cy="1669496"/>
          </a:xfrm>
          <a:prstGeom prst="rect">
            <a:avLst/>
          </a:prstGeom>
          <a:noFill/>
        </p:spPr>
        <p:txBody>
          <a:bodyPr wrap="square" rtlCol="0">
            <a:spAutoFit/>
          </a:bodyPr>
          <a:lstStyle/>
          <a:p>
            <a:pPr indent="347663" algn="ctr">
              <a:lnSpc>
                <a:spcPct val="150000"/>
              </a:lnSpc>
            </a:pPr>
            <a:r>
              <a:rPr lang="ru-RU" sz="1400" b="1" dirty="0" smtClean="0">
                <a:latin typeface="Times New Roman" pitchFamily="18" charset="0"/>
                <a:cs typeface="Times New Roman" pitchFamily="18" charset="0"/>
              </a:rPr>
              <a:t>3.  «Сколько транспорта у нас?»</a:t>
            </a:r>
          </a:p>
          <a:p>
            <a:pPr algn="ctr">
              <a:lnSpc>
                <a:spcPct val="150000"/>
              </a:lnSpc>
            </a:pPr>
            <a:r>
              <a:rPr lang="ru-RU" sz="1400" dirty="0" smtClean="0">
                <a:latin typeface="Times New Roman" pitchFamily="18" charset="0"/>
                <a:cs typeface="Times New Roman" pitchFamily="18" charset="0"/>
              </a:rPr>
              <a:t>Ребенку предлагается назвать  сначала предмет, который , изображен на левой стороне страницы в единственном числе, затем просят назвать этот предмет во множественном числе. Затем можно попросить посчитать: «Сколько у тебя получилось троллейбусов?». Ребенок должен посчитать: «Один троллейбус, два троллейбуса и т. д. до пяти».</a:t>
            </a:r>
            <a:endParaRPr lang="ru-RU" sz="1400" dirty="0">
              <a:latin typeface="Times New Roman" pitchFamily="18" charset="0"/>
              <a:cs typeface="Times New Roman" pitchFamily="18" charset="0"/>
            </a:endParaRPr>
          </a:p>
        </p:txBody>
      </p:sp>
      <p:sp>
        <p:nvSpPr>
          <p:cNvPr id="11" name="TextBox 10"/>
          <p:cNvSpPr txBox="1"/>
          <p:nvPr/>
        </p:nvSpPr>
        <p:spPr>
          <a:xfrm>
            <a:off x="0" y="7041232"/>
            <a:ext cx="6858000" cy="1061829"/>
          </a:xfrm>
          <a:prstGeom prst="rect">
            <a:avLst/>
          </a:prstGeom>
          <a:noFill/>
        </p:spPr>
        <p:txBody>
          <a:bodyPr wrap="square" rtlCol="0">
            <a:spAutoFit/>
          </a:bodyPr>
          <a:lstStyle/>
          <a:p>
            <a:pPr algn="ctr">
              <a:lnSpc>
                <a:spcPct val="150000"/>
              </a:lnSpc>
            </a:pPr>
            <a:r>
              <a:rPr lang="ru-RU" sz="1400" b="1" dirty="0" smtClean="0">
                <a:latin typeface="Times New Roman" pitchFamily="18" charset="0"/>
                <a:cs typeface="Times New Roman" pitchFamily="18" charset="0"/>
              </a:rPr>
              <a:t>4. «Кто, какой транспорт ждет?»</a:t>
            </a:r>
          </a:p>
          <a:p>
            <a:pPr algn="ctr">
              <a:lnSpc>
                <a:spcPct val="150000"/>
              </a:lnSpc>
            </a:pPr>
            <a:r>
              <a:rPr lang="ru-RU" sz="1400" dirty="0" smtClean="0">
                <a:latin typeface="Times New Roman" pitchFamily="18" charset="0"/>
                <a:cs typeface="Times New Roman" pitchFamily="18" charset="0"/>
              </a:rPr>
              <a:t>Ребенка просят найти кто какой транспорт ждет. Ответы нужно дать полные.: «Девочка ждет….» и т. д.</a:t>
            </a:r>
            <a:endParaRPr lang="ru-RU" sz="1400" dirty="0">
              <a:latin typeface="Times New Roman" pitchFamily="18" charset="0"/>
              <a:cs typeface="Times New Roman" pitchFamily="18" charset="0"/>
            </a:endParaRPr>
          </a:p>
        </p:txBody>
      </p:sp>
      <p:cxnSp>
        <p:nvCxnSpPr>
          <p:cNvPr id="12" name="Прямая соединительная линия 11"/>
          <p:cNvCxnSpPr/>
          <p:nvPr/>
        </p:nvCxnSpPr>
        <p:spPr>
          <a:xfrm>
            <a:off x="0" y="0"/>
            <a:ext cx="0" cy="990600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Прямая соединительная линия 12"/>
          <p:cNvCxnSpPr/>
          <p:nvPr/>
        </p:nvCxnSpPr>
        <p:spPr>
          <a:xfrm>
            <a:off x="0" y="0"/>
            <a:ext cx="6858000" cy="0"/>
          </a:xfrm>
          <a:prstGeom prst="line">
            <a:avLst/>
          </a:prstGeom>
          <a:ln w="5715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14" name="Прямая соединительная линия 13"/>
          <p:cNvCxnSpPr/>
          <p:nvPr/>
        </p:nvCxnSpPr>
        <p:spPr>
          <a:xfrm>
            <a:off x="6858000" y="0"/>
            <a:ext cx="0" cy="990600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5" name="Прямая соединительная линия 14"/>
          <p:cNvCxnSpPr/>
          <p:nvPr/>
        </p:nvCxnSpPr>
        <p:spPr>
          <a:xfrm>
            <a:off x="0" y="9906000"/>
            <a:ext cx="68580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6" name="Прямоугольник 15"/>
          <p:cNvSpPr/>
          <p:nvPr/>
        </p:nvSpPr>
        <p:spPr>
          <a:xfrm>
            <a:off x="3284984" y="9598223"/>
            <a:ext cx="364202" cy="307777"/>
          </a:xfrm>
          <a:prstGeom prst="rect">
            <a:avLst/>
          </a:prstGeom>
        </p:spPr>
        <p:txBody>
          <a:bodyPr wrap="none">
            <a:spAutoFit/>
          </a:bodyPr>
          <a:lstStyle/>
          <a:p>
            <a:r>
              <a:rPr lang="ru-RU" sz="1400" dirty="0" smtClean="0">
                <a:latin typeface="Times New Roman" pitchFamily="18" charset="0"/>
                <a:cs typeface="Times New Roman" pitchFamily="18" charset="0"/>
              </a:rPr>
              <a:t>17</a:t>
            </a:r>
            <a:endParaRPr lang="ru-RU" sz="1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8" name="Прямая соединительная линия 17"/>
          <p:cNvCxnSpPr/>
          <p:nvPr/>
        </p:nvCxnSpPr>
        <p:spPr>
          <a:xfrm>
            <a:off x="0" y="0"/>
            <a:ext cx="0" cy="990600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5" name="Прямая соединительная линия 24"/>
          <p:cNvCxnSpPr/>
          <p:nvPr/>
        </p:nvCxnSpPr>
        <p:spPr>
          <a:xfrm>
            <a:off x="6858000" y="0"/>
            <a:ext cx="0" cy="990600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27" name="Прямая соединительная линия 26"/>
          <p:cNvCxnSpPr/>
          <p:nvPr/>
        </p:nvCxnSpPr>
        <p:spPr>
          <a:xfrm>
            <a:off x="0" y="0"/>
            <a:ext cx="6858000" cy="0"/>
          </a:xfrm>
          <a:prstGeom prst="line">
            <a:avLst/>
          </a:prstGeom>
          <a:ln w="5715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8" name="Прямая соединительная линия 27"/>
          <p:cNvCxnSpPr/>
          <p:nvPr/>
        </p:nvCxnSpPr>
        <p:spPr>
          <a:xfrm>
            <a:off x="0" y="9906000"/>
            <a:ext cx="68580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pic>
        <p:nvPicPr>
          <p:cNvPr id="16" name="Picture 4" descr="https://img.freepik.com/free-vector/winding-road-on-white_153132-120.jpg?size=626&amp;ext=jpg"/>
          <p:cNvPicPr>
            <a:picLocks noChangeAspect="1" noChangeArrowheads="1"/>
          </p:cNvPicPr>
          <p:nvPr/>
        </p:nvPicPr>
        <p:blipFill>
          <a:blip r:embed="rId2" cstate="print"/>
          <a:srcRect t="10778" b="11976"/>
          <a:stretch>
            <a:fillRect/>
          </a:stretch>
        </p:blipFill>
        <p:spPr bwMode="auto">
          <a:xfrm>
            <a:off x="332656" y="6393160"/>
            <a:ext cx="6264696" cy="3096344"/>
          </a:xfrm>
          <a:prstGeom prst="rect">
            <a:avLst/>
          </a:prstGeom>
          <a:noFill/>
        </p:spPr>
      </p:pic>
      <p:sp>
        <p:nvSpPr>
          <p:cNvPr id="19" name="Прямоугольник 18"/>
          <p:cNvSpPr/>
          <p:nvPr/>
        </p:nvSpPr>
        <p:spPr>
          <a:xfrm>
            <a:off x="0" y="0"/>
            <a:ext cx="6858000" cy="923330"/>
          </a:xfrm>
          <a:prstGeom prst="rect">
            <a:avLst/>
          </a:prstGeom>
        </p:spPr>
        <p:txBody>
          <a:bodyPr wrap="square">
            <a:spAutoFit/>
          </a:bodyPr>
          <a:lstStyle/>
          <a:p>
            <a:pPr marL="342900" lvl="0" indent="-342900" algn="ctr" fontAlgn="base">
              <a:lnSpc>
                <a:spcPct val="150000"/>
              </a:lnSpc>
              <a:spcBef>
                <a:spcPct val="0"/>
              </a:spcBef>
              <a:spcAft>
                <a:spcPct val="0"/>
              </a:spcAft>
              <a:buAutoNum type="arabicPeriod"/>
            </a:pPr>
            <a:r>
              <a:rPr lang="tt-RU" b="1" dirty="0" smtClean="0">
                <a:solidFill>
                  <a:srgbClr val="0070C0"/>
                </a:solidFill>
                <a:latin typeface="Times New Roman" pitchFamily="18" charset="0"/>
                <a:ea typeface="Calibri" pitchFamily="34" charset="0"/>
                <a:cs typeface="Times New Roman" pitchFamily="18" charset="0"/>
              </a:rPr>
              <a:t>Задание на формирование словаря</a:t>
            </a:r>
            <a:endParaRPr lang="ru-RU" b="1" dirty="0" smtClean="0">
              <a:solidFill>
                <a:srgbClr val="0070C0"/>
              </a:solidFill>
              <a:latin typeface="Times New Roman" pitchFamily="18" charset="0"/>
              <a:cs typeface="Times New Roman" pitchFamily="18" charset="0"/>
            </a:endParaRPr>
          </a:p>
          <a:p>
            <a:pPr marL="342900" lvl="0" indent="-342900" algn="ctr" fontAlgn="base">
              <a:lnSpc>
                <a:spcPct val="150000"/>
              </a:lnSpc>
              <a:spcBef>
                <a:spcPct val="0"/>
              </a:spcBef>
              <a:spcAft>
                <a:spcPct val="0"/>
              </a:spcAft>
            </a:pPr>
            <a:r>
              <a:rPr lang="ru-RU" b="1" dirty="0" smtClean="0">
                <a:solidFill>
                  <a:srgbClr val="7030A0"/>
                </a:solidFill>
                <a:latin typeface="Times New Roman" pitchFamily="18" charset="0"/>
                <a:ea typeface="Calibri" pitchFamily="34" charset="0"/>
                <a:cs typeface="Times New Roman" pitchFamily="18" charset="0"/>
              </a:rPr>
              <a:t>«Что это»</a:t>
            </a:r>
            <a:endParaRPr lang="tt-RU" b="1" dirty="0" smtClean="0">
              <a:solidFill>
                <a:srgbClr val="7030A0"/>
              </a:solidFill>
              <a:latin typeface="Times New Roman" pitchFamily="18" charset="0"/>
              <a:ea typeface="Calibri" pitchFamily="34" charset="0"/>
              <a:cs typeface="Times New Roman" pitchFamily="18" charset="0"/>
            </a:endParaRPr>
          </a:p>
        </p:txBody>
      </p:sp>
      <p:grpSp>
        <p:nvGrpSpPr>
          <p:cNvPr id="20" name="Группа 19"/>
          <p:cNvGrpSpPr/>
          <p:nvPr/>
        </p:nvGrpSpPr>
        <p:grpSpPr>
          <a:xfrm>
            <a:off x="404664" y="1064568"/>
            <a:ext cx="5904656" cy="3960440"/>
            <a:chOff x="332656" y="4953000"/>
            <a:chExt cx="6525344" cy="4347516"/>
          </a:xfrm>
        </p:grpSpPr>
        <p:pic>
          <p:nvPicPr>
            <p:cNvPr id="24" name="Picture 8" descr="http://sibtrol54.ru/images/23.png"/>
            <p:cNvPicPr>
              <a:picLocks noChangeAspect="1" noChangeArrowheads="1"/>
            </p:cNvPicPr>
            <p:nvPr/>
          </p:nvPicPr>
          <p:blipFill>
            <a:blip r:embed="rId3" cstate="print"/>
            <a:srcRect/>
            <a:stretch>
              <a:fillRect/>
            </a:stretch>
          </p:blipFill>
          <p:spPr bwMode="auto">
            <a:xfrm>
              <a:off x="332656" y="4953000"/>
              <a:ext cx="3240360" cy="1440160"/>
            </a:xfrm>
            <a:prstGeom prst="rect">
              <a:avLst/>
            </a:prstGeom>
            <a:noFill/>
            <a:ln>
              <a:noFill/>
            </a:ln>
          </p:spPr>
        </p:pic>
        <p:pic>
          <p:nvPicPr>
            <p:cNvPr id="26" name="Picture 10" descr="Загадки"/>
            <p:cNvPicPr>
              <a:picLocks noChangeAspect="1" noChangeArrowheads="1"/>
            </p:cNvPicPr>
            <p:nvPr/>
          </p:nvPicPr>
          <p:blipFill>
            <a:blip r:embed="rId4" cstate="print"/>
            <a:srcRect/>
            <a:stretch>
              <a:fillRect/>
            </a:stretch>
          </p:blipFill>
          <p:spPr bwMode="auto">
            <a:xfrm>
              <a:off x="3645024" y="6393160"/>
              <a:ext cx="3212976" cy="1450149"/>
            </a:xfrm>
            <a:prstGeom prst="rect">
              <a:avLst/>
            </a:prstGeom>
            <a:noFill/>
            <a:ln>
              <a:noFill/>
            </a:ln>
          </p:spPr>
        </p:pic>
        <p:pic>
          <p:nvPicPr>
            <p:cNvPr id="29" name="Picture 13" descr="C:\Users\Марат\Desktop\hello_html_m4625ec30.jpg"/>
            <p:cNvPicPr>
              <a:picLocks noChangeAspect="1" noChangeArrowheads="1"/>
            </p:cNvPicPr>
            <p:nvPr/>
          </p:nvPicPr>
          <p:blipFill>
            <a:blip r:embed="rId5" cstate="print"/>
            <a:srcRect/>
            <a:stretch>
              <a:fillRect/>
            </a:stretch>
          </p:blipFill>
          <p:spPr bwMode="auto">
            <a:xfrm>
              <a:off x="404664" y="7833320"/>
              <a:ext cx="2880320" cy="1467196"/>
            </a:xfrm>
            <a:prstGeom prst="rect">
              <a:avLst/>
            </a:prstGeom>
            <a:noFill/>
            <a:ln>
              <a:noFill/>
            </a:ln>
          </p:spPr>
        </p:pic>
        <p:cxnSp>
          <p:nvCxnSpPr>
            <p:cNvPr id="30" name="Прямая соединительная линия 29"/>
            <p:cNvCxnSpPr/>
            <p:nvPr/>
          </p:nvCxnSpPr>
          <p:spPr>
            <a:xfrm>
              <a:off x="404664" y="9129464"/>
              <a:ext cx="2520280" cy="7200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1" name="Прямоугольник 30"/>
          <p:cNvSpPr/>
          <p:nvPr/>
        </p:nvSpPr>
        <p:spPr>
          <a:xfrm>
            <a:off x="0" y="4953000"/>
            <a:ext cx="6858000" cy="923330"/>
          </a:xfrm>
          <a:prstGeom prst="rect">
            <a:avLst/>
          </a:prstGeom>
        </p:spPr>
        <p:txBody>
          <a:bodyPr wrap="square">
            <a:spAutoFit/>
          </a:bodyPr>
          <a:lstStyle/>
          <a:p>
            <a:pPr lvl="0" algn="ctr" fontAlgn="base">
              <a:lnSpc>
                <a:spcPct val="150000"/>
              </a:lnSpc>
              <a:spcBef>
                <a:spcPct val="0"/>
              </a:spcBef>
              <a:spcAft>
                <a:spcPct val="0"/>
              </a:spcAft>
            </a:pPr>
            <a:r>
              <a:rPr lang="tt-RU" b="1" dirty="0" smtClean="0">
                <a:solidFill>
                  <a:srgbClr val="0070C0"/>
                </a:solidFill>
                <a:latin typeface="Times New Roman" pitchFamily="18" charset="0"/>
                <a:ea typeface="Calibri" pitchFamily="34" charset="0"/>
                <a:cs typeface="Times New Roman" pitchFamily="18" charset="0"/>
              </a:rPr>
              <a:t>2. Задание на формирование звуковой культуре речи</a:t>
            </a:r>
            <a:endParaRPr lang="ru-RU" b="1" dirty="0" smtClean="0">
              <a:solidFill>
                <a:srgbClr val="0070C0"/>
              </a:solidFill>
              <a:latin typeface="Times New Roman" pitchFamily="18" charset="0"/>
              <a:cs typeface="Times New Roman" pitchFamily="18" charset="0"/>
            </a:endParaRPr>
          </a:p>
          <a:p>
            <a:pPr lvl="0" algn="ctr" eaLnBrk="0" fontAlgn="base" hangingPunct="0">
              <a:lnSpc>
                <a:spcPct val="150000"/>
              </a:lnSpc>
              <a:spcBef>
                <a:spcPct val="0"/>
              </a:spcBef>
              <a:spcAft>
                <a:spcPct val="0"/>
              </a:spcAft>
            </a:pPr>
            <a:r>
              <a:rPr lang="ru-RU" b="1" dirty="0" smtClean="0">
                <a:solidFill>
                  <a:srgbClr val="7030A0"/>
                </a:solidFill>
                <a:latin typeface="Times New Roman" pitchFamily="18" charset="0"/>
                <a:ea typeface="Calibri" pitchFamily="34" charset="0"/>
                <a:cs typeface="Times New Roman" pitchFamily="18" charset="0"/>
              </a:rPr>
              <a:t> «Мы едим, едим, едим ….»</a:t>
            </a:r>
            <a:endParaRPr lang="ru-RU" dirty="0" smtClean="0">
              <a:solidFill>
                <a:srgbClr val="7030A0"/>
              </a:solidFill>
              <a:latin typeface="Arial" pitchFamily="34" charset="0"/>
              <a:cs typeface="Arial" pitchFamily="34" charset="0"/>
            </a:endParaRPr>
          </a:p>
        </p:txBody>
      </p:sp>
      <p:pic>
        <p:nvPicPr>
          <p:cNvPr id="15" name="Picture 6" descr="https://avatars.mds.yandex.net/get-zen_doc/119173/pub_5e67a689c7b0b32c09203a1f_5e67a82e1987ae20b537ea7c/scale_1200"/>
          <p:cNvPicPr>
            <a:picLocks noChangeAspect="1" noChangeArrowheads="1"/>
          </p:cNvPicPr>
          <p:nvPr/>
        </p:nvPicPr>
        <p:blipFill>
          <a:blip r:embed="rId6" cstate="print"/>
          <a:srcRect/>
          <a:stretch>
            <a:fillRect/>
          </a:stretch>
        </p:blipFill>
        <p:spPr bwMode="auto">
          <a:xfrm>
            <a:off x="332656" y="8121352"/>
            <a:ext cx="1830622" cy="853520"/>
          </a:xfrm>
          <a:prstGeom prst="rect">
            <a:avLst/>
          </a:prstGeom>
          <a:noFill/>
        </p:spPr>
      </p:pic>
      <p:sp>
        <p:nvSpPr>
          <p:cNvPr id="17" name="Прямоугольник 16"/>
          <p:cNvSpPr/>
          <p:nvPr/>
        </p:nvSpPr>
        <p:spPr>
          <a:xfrm>
            <a:off x="3284984" y="9598223"/>
            <a:ext cx="364202" cy="307777"/>
          </a:xfrm>
          <a:prstGeom prst="rect">
            <a:avLst/>
          </a:prstGeom>
        </p:spPr>
        <p:txBody>
          <a:bodyPr wrap="none">
            <a:spAutoFit/>
          </a:bodyPr>
          <a:lstStyle/>
          <a:p>
            <a:r>
              <a:rPr lang="ru-RU" sz="1400" dirty="0" smtClean="0">
                <a:latin typeface="Times New Roman" pitchFamily="18" charset="0"/>
                <a:cs typeface="Times New Roman" pitchFamily="18" charset="0"/>
              </a:rPr>
              <a:t>18</a:t>
            </a:r>
            <a:endParaRPr lang="ru-RU" sz="1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6858000" cy="923330"/>
          </a:xfrm>
          <a:prstGeom prst="rect">
            <a:avLst/>
          </a:prstGeom>
        </p:spPr>
        <p:txBody>
          <a:bodyPr wrap="square">
            <a:spAutoFit/>
          </a:bodyPr>
          <a:lstStyle/>
          <a:p>
            <a:pPr indent="347663" algn="ctr">
              <a:lnSpc>
                <a:spcPct val="150000"/>
              </a:lnSpc>
            </a:pPr>
            <a:r>
              <a:rPr lang="ru-RU" b="1" dirty="0" smtClean="0">
                <a:solidFill>
                  <a:srgbClr val="0070C0"/>
                </a:solidFill>
                <a:latin typeface="Times New Roman" pitchFamily="18" charset="0"/>
                <a:cs typeface="Times New Roman" pitchFamily="18" charset="0"/>
              </a:rPr>
              <a:t>3. Задание  на формирование грамматического строя речи</a:t>
            </a:r>
          </a:p>
          <a:p>
            <a:pPr indent="347663" algn="ctr">
              <a:lnSpc>
                <a:spcPct val="150000"/>
              </a:lnSpc>
            </a:pPr>
            <a:r>
              <a:rPr lang="ru-RU" b="1" dirty="0" smtClean="0">
                <a:solidFill>
                  <a:srgbClr val="7030A0"/>
                </a:solidFill>
                <a:latin typeface="Times New Roman" pitchFamily="18" charset="0"/>
                <a:cs typeface="Times New Roman" pitchFamily="18" charset="0"/>
              </a:rPr>
              <a:t>«Сколько транспорта у нас?»</a:t>
            </a:r>
          </a:p>
        </p:txBody>
      </p:sp>
      <p:sp>
        <p:nvSpPr>
          <p:cNvPr id="16386" name="AutoShape 2" descr="https://i.pinimg.com/originals/08/84/1d/08841d3116da107b3a382136f1e6a8ca.jpg"/>
          <p:cNvSpPr>
            <a:spLocks noChangeAspect="1" noChangeArrowheads="1"/>
          </p:cNvSpPr>
          <p:nvPr/>
        </p:nvSpPr>
        <p:spPr bwMode="auto">
          <a:xfrm>
            <a:off x="155575" y="-136525"/>
            <a:ext cx="298450" cy="298450"/>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16388" name="Picture 4" descr="C:\Users\Марат\Desktop\вектор-трама-урбанский-11832964.jpg"/>
          <p:cNvPicPr>
            <a:picLocks noChangeAspect="1" noChangeArrowheads="1"/>
          </p:cNvPicPr>
          <p:nvPr/>
        </p:nvPicPr>
        <p:blipFill>
          <a:blip r:embed="rId2" cstate="print"/>
          <a:srcRect/>
          <a:stretch>
            <a:fillRect/>
          </a:stretch>
        </p:blipFill>
        <p:spPr bwMode="auto">
          <a:xfrm>
            <a:off x="404664" y="1568624"/>
            <a:ext cx="1340768" cy="943565"/>
          </a:xfrm>
          <a:prstGeom prst="rect">
            <a:avLst/>
          </a:prstGeom>
          <a:noFill/>
          <a:ln>
            <a:solidFill>
              <a:schemeClr val="tx1"/>
            </a:solidFill>
          </a:ln>
        </p:spPr>
      </p:pic>
      <p:grpSp>
        <p:nvGrpSpPr>
          <p:cNvPr id="35" name="Группа 34"/>
          <p:cNvGrpSpPr/>
          <p:nvPr/>
        </p:nvGrpSpPr>
        <p:grpSpPr>
          <a:xfrm>
            <a:off x="3717032" y="920552"/>
            <a:ext cx="3140968" cy="2016224"/>
            <a:chOff x="3717032" y="920552"/>
            <a:chExt cx="3140968" cy="2016224"/>
          </a:xfrm>
        </p:grpSpPr>
        <p:pic>
          <p:nvPicPr>
            <p:cNvPr id="16389" name="Picture 5" descr="C:\Users\Марат\Desktop\вектор-трама-урбанский-11832964.jpg"/>
            <p:cNvPicPr>
              <a:picLocks noChangeAspect="1" noChangeArrowheads="1"/>
            </p:cNvPicPr>
            <p:nvPr/>
          </p:nvPicPr>
          <p:blipFill>
            <a:blip r:embed="rId2" cstate="print"/>
            <a:srcRect/>
            <a:stretch>
              <a:fillRect/>
            </a:stretch>
          </p:blipFill>
          <p:spPr bwMode="auto">
            <a:xfrm>
              <a:off x="3717032" y="2000672"/>
              <a:ext cx="1330165" cy="936104"/>
            </a:xfrm>
            <a:prstGeom prst="rect">
              <a:avLst/>
            </a:prstGeom>
            <a:noFill/>
            <a:ln>
              <a:solidFill>
                <a:schemeClr val="tx1"/>
              </a:solidFill>
            </a:ln>
          </p:spPr>
        </p:pic>
        <p:pic>
          <p:nvPicPr>
            <p:cNvPr id="16390" name="Picture 6" descr="C:\Users\Марат\Desktop\вектор-трама-урбанский-11832964.jpg"/>
            <p:cNvPicPr>
              <a:picLocks noChangeAspect="1" noChangeArrowheads="1"/>
            </p:cNvPicPr>
            <p:nvPr/>
          </p:nvPicPr>
          <p:blipFill>
            <a:blip r:embed="rId2" cstate="print"/>
            <a:srcRect/>
            <a:stretch>
              <a:fillRect/>
            </a:stretch>
          </p:blipFill>
          <p:spPr bwMode="auto">
            <a:xfrm>
              <a:off x="3717032" y="920552"/>
              <a:ext cx="1330165" cy="936104"/>
            </a:xfrm>
            <a:prstGeom prst="rect">
              <a:avLst/>
            </a:prstGeom>
            <a:noFill/>
            <a:ln>
              <a:solidFill>
                <a:schemeClr val="tx1"/>
              </a:solidFill>
            </a:ln>
          </p:spPr>
        </p:pic>
        <p:pic>
          <p:nvPicPr>
            <p:cNvPr id="16391" name="Picture 7" descr="C:\Users\Марат\Desktop\вектор-трама-урбанский-11832964.jpg"/>
            <p:cNvPicPr>
              <a:picLocks noChangeAspect="1" noChangeArrowheads="1"/>
            </p:cNvPicPr>
            <p:nvPr/>
          </p:nvPicPr>
          <p:blipFill>
            <a:blip r:embed="rId2" cstate="print"/>
            <a:srcRect/>
            <a:stretch>
              <a:fillRect/>
            </a:stretch>
          </p:blipFill>
          <p:spPr bwMode="auto">
            <a:xfrm>
              <a:off x="5517232" y="2000672"/>
              <a:ext cx="1340768" cy="936104"/>
            </a:xfrm>
            <a:prstGeom prst="rect">
              <a:avLst/>
            </a:prstGeom>
            <a:noFill/>
            <a:ln>
              <a:solidFill>
                <a:schemeClr val="tx1"/>
              </a:solidFill>
            </a:ln>
          </p:spPr>
        </p:pic>
        <p:pic>
          <p:nvPicPr>
            <p:cNvPr id="16392" name="Picture 8" descr="C:\Users\Марат\Desktop\вектор-трама-урбанский-11832964.jpg"/>
            <p:cNvPicPr>
              <a:picLocks noChangeAspect="1" noChangeArrowheads="1"/>
            </p:cNvPicPr>
            <p:nvPr/>
          </p:nvPicPr>
          <p:blipFill>
            <a:blip r:embed="rId3" cstate="print"/>
            <a:srcRect/>
            <a:stretch>
              <a:fillRect/>
            </a:stretch>
          </p:blipFill>
          <p:spPr bwMode="auto">
            <a:xfrm>
              <a:off x="5517232" y="920552"/>
              <a:ext cx="1340768" cy="936104"/>
            </a:xfrm>
            <a:prstGeom prst="rect">
              <a:avLst/>
            </a:prstGeom>
            <a:noFill/>
            <a:ln>
              <a:solidFill>
                <a:schemeClr val="tx1"/>
              </a:solidFill>
            </a:ln>
          </p:spPr>
        </p:pic>
      </p:grpSp>
      <p:sp>
        <p:nvSpPr>
          <p:cNvPr id="1032" name="AutoShape 8" descr="https://globalsib.com/wp-content/uploads/2016/12/LiAZ-5256-1_b.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1039" name="Picture 15" descr="https://vajnovsem.ru/images/PDD2015/1-11L.png"/>
          <p:cNvPicPr>
            <a:picLocks noChangeAspect="1" noChangeArrowheads="1"/>
          </p:cNvPicPr>
          <p:nvPr/>
        </p:nvPicPr>
        <p:blipFill>
          <a:blip r:embed="rId4" cstate="print"/>
          <a:srcRect l="4684" r="3428" b="44375"/>
          <a:stretch>
            <a:fillRect/>
          </a:stretch>
        </p:blipFill>
        <p:spPr bwMode="auto">
          <a:xfrm>
            <a:off x="0" y="3008784"/>
            <a:ext cx="6858000" cy="529753"/>
          </a:xfrm>
          <a:prstGeom prst="rect">
            <a:avLst/>
          </a:prstGeom>
          <a:noFill/>
        </p:spPr>
      </p:pic>
      <p:pic>
        <p:nvPicPr>
          <p:cNvPr id="23" name="Picture 15" descr="https://vajnovsem.ru/images/PDD2015/1-11L.png"/>
          <p:cNvPicPr>
            <a:picLocks noChangeAspect="1" noChangeArrowheads="1"/>
          </p:cNvPicPr>
          <p:nvPr/>
        </p:nvPicPr>
        <p:blipFill>
          <a:blip r:embed="rId4" cstate="print"/>
          <a:srcRect l="4684" r="3428" b="44375"/>
          <a:stretch>
            <a:fillRect/>
          </a:stretch>
        </p:blipFill>
        <p:spPr bwMode="auto">
          <a:xfrm>
            <a:off x="0" y="5961112"/>
            <a:ext cx="6858000" cy="529753"/>
          </a:xfrm>
          <a:prstGeom prst="rect">
            <a:avLst/>
          </a:prstGeom>
          <a:noFill/>
        </p:spPr>
      </p:pic>
      <p:grpSp>
        <p:nvGrpSpPr>
          <p:cNvPr id="37" name="Группа 36"/>
          <p:cNvGrpSpPr/>
          <p:nvPr/>
        </p:nvGrpSpPr>
        <p:grpSpPr>
          <a:xfrm>
            <a:off x="404664" y="4016896"/>
            <a:ext cx="1322852" cy="1008112"/>
            <a:chOff x="0" y="4088904"/>
            <a:chExt cx="1322852" cy="1008112"/>
          </a:xfrm>
        </p:grpSpPr>
        <p:pic>
          <p:nvPicPr>
            <p:cNvPr id="16393" name="Picture 9" descr="C:\Users\Марат\Desktop\752e52ab396126c77bbc6db84923d50b.jpg"/>
            <p:cNvPicPr>
              <a:picLocks noChangeAspect="1" noChangeArrowheads="1"/>
            </p:cNvPicPr>
            <p:nvPr/>
          </p:nvPicPr>
          <p:blipFill>
            <a:blip r:embed="rId5" cstate="print"/>
            <a:srcRect/>
            <a:stretch>
              <a:fillRect/>
            </a:stretch>
          </p:blipFill>
          <p:spPr bwMode="auto">
            <a:xfrm>
              <a:off x="0" y="4088904"/>
              <a:ext cx="1322852" cy="1008112"/>
            </a:xfrm>
            <a:prstGeom prst="rect">
              <a:avLst/>
            </a:prstGeom>
            <a:noFill/>
            <a:ln>
              <a:solidFill>
                <a:schemeClr val="tx1"/>
              </a:solidFill>
            </a:ln>
          </p:spPr>
        </p:pic>
        <p:cxnSp>
          <p:nvCxnSpPr>
            <p:cNvPr id="25" name="Прямая соединительная линия 24"/>
            <p:cNvCxnSpPr/>
            <p:nvPr/>
          </p:nvCxnSpPr>
          <p:spPr>
            <a:xfrm>
              <a:off x="0" y="4808984"/>
              <a:ext cx="836712" cy="2880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6" name="Группа 35"/>
          <p:cNvGrpSpPr/>
          <p:nvPr/>
        </p:nvGrpSpPr>
        <p:grpSpPr>
          <a:xfrm>
            <a:off x="3717032" y="3656856"/>
            <a:ext cx="3140968" cy="2232248"/>
            <a:chOff x="3717032" y="3656856"/>
            <a:chExt cx="3140968" cy="2232248"/>
          </a:xfrm>
        </p:grpSpPr>
        <p:pic>
          <p:nvPicPr>
            <p:cNvPr id="11" name="Picture 9" descr="C:\Users\Марат\Desktop\752e52ab396126c77bbc6db84923d50b.jpg"/>
            <p:cNvPicPr>
              <a:picLocks noChangeAspect="1" noChangeArrowheads="1"/>
            </p:cNvPicPr>
            <p:nvPr/>
          </p:nvPicPr>
          <p:blipFill>
            <a:blip r:embed="rId5" cstate="print"/>
            <a:srcRect/>
            <a:stretch>
              <a:fillRect/>
            </a:stretch>
          </p:blipFill>
          <p:spPr bwMode="auto">
            <a:xfrm>
              <a:off x="5535148" y="4880992"/>
              <a:ext cx="1322852" cy="1008112"/>
            </a:xfrm>
            <a:prstGeom prst="rect">
              <a:avLst/>
            </a:prstGeom>
            <a:noFill/>
            <a:ln>
              <a:solidFill>
                <a:schemeClr val="tx1"/>
              </a:solidFill>
            </a:ln>
          </p:spPr>
        </p:pic>
        <p:pic>
          <p:nvPicPr>
            <p:cNvPr id="12" name="Picture 9" descr="C:\Users\Марат\Desktop\752e52ab396126c77bbc6db84923d50b.jpg"/>
            <p:cNvPicPr>
              <a:picLocks noChangeAspect="1" noChangeArrowheads="1"/>
            </p:cNvPicPr>
            <p:nvPr/>
          </p:nvPicPr>
          <p:blipFill>
            <a:blip r:embed="rId5" cstate="print"/>
            <a:srcRect/>
            <a:stretch>
              <a:fillRect/>
            </a:stretch>
          </p:blipFill>
          <p:spPr bwMode="auto">
            <a:xfrm>
              <a:off x="3717032" y="4880992"/>
              <a:ext cx="1322852" cy="1008112"/>
            </a:xfrm>
            <a:prstGeom prst="rect">
              <a:avLst/>
            </a:prstGeom>
            <a:noFill/>
            <a:ln>
              <a:solidFill>
                <a:schemeClr val="tx1"/>
              </a:solidFill>
            </a:ln>
          </p:spPr>
        </p:pic>
        <p:pic>
          <p:nvPicPr>
            <p:cNvPr id="13" name="Picture 9" descr="C:\Users\Марат\Desktop\752e52ab396126c77bbc6db84923d50b.jpg"/>
            <p:cNvPicPr>
              <a:picLocks noChangeAspect="1" noChangeArrowheads="1"/>
            </p:cNvPicPr>
            <p:nvPr/>
          </p:nvPicPr>
          <p:blipFill>
            <a:blip r:embed="rId5" cstate="print"/>
            <a:srcRect/>
            <a:stretch>
              <a:fillRect/>
            </a:stretch>
          </p:blipFill>
          <p:spPr bwMode="auto">
            <a:xfrm>
              <a:off x="3717032" y="3656856"/>
              <a:ext cx="1322852" cy="1008112"/>
            </a:xfrm>
            <a:prstGeom prst="rect">
              <a:avLst/>
            </a:prstGeom>
            <a:noFill/>
            <a:ln>
              <a:solidFill>
                <a:schemeClr val="tx1"/>
              </a:solidFill>
            </a:ln>
          </p:spPr>
        </p:pic>
        <p:pic>
          <p:nvPicPr>
            <p:cNvPr id="14" name="Picture 9" descr="C:\Users\Марат\Desktop\752e52ab396126c77bbc6db84923d50b.jpg"/>
            <p:cNvPicPr>
              <a:picLocks noChangeAspect="1" noChangeArrowheads="1"/>
            </p:cNvPicPr>
            <p:nvPr/>
          </p:nvPicPr>
          <p:blipFill>
            <a:blip r:embed="rId5" cstate="print"/>
            <a:srcRect/>
            <a:stretch>
              <a:fillRect/>
            </a:stretch>
          </p:blipFill>
          <p:spPr bwMode="auto">
            <a:xfrm>
              <a:off x="5517232" y="3656856"/>
              <a:ext cx="1340768" cy="1008111"/>
            </a:xfrm>
            <a:prstGeom prst="rect">
              <a:avLst/>
            </a:prstGeom>
            <a:noFill/>
            <a:ln>
              <a:solidFill>
                <a:schemeClr val="tx1"/>
              </a:solidFill>
            </a:ln>
          </p:spPr>
        </p:pic>
        <p:cxnSp>
          <p:nvCxnSpPr>
            <p:cNvPr id="31" name="Прямая соединительная линия 30"/>
            <p:cNvCxnSpPr/>
            <p:nvPr/>
          </p:nvCxnSpPr>
          <p:spPr>
            <a:xfrm>
              <a:off x="5517232" y="5601072"/>
              <a:ext cx="836712" cy="2880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Прямая соединительная линия 31"/>
            <p:cNvCxnSpPr/>
            <p:nvPr/>
          </p:nvCxnSpPr>
          <p:spPr>
            <a:xfrm>
              <a:off x="5517232" y="4376936"/>
              <a:ext cx="836712" cy="2880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Прямая соединительная линия 32"/>
            <p:cNvCxnSpPr/>
            <p:nvPr/>
          </p:nvCxnSpPr>
          <p:spPr>
            <a:xfrm>
              <a:off x="3717032" y="5601072"/>
              <a:ext cx="836712" cy="2880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Прямая соединительная линия 33"/>
            <p:cNvCxnSpPr/>
            <p:nvPr/>
          </p:nvCxnSpPr>
          <p:spPr>
            <a:xfrm>
              <a:off x="3789040" y="4376936"/>
              <a:ext cx="836712" cy="2880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47" name="Группа 46"/>
          <p:cNvGrpSpPr/>
          <p:nvPr/>
        </p:nvGrpSpPr>
        <p:grpSpPr>
          <a:xfrm>
            <a:off x="332656" y="7257256"/>
            <a:ext cx="1484784" cy="1008112"/>
            <a:chOff x="0" y="7329264"/>
            <a:chExt cx="1484784" cy="1008112"/>
          </a:xfrm>
        </p:grpSpPr>
        <p:pic>
          <p:nvPicPr>
            <p:cNvPr id="1033" name="Picture 9" descr="C:\Users\Марат\Desktop\LiAZ-5256-1_b.jpg"/>
            <p:cNvPicPr>
              <a:picLocks noChangeAspect="1" noChangeArrowheads="1"/>
            </p:cNvPicPr>
            <p:nvPr/>
          </p:nvPicPr>
          <p:blipFill>
            <a:blip r:embed="rId6" cstate="print"/>
            <a:srcRect/>
            <a:stretch>
              <a:fillRect/>
            </a:stretch>
          </p:blipFill>
          <p:spPr bwMode="auto">
            <a:xfrm>
              <a:off x="0" y="7329264"/>
              <a:ext cx="1484784" cy="1008112"/>
            </a:xfrm>
            <a:prstGeom prst="rect">
              <a:avLst/>
            </a:prstGeom>
            <a:noFill/>
            <a:ln>
              <a:solidFill>
                <a:schemeClr val="tx1"/>
              </a:solidFill>
            </a:ln>
          </p:spPr>
        </p:pic>
        <p:cxnSp>
          <p:nvCxnSpPr>
            <p:cNvPr id="39" name="Прямая соединительная линия 38"/>
            <p:cNvCxnSpPr/>
            <p:nvPr/>
          </p:nvCxnSpPr>
          <p:spPr>
            <a:xfrm>
              <a:off x="0" y="8049344"/>
              <a:ext cx="1202432" cy="26632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46" name="Группа 45"/>
          <p:cNvGrpSpPr/>
          <p:nvPr/>
        </p:nvGrpSpPr>
        <p:grpSpPr>
          <a:xfrm>
            <a:off x="3573016" y="6609184"/>
            <a:ext cx="3284984" cy="2304256"/>
            <a:chOff x="3573016" y="6609184"/>
            <a:chExt cx="3284984" cy="2304256"/>
          </a:xfrm>
        </p:grpSpPr>
        <p:pic>
          <p:nvPicPr>
            <p:cNvPr id="1034" name="Picture 10" descr="C:\Users\Марат\Desktop\LiAZ-5256-1_b.jpg"/>
            <p:cNvPicPr>
              <a:picLocks noChangeAspect="1" noChangeArrowheads="1"/>
            </p:cNvPicPr>
            <p:nvPr/>
          </p:nvPicPr>
          <p:blipFill>
            <a:blip r:embed="rId6" cstate="print"/>
            <a:srcRect/>
            <a:stretch>
              <a:fillRect/>
            </a:stretch>
          </p:blipFill>
          <p:spPr bwMode="auto">
            <a:xfrm>
              <a:off x="5373216" y="6609184"/>
              <a:ext cx="1484784" cy="1008112"/>
            </a:xfrm>
            <a:prstGeom prst="rect">
              <a:avLst/>
            </a:prstGeom>
            <a:noFill/>
            <a:ln>
              <a:solidFill>
                <a:schemeClr val="tx1"/>
              </a:solidFill>
            </a:ln>
          </p:spPr>
        </p:pic>
        <p:pic>
          <p:nvPicPr>
            <p:cNvPr id="1035" name="Picture 11" descr="C:\Users\Марат\Desktop\LiAZ-5256-1_b.jpg"/>
            <p:cNvPicPr>
              <a:picLocks noChangeAspect="1" noChangeArrowheads="1"/>
            </p:cNvPicPr>
            <p:nvPr/>
          </p:nvPicPr>
          <p:blipFill>
            <a:blip r:embed="rId6" cstate="print"/>
            <a:srcRect/>
            <a:stretch>
              <a:fillRect/>
            </a:stretch>
          </p:blipFill>
          <p:spPr bwMode="auto">
            <a:xfrm>
              <a:off x="5373217" y="7905328"/>
              <a:ext cx="1484783" cy="1008112"/>
            </a:xfrm>
            <a:prstGeom prst="rect">
              <a:avLst/>
            </a:prstGeom>
            <a:noFill/>
            <a:ln>
              <a:solidFill>
                <a:schemeClr val="tx1"/>
              </a:solidFill>
            </a:ln>
          </p:spPr>
        </p:pic>
        <p:pic>
          <p:nvPicPr>
            <p:cNvPr id="1036" name="Picture 12" descr="C:\Users\Марат\Desktop\LiAZ-5256-1_b.jpg"/>
            <p:cNvPicPr>
              <a:picLocks noChangeAspect="1" noChangeArrowheads="1"/>
            </p:cNvPicPr>
            <p:nvPr/>
          </p:nvPicPr>
          <p:blipFill>
            <a:blip r:embed="rId6" cstate="print"/>
            <a:srcRect/>
            <a:stretch>
              <a:fillRect/>
            </a:stretch>
          </p:blipFill>
          <p:spPr bwMode="auto">
            <a:xfrm>
              <a:off x="3645024" y="6609184"/>
              <a:ext cx="1484784" cy="1008112"/>
            </a:xfrm>
            <a:prstGeom prst="rect">
              <a:avLst/>
            </a:prstGeom>
            <a:noFill/>
            <a:ln>
              <a:solidFill>
                <a:schemeClr val="tx1"/>
              </a:solidFill>
            </a:ln>
          </p:spPr>
        </p:pic>
        <p:pic>
          <p:nvPicPr>
            <p:cNvPr id="1037" name="Picture 13" descr="C:\Users\Марат\Desktop\LiAZ-5256-1_b.jpg"/>
            <p:cNvPicPr>
              <a:picLocks noChangeAspect="1" noChangeArrowheads="1"/>
            </p:cNvPicPr>
            <p:nvPr/>
          </p:nvPicPr>
          <p:blipFill>
            <a:blip r:embed="rId6" cstate="print"/>
            <a:srcRect/>
            <a:stretch>
              <a:fillRect/>
            </a:stretch>
          </p:blipFill>
          <p:spPr bwMode="auto">
            <a:xfrm>
              <a:off x="3645024" y="7905328"/>
              <a:ext cx="1484783" cy="1008112"/>
            </a:xfrm>
            <a:prstGeom prst="rect">
              <a:avLst/>
            </a:prstGeom>
            <a:noFill/>
            <a:ln>
              <a:solidFill>
                <a:schemeClr val="tx1"/>
              </a:solidFill>
            </a:ln>
          </p:spPr>
        </p:pic>
        <p:cxnSp>
          <p:nvCxnSpPr>
            <p:cNvPr id="42" name="Прямая соединительная линия 41"/>
            <p:cNvCxnSpPr/>
            <p:nvPr/>
          </p:nvCxnSpPr>
          <p:spPr>
            <a:xfrm>
              <a:off x="5373216" y="8625408"/>
              <a:ext cx="1202432" cy="26632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Прямая соединительная линия 42"/>
            <p:cNvCxnSpPr/>
            <p:nvPr/>
          </p:nvCxnSpPr>
          <p:spPr>
            <a:xfrm>
              <a:off x="5373216" y="7329264"/>
              <a:ext cx="1202432" cy="26632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Прямая соединительная линия 43"/>
            <p:cNvCxnSpPr/>
            <p:nvPr/>
          </p:nvCxnSpPr>
          <p:spPr>
            <a:xfrm>
              <a:off x="3573016" y="8625408"/>
              <a:ext cx="1202432" cy="26632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 name="Прямая соединительная линия 44"/>
            <p:cNvCxnSpPr/>
            <p:nvPr/>
          </p:nvCxnSpPr>
          <p:spPr>
            <a:xfrm>
              <a:off x="3645024" y="7329264"/>
              <a:ext cx="1202432" cy="26632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38" name="Прямая соединительная линия 37"/>
          <p:cNvCxnSpPr/>
          <p:nvPr/>
        </p:nvCxnSpPr>
        <p:spPr>
          <a:xfrm>
            <a:off x="0" y="0"/>
            <a:ext cx="0" cy="990600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0" name="Прямая соединительная линия 39"/>
          <p:cNvCxnSpPr/>
          <p:nvPr/>
        </p:nvCxnSpPr>
        <p:spPr>
          <a:xfrm>
            <a:off x="6858000" y="0"/>
            <a:ext cx="0" cy="990600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41" name="Прямая соединительная линия 40"/>
          <p:cNvCxnSpPr/>
          <p:nvPr/>
        </p:nvCxnSpPr>
        <p:spPr>
          <a:xfrm>
            <a:off x="0" y="0"/>
            <a:ext cx="6858000" cy="0"/>
          </a:xfrm>
          <a:prstGeom prst="line">
            <a:avLst/>
          </a:prstGeom>
          <a:ln w="5715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48" name="Прямая соединительная линия 47"/>
          <p:cNvCxnSpPr/>
          <p:nvPr/>
        </p:nvCxnSpPr>
        <p:spPr>
          <a:xfrm>
            <a:off x="0" y="9906000"/>
            <a:ext cx="68580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49" name="Прямоугольник 48"/>
          <p:cNvSpPr/>
          <p:nvPr/>
        </p:nvSpPr>
        <p:spPr>
          <a:xfrm>
            <a:off x="3284984" y="9598223"/>
            <a:ext cx="364202" cy="307777"/>
          </a:xfrm>
          <a:prstGeom prst="rect">
            <a:avLst/>
          </a:prstGeom>
        </p:spPr>
        <p:txBody>
          <a:bodyPr wrap="none">
            <a:spAutoFit/>
          </a:bodyPr>
          <a:lstStyle/>
          <a:p>
            <a:r>
              <a:rPr lang="ru-RU" sz="1400" dirty="0" smtClean="0">
                <a:latin typeface="Times New Roman" pitchFamily="18" charset="0"/>
                <a:cs typeface="Times New Roman" pitchFamily="18" charset="0"/>
              </a:rPr>
              <a:t>19</a:t>
            </a:r>
            <a:endParaRPr lang="ru-RU" sz="1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1"/>
            <a:ext cx="6858000" cy="6140142"/>
          </a:xfrm>
          <a:prstGeom prst="rect">
            <a:avLst/>
          </a:prstGeom>
        </p:spPr>
        <p:txBody>
          <a:bodyPr wrap="square">
            <a:spAutoFit/>
          </a:bodyPr>
          <a:lstStyle/>
          <a:p>
            <a:pPr algn="ctr">
              <a:lnSpc>
                <a:spcPct val="150000"/>
              </a:lnSpc>
            </a:pPr>
            <a:r>
              <a:rPr lang="ru-RU" sz="1400" b="1" dirty="0" smtClean="0">
                <a:latin typeface="Times New Roman" pitchFamily="18" charset="0"/>
                <a:cs typeface="Times New Roman" pitchFamily="18" charset="0"/>
              </a:rPr>
              <a:t>Аннотация к рабочей тетради по развитию речи </a:t>
            </a:r>
          </a:p>
          <a:p>
            <a:pPr algn="ctr">
              <a:lnSpc>
                <a:spcPct val="150000"/>
              </a:lnSpc>
            </a:pPr>
            <a:r>
              <a:rPr lang="ru-RU" sz="1400" b="1" dirty="0" smtClean="0">
                <a:latin typeface="Times New Roman" pitchFamily="18" charset="0"/>
                <a:cs typeface="Times New Roman" pitchFamily="18" charset="0"/>
              </a:rPr>
              <a:t>для детей 3-4 лет </a:t>
            </a:r>
          </a:p>
          <a:p>
            <a:pPr algn="ctr">
              <a:lnSpc>
                <a:spcPct val="150000"/>
              </a:lnSpc>
            </a:pPr>
            <a:r>
              <a:rPr lang="ru-RU" sz="1400" b="1" dirty="0" smtClean="0">
                <a:latin typeface="Times New Roman" pitchFamily="18" charset="0"/>
                <a:cs typeface="Times New Roman" pitchFamily="18" charset="0"/>
              </a:rPr>
              <a:t>в соответствии с ФГОС ДО</a:t>
            </a:r>
          </a:p>
          <a:p>
            <a:pPr algn="ctr">
              <a:lnSpc>
                <a:spcPct val="150000"/>
              </a:lnSpc>
            </a:pPr>
            <a:endParaRPr lang="ru-RU" sz="1400" b="1" dirty="0" smtClean="0">
              <a:latin typeface="Times New Roman" pitchFamily="18" charset="0"/>
              <a:cs typeface="Times New Roman" pitchFamily="18" charset="0"/>
            </a:endParaRPr>
          </a:p>
          <a:p>
            <a:pPr indent="457200" algn="just">
              <a:lnSpc>
                <a:spcPct val="150000"/>
              </a:lnSpc>
            </a:pPr>
            <a:r>
              <a:rPr lang="ru-RU" sz="1400" b="1" dirty="0" smtClean="0">
                <a:latin typeface="Times New Roman" pitchFamily="18" charset="0"/>
                <a:cs typeface="Times New Roman" pitchFamily="18" charset="0"/>
              </a:rPr>
              <a:t>Автор: </a:t>
            </a:r>
            <a:r>
              <a:rPr lang="ru-RU" sz="1400" dirty="0" smtClean="0">
                <a:latin typeface="Times New Roman" pitchFamily="18" charset="0"/>
                <a:cs typeface="Times New Roman" pitchFamily="18" charset="0"/>
              </a:rPr>
              <a:t>педагог – психолог МБДОУ «</a:t>
            </a:r>
            <a:r>
              <a:rPr lang="ru-RU" sz="1400" dirty="0" err="1" smtClean="0">
                <a:latin typeface="Times New Roman" pitchFamily="18" charset="0"/>
                <a:cs typeface="Times New Roman" pitchFamily="18" charset="0"/>
              </a:rPr>
              <a:t>Новошешминский</a:t>
            </a:r>
            <a:r>
              <a:rPr lang="ru-RU" sz="1400" dirty="0" smtClean="0">
                <a:latin typeface="Times New Roman" pitchFamily="18" charset="0"/>
                <a:cs typeface="Times New Roman" pitchFamily="18" charset="0"/>
              </a:rPr>
              <a:t> детский сад «Ландыш» </a:t>
            </a:r>
            <a:r>
              <a:rPr lang="ru-RU" sz="1400" dirty="0" err="1" smtClean="0">
                <a:latin typeface="Times New Roman" pitchFamily="18" charset="0"/>
                <a:cs typeface="Times New Roman" pitchFamily="18" charset="0"/>
              </a:rPr>
              <a:t>Гимадеева</a:t>
            </a:r>
            <a:r>
              <a:rPr lang="ru-RU" sz="1400" dirty="0" smtClean="0">
                <a:latin typeface="Times New Roman" pitchFamily="18" charset="0"/>
                <a:cs typeface="Times New Roman" pitchFamily="18" charset="0"/>
              </a:rPr>
              <a:t> М</a:t>
            </a:r>
            <a:r>
              <a:rPr lang="ru-RU" sz="1400" dirty="0" smtClean="0">
                <a:latin typeface="Times New Roman" pitchFamily="18" charset="0"/>
                <a:cs typeface="Times New Roman" pitchFamily="18" charset="0"/>
              </a:rPr>
              <a:t>. А</a:t>
            </a:r>
            <a:r>
              <a:rPr lang="ru-RU" sz="1400" dirty="0" smtClean="0">
                <a:latin typeface="Times New Roman" pitchFamily="18" charset="0"/>
                <a:cs typeface="Times New Roman" pitchFamily="18" charset="0"/>
              </a:rPr>
              <a:t>.</a:t>
            </a:r>
            <a:endParaRPr lang="ru-RU" sz="1400" dirty="0" smtClean="0">
              <a:latin typeface="Times New Roman" pitchFamily="18" charset="0"/>
              <a:cs typeface="Times New Roman" pitchFamily="18" charset="0"/>
            </a:endParaRPr>
          </a:p>
          <a:p>
            <a:pPr indent="457200" algn="just">
              <a:lnSpc>
                <a:spcPct val="150000"/>
              </a:lnSpc>
            </a:pPr>
            <a:r>
              <a:rPr lang="ru-RU" sz="1400" dirty="0" smtClean="0">
                <a:latin typeface="Times New Roman" pitchFamily="18" charset="0"/>
                <a:cs typeface="Times New Roman" pitchFamily="18" charset="0"/>
              </a:rPr>
              <a:t>Количество страниц – 23 с.</a:t>
            </a:r>
          </a:p>
          <a:p>
            <a:pPr indent="457200" algn="just">
              <a:lnSpc>
                <a:spcPct val="150000"/>
              </a:lnSpc>
            </a:pPr>
            <a:r>
              <a:rPr lang="ru-RU" sz="1400" dirty="0" smtClean="0">
                <a:latin typeface="Times New Roman" pitchFamily="18" charset="0"/>
                <a:cs typeface="Times New Roman" pitchFamily="18" charset="0"/>
              </a:rPr>
              <a:t>Рабочая тетрадь служит дополнением к </a:t>
            </a:r>
            <a:r>
              <a:rPr lang="ru-RU" sz="1400" dirty="0" err="1" smtClean="0">
                <a:latin typeface="Times New Roman" pitchFamily="18" charset="0"/>
                <a:cs typeface="Times New Roman" pitchFamily="18" charset="0"/>
              </a:rPr>
              <a:t>учебно</a:t>
            </a:r>
            <a:r>
              <a:rPr lang="ru-RU" sz="1400" dirty="0" smtClean="0">
                <a:latin typeface="Times New Roman" pitchFamily="18" charset="0"/>
                <a:cs typeface="Times New Roman" pitchFamily="18" charset="0"/>
              </a:rPr>
              <a:t> - методическому комплекту </a:t>
            </a:r>
            <a:r>
              <a:rPr lang="ru-RU" sz="1400" dirty="0" err="1" smtClean="0">
                <a:latin typeface="Times New Roman" pitchFamily="18" charset="0"/>
                <a:cs typeface="Times New Roman" pitchFamily="18" charset="0"/>
              </a:rPr>
              <a:t>Гербова</a:t>
            </a:r>
            <a:r>
              <a:rPr lang="ru-RU" sz="1400" dirty="0" smtClean="0">
                <a:latin typeface="Times New Roman" pitchFamily="18" charset="0"/>
                <a:cs typeface="Times New Roman" pitchFamily="18" charset="0"/>
              </a:rPr>
              <a:t> В. В. «Развитие речи в детском саду». Тетрадь предназначена для дошкольников 3 – 4 лет. В тетради представлено 5 разделов на тему «Правила дорожного движения» – 1. «Виды транспортных средств: воздушные, водные, наземные», 2. «Легковые автомобили», 3. «Грузовые автомобили», 4. «Маршрутные транспортные средства», 5. «Участник дорожного движения: пассажир».</a:t>
            </a:r>
          </a:p>
          <a:p>
            <a:pPr indent="457200" algn="just">
              <a:lnSpc>
                <a:spcPct val="150000"/>
              </a:lnSpc>
            </a:pPr>
            <a:r>
              <a:rPr lang="ru-RU" sz="1400" dirty="0" smtClean="0">
                <a:latin typeface="Times New Roman" pitchFamily="18" charset="0"/>
                <a:cs typeface="Times New Roman" pitchFamily="18" charset="0"/>
              </a:rPr>
              <a:t>Тетрадь может быть использована как самостоятельное пособие в индивидуальной  и групповой работе с детьми в детском саду и дома.</a:t>
            </a:r>
            <a:br>
              <a:rPr lang="ru-RU" sz="1400" dirty="0" smtClean="0">
                <a:latin typeface="Times New Roman" pitchFamily="18" charset="0"/>
                <a:cs typeface="Times New Roman" pitchFamily="18" charset="0"/>
              </a:rPr>
            </a:br>
            <a:r>
              <a:rPr lang="ru-RU" sz="1400" dirty="0" smtClean="0">
                <a:latin typeface="Times New Roman" pitchFamily="18" charset="0"/>
                <a:cs typeface="Times New Roman" pitchFamily="18" charset="0"/>
              </a:rPr>
              <a:t>Предназначена воспитателям ДОО, педагогам дополнительного образования, родителям.</a:t>
            </a:r>
            <a:endParaRPr lang="ru-RU" dirty="0" smtClean="0">
              <a:latin typeface="Times New Roman" pitchFamily="18" charset="0"/>
              <a:cs typeface="Times New Roman" pitchFamily="18" charset="0"/>
            </a:endParaRPr>
          </a:p>
          <a:p>
            <a:r>
              <a:rPr lang="ru-RU" dirty="0" smtClean="0"/>
              <a:t/>
            </a:r>
            <a:br>
              <a:rPr lang="ru-RU" dirty="0" smtClean="0"/>
            </a:br>
            <a:endParaRPr lang="ru-RU" dirty="0"/>
          </a:p>
        </p:txBody>
      </p:sp>
      <p:cxnSp>
        <p:nvCxnSpPr>
          <p:cNvPr id="3" name="Прямая соединительная линия 2"/>
          <p:cNvCxnSpPr/>
          <p:nvPr/>
        </p:nvCxnSpPr>
        <p:spPr>
          <a:xfrm>
            <a:off x="0" y="0"/>
            <a:ext cx="0" cy="990600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 name="Прямая соединительная линия 3"/>
          <p:cNvCxnSpPr/>
          <p:nvPr/>
        </p:nvCxnSpPr>
        <p:spPr>
          <a:xfrm>
            <a:off x="0" y="0"/>
            <a:ext cx="6858000" cy="0"/>
          </a:xfrm>
          <a:prstGeom prst="line">
            <a:avLst/>
          </a:prstGeom>
          <a:ln w="5715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5" name="Прямая соединительная линия 4"/>
          <p:cNvCxnSpPr/>
          <p:nvPr/>
        </p:nvCxnSpPr>
        <p:spPr>
          <a:xfrm>
            <a:off x="6858000" y="0"/>
            <a:ext cx="0" cy="990600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6" name="Прямая соединительная линия 5"/>
          <p:cNvCxnSpPr/>
          <p:nvPr/>
        </p:nvCxnSpPr>
        <p:spPr>
          <a:xfrm>
            <a:off x="0" y="9906000"/>
            <a:ext cx="68580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6858000" cy="923330"/>
          </a:xfrm>
          <a:prstGeom prst="rect">
            <a:avLst/>
          </a:prstGeom>
        </p:spPr>
        <p:txBody>
          <a:bodyPr wrap="square">
            <a:spAutoFit/>
          </a:bodyPr>
          <a:lstStyle/>
          <a:p>
            <a:pPr indent="347663" algn="ctr">
              <a:lnSpc>
                <a:spcPct val="150000"/>
              </a:lnSpc>
            </a:pPr>
            <a:r>
              <a:rPr lang="ru-RU" b="1" dirty="0" smtClean="0">
                <a:solidFill>
                  <a:srgbClr val="0070C0"/>
                </a:solidFill>
                <a:latin typeface="Times New Roman" pitchFamily="18" charset="0"/>
                <a:cs typeface="Times New Roman" pitchFamily="18" charset="0"/>
              </a:rPr>
              <a:t>4. Задание  на формирование связной речи</a:t>
            </a:r>
          </a:p>
          <a:p>
            <a:pPr indent="347663" algn="ctr">
              <a:lnSpc>
                <a:spcPct val="150000"/>
              </a:lnSpc>
            </a:pPr>
            <a:r>
              <a:rPr lang="ru-RU" b="1" dirty="0" smtClean="0">
                <a:solidFill>
                  <a:srgbClr val="7030A0"/>
                </a:solidFill>
                <a:latin typeface="Times New Roman" pitchFamily="18" charset="0"/>
                <a:cs typeface="Times New Roman" pitchFamily="18" charset="0"/>
              </a:rPr>
              <a:t>«Кому какой транспорт нужен»</a:t>
            </a:r>
          </a:p>
        </p:txBody>
      </p:sp>
      <p:sp>
        <p:nvSpPr>
          <p:cNvPr id="17416" name="AutoShape 8" descr="https://s16.stc.all.kpcdn.net/share/i/4/700687/wx720.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17418" name="Picture 10" descr="C:\Users\Марат\Desktop\labyrinth-game-drawing-illustration-children-and-dogs.jpg"/>
          <p:cNvPicPr>
            <a:picLocks noChangeAspect="1" noChangeArrowheads="1"/>
          </p:cNvPicPr>
          <p:nvPr/>
        </p:nvPicPr>
        <p:blipFill>
          <a:blip r:embed="rId2" cstate="print"/>
          <a:srcRect l="14301" r="24339"/>
          <a:stretch>
            <a:fillRect/>
          </a:stretch>
        </p:blipFill>
        <p:spPr bwMode="auto">
          <a:xfrm>
            <a:off x="980728" y="1280592"/>
            <a:ext cx="4680520" cy="4118858"/>
          </a:xfrm>
          <a:prstGeom prst="rect">
            <a:avLst/>
          </a:prstGeom>
          <a:noFill/>
        </p:spPr>
      </p:pic>
      <p:pic>
        <p:nvPicPr>
          <p:cNvPr id="17434" name="Picture 26" descr="https://ds04.infourok.ru/uploads/ex/04fd/00185b74-26eb5f68/hello_html_m7fdb2281.png"/>
          <p:cNvPicPr>
            <a:picLocks noChangeAspect="1" noChangeArrowheads="1"/>
          </p:cNvPicPr>
          <p:nvPr/>
        </p:nvPicPr>
        <p:blipFill>
          <a:blip r:embed="rId3" cstate="print"/>
          <a:srcRect l="26734" t="4251" r="17569"/>
          <a:stretch>
            <a:fillRect/>
          </a:stretch>
        </p:blipFill>
        <p:spPr bwMode="auto">
          <a:xfrm flipH="1">
            <a:off x="404664" y="2000672"/>
            <a:ext cx="595935" cy="1466918"/>
          </a:xfrm>
          <a:prstGeom prst="rect">
            <a:avLst/>
          </a:prstGeom>
          <a:noFill/>
          <a:ln>
            <a:noFill/>
          </a:ln>
        </p:spPr>
      </p:pic>
      <p:pic>
        <p:nvPicPr>
          <p:cNvPr id="17436" name="Picture 28" descr="https://ds04.infourok.ru/uploads/ex/025c/00045ba3-9e4e1ef6/hello_html_m787cd4b9.png"/>
          <p:cNvPicPr>
            <a:picLocks noChangeAspect="1" noChangeArrowheads="1"/>
          </p:cNvPicPr>
          <p:nvPr/>
        </p:nvPicPr>
        <p:blipFill>
          <a:blip r:embed="rId4" cstate="print"/>
          <a:srcRect l="15144" r="14184"/>
          <a:stretch>
            <a:fillRect/>
          </a:stretch>
        </p:blipFill>
        <p:spPr bwMode="auto">
          <a:xfrm>
            <a:off x="332656" y="560512"/>
            <a:ext cx="764704" cy="1403221"/>
          </a:xfrm>
          <a:prstGeom prst="rect">
            <a:avLst/>
          </a:prstGeom>
          <a:noFill/>
          <a:ln>
            <a:noFill/>
          </a:ln>
        </p:spPr>
      </p:pic>
      <p:sp>
        <p:nvSpPr>
          <p:cNvPr id="17450" name="AutoShape 42" descr="https://english-larsh.ru/images/trolleybus.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7465" name="AutoShape 57" descr="https://www.reklamavekb.ru/files/content/ekb/upload/291-8963a565e07823f1abe5b62426594579.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grpSp>
        <p:nvGrpSpPr>
          <p:cNvPr id="51" name="Группа 50"/>
          <p:cNvGrpSpPr/>
          <p:nvPr/>
        </p:nvGrpSpPr>
        <p:grpSpPr>
          <a:xfrm>
            <a:off x="5504033" y="1568624"/>
            <a:ext cx="1353967" cy="864096"/>
            <a:chOff x="5504033" y="1568624"/>
            <a:chExt cx="1353967" cy="864096"/>
          </a:xfrm>
        </p:grpSpPr>
        <p:pic>
          <p:nvPicPr>
            <p:cNvPr id="25" name="Picture 19" descr="https://cdn.pixabay.com/photo/2017/02/01/00/42/bus-2028647_1280.png"/>
            <p:cNvPicPr>
              <a:picLocks noChangeAspect="1" noChangeArrowheads="1"/>
            </p:cNvPicPr>
            <p:nvPr/>
          </p:nvPicPr>
          <p:blipFill>
            <a:blip r:embed="rId5" cstate="print"/>
            <a:srcRect/>
            <a:stretch>
              <a:fillRect/>
            </a:stretch>
          </p:blipFill>
          <p:spPr bwMode="auto">
            <a:xfrm flipH="1">
              <a:off x="5504033" y="1568624"/>
              <a:ext cx="1353967" cy="767953"/>
            </a:xfrm>
            <a:prstGeom prst="rect">
              <a:avLst/>
            </a:prstGeom>
            <a:noFill/>
          </p:spPr>
        </p:pic>
        <p:cxnSp>
          <p:nvCxnSpPr>
            <p:cNvPr id="42" name="Прямая соединительная линия 41"/>
            <p:cNvCxnSpPr/>
            <p:nvPr/>
          </p:nvCxnSpPr>
          <p:spPr>
            <a:xfrm flipH="1">
              <a:off x="5805264" y="2216696"/>
              <a:ext cx="1052736" cy="21602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52" name="Группа 51"/>
          <p:cNvGrpSpPr/>
          <p:nvPr/>
        </p:nvGrpSpPr>
        <p:grpSpPr>
          <a:xfrm>
            <a:off x="5481066" y="2864768"/>
            <a:ext cx="1376934" cy="1008112"/>
            <a:chOff x="5481066" y="2864768"/>
            <a:chExt cx="1376934" cy="1008112"/>
          </a:xfrm>
        </p:grpSpPr>
        <p:pic>
          <p:nvPicPr>
            <p:cNvPr id="17472" name="Picture 64" descr="http://pngimg.com/uploads/trolleybus/trolleybus_PNG101360.png"/>
            <p:cNvPicPr>
              <a:picLocks noChangeAspect="1" noChangeArrowheads="1"/>
            </p:cNvPicPr>
            <p:nvPr/>
          </p:nvPicPr>
          <p:blipFill>
            <a:blip r:embed="rId6" cstate="print"/>
            <a:srcRect l="18360" t="13745" r="17921" b="15810"/>
            <a:stretch>
              <a:fillRect/>
            </a:stretch>
          </p:blipFill>
          <p:spPr bwMode="auto">
            <a:xfrm flipH="1">
              <a:off x="5481066" y="2864768"/>
              <a:ext cx="1376933" cy="956852"/>
            </a:xfrm>
            <a:prstGeom prst="rect">
              <a:avLst/>
            </a:prstGeom>
            <a:noFill/>
          </p:spPr>
        </p:pic>
        <p:cxnSp>
          <p:nvCxnSpPr>
            <p:cNvPr id="49" name="Прямая соединительная линия 48"/>
            <p:cNvCxnSpPr/>
            <p:nvPr/>
          </p:nvCxnSpPr>
          <p:spPr>
            <a:xfrm flipH="1">
              <a:off x="5733256" y="3728864"/>
              <a:ext cx="1124744" cy="14401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7476" name="AutoShape 68" descr="https://www.urius.net/data/upload/pobeda_nedeli/2017/28.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7478" name="AutoShape 70" descr="https://www.urius.net/data/upload/pobeda_nedeli/2017/28.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7483" name="AutoShape 75" descr="https://img2.freepng.ru/20191223/wjc/transparent-transport-vehicle-rolling-stock-train-locomotive-5e00c3449edbb8.6648528115771082926507.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7485" name="AutoShape 77" descr="https://img-fotki.yandex.ru/get/1003883/16969765.27b/0_ae78a_98fbb985_orig.p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17486" name="Picture 78" descr="C:\Users\Марат\Desktop\21827b857bf2 - копия (5).png"/>
          <p:cNvPicPr>
            <a:picLocks noChangeAspect="1" noChangeArrowheads="1"/>
          </p:cNvPicPr>
          <p:nvPr/>
        </p:nvPicPr>
        <p:blipFill>
          <a:blip r:embed="rId7" cstate="print"/>
          <a:srcRect/>
          <a:stretch>
            <a:fillRect/>
          </a:stretch>
        </p:blipFill>
        <p:spPr bwMode="auto">
          <a:xfrm>
            <a:off x="5301208" y="4160912"/>
            <a:ext cx="1556792" cy="936104"/>
          </a:xfrm>
          <a:prstGeom prst="rect">
            <a:avLst/>
          </a:prstGeom>
          <a:noFill/>
        </p:spPr>
      </p:pic>
      <p:sp>
        <p:nvSpPr>
          <p:cNvPr id="17490" name="AutoShape 82" descr="https://st.depositphotos.com/1967477/2807/v/450/depositphotos_28072293-stock-illustration-office-worker-cartoon-presenting.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7499" name="AutoShape 91" descr="https://smeh.club/wp-content/uploads/2019/11/policeyskiy_kartinka_dlya_detey_41_14192036.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7501" name="AutoShape 93" descr="https://edusar.soiro.ru/pluginfile.php/262829/mod_assign/intro/inspektr_gai.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7503" name="AutoShape 95" descr="https://s.mediasalt.ru/cache/content/data/images/121/121891/original.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7505" name="AutoShape 97" descr="https://s.mediasalt.ru/cache/content/data/images/121/121891/original.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grpSp>
        <p:nvGrpSpPr>
          <p:cNvPr id="80" name="Группа 79"/>
          <p:cNvGrpSpPr/>
          <p:nvPr/>
        </p:nvGrpSpPr>
        <p:grpSpPr>
          <a:xfrm>
            <a:off x="404664" y="3512840"/>
            <a:ext cx="531440" cy="1654392"/>
            <a:chOff x="-1035496" y="3368824"/>
            <a:chExt cx="2016224" cy="5758848"/>
          </a:xfrm>
        </p:grpSpPr>
        <p:pic>
          <p:nvPicPr>
            <p:cNvPr id="17506" name="Picture 98" descr="C:\Users\Марат\Desktop\original.jpg"/>
            <p:cNvPicPr>
              <a:picLocks noChangeAspect="1" noChangeArrowheads="1"/>
            </p:cNvPicPr>
            <p:nvPr/>
          </p:nvPicPr>
          <p:blipFill>
            <a:blip r:embed="rId8" cstate="print"/>
            <a:srcRect l="68489"/>
            <a:stretch>
              <a:fillRect/>
            </a:stretch>
          </p:blipFill>
          <p:spPr bwMode="auto">
            <a:xfrm>
              <a:off x="-963488" y="3368824"/>
              <a:ext cx="1944216" cy="5758848"/>
            </a:xfrm>
            <a:prstGeom prst="rect">
              <a:avLst/>
            </a:prstGeom>
            <a:noFill/>
          </p:spPr>
        </p:pic>
        <p:sp>
          <p:nvSpPr>
            <p:cNvPr id="78" name="Прямоугольник 77"/>
            <p:cNvSpPr/>
            <p:nvPr/>
          </p:nvSpPr>
          <p:spPr>
            <a:xfrm>
              <a:off x="-1035496" y="6033120"/>
              <a:ext cx="432048" cy="36004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9" name="Прямоугольник 78"/>
            <p:cNvSpPr/>
            <p:nvPr/>
          </p:nvSpPr>
          <p:spPr>
            <a:xfrm>
              <a:off x="-1035496" y="5889104"/>
              <a:ext cx="144016" cy="19432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cxnSp>
        <p:nvCxnSpPr>
          <p:cNvPr id="29" name="Прямая соединительная линия 28"/>
          <p:cNvCxnSpPr/>
          <p:nvPr/>
        </p:nvCxnSpPr>
        <p:spPr>
          <a:xfrm>
            <a:off x="0" y="9906000"/>
            <a:ext cx="68580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0" name="Прямая соединительная линия 29"/>
          <p:cNvCxnSpPr/>
          <p:nvPr/>
        </p:nvCxnSpPr>
        <p:spPr>
          <a:xfrm>
            <a:off x="0" y="0"/>
            <a:ext cx="0" cy="990600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1" name="Прямая соединительная линия 30"/>
          <p:cNvCxnSpPr/>
          <p:nvPr/>
        </p:nvCxnSpPr>
        <p:spPr>
          <a:xfrm>
            <a:off x="0" y="0"/>
            <a:ext cx="6858000" cy="0"/>
          </a:xfrm>
          <a:prstGeom prst="line">
            <a:avLst/>
          </a:prstGeom>
          <a:ln w="5715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33" name="Прямая соединительная линия 32"/>
          <p:cNvCxnSpPr/>
          <p:nvPr/>
        </p:nvCxnSpPr>
        <p:spPr>
          <a:xfrm>
            <a:off x="6858000" y="0"/>
            <a:ext cx="0" cy="990600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sp>
        <p:nvSpPr>
          <p:cNvPr id="34" name="Прямоугольник 33"/>
          <p:cNvSpPr/>
          <p:nvPr/>
        </p:nvSpPr>
        <p:spPr>
          <a:xfrm>
            <a:off x="3284984" y="9598223"/>
            <a:ext cx="364202" cy="307777"/>
          </a:xfrm>
          <a:prstGeom prst="rect">
            <a:avLst/>
          </a:prstGeom>
        </p:spPr>
        <p:txBody>
          <a:bodyPr wrap="none">
            <a:spAutoFit/>
          </a:bodyPr>
          <a:lstStyle/>
          <a:p>
            <a:r>
              <a:rPr lang="ru-RU" sz="1400" dirty="0" smtClean="0">
                <a:latin typeface="Times New Roman" pitchFamily="18" charset="0"/>
                <a:cs typeface="Times New Roman" pitchFamily="18" charset="0"/>
              </a:rPr>
              <a:t>20</a:t>
            </a:r>
            <a:endParaRPr lang="ru-RU" sz="1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1"/>
          <p:cNvSpPr>
            <a:spLocks noChangeArrowheads="1"/>
          </p:cNvSpPr>
          <p:nvPr/>
        </p:nvSpPr>
        <p:spPr bwMode="auto">
          <a:xfrm>
            <a:off x="0" y="0"/>
            <a:ext cx="6858000" cy="914096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ru-RU" sz="1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Описание заданий к разделу</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ctr" defTabSz="914400" rtl="0" eaLnBrk="0" fontAlgn="base" latinLnBrk="0" hangingPunct="0">
              <a:lnSpc>
                <a:spcPct val="150000"/>
              </a:lnSpc>
              <a:spcBef>
                <a:spcPct val="0"/>
              </a:spcBef>
              <a:spcAft>
                <a:spcPct val="0"/>
              </a:spcAft>
              <a:buClrTx/>
              <a:buSzTx/>
              <a:buFontTx/>
              <a:buNone/>
              <a:tabLst/>
            </a:pPr>
            <a:r>
              <a:rPr kumimoji="0" lang="ru-RU" sz="1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«Участник дорожного движения пешеход»</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a:p>
            <a:pPr lvl="0" algn="ctr" eaLnBrk="0" fontAlgn="base" hangingPunct="0">
              <a:lnSpc>
                <a:spcPct val="150000"/>
              </a:lnSpc>
              <a:spcBef>
                <a:spcPct val="0"/>
              </a:spcBef>
              <a:spcAft>
                <a:spcPct val="0"/>
              </a:spcAft>
            </a:pPr>
            <a:r>
              <a:rPr lang="ru-RU" sz="1400" b="1" dirty="0" smtClean="0">
                <a:latin typeface="Times New Roman" pitchFamily="18" charset="0"/>
                <a:ea typeface="Calibri" pitchFamily="34" charset="0"/>
                <a:cs typeface="Times New Roman" pitchFamily="18" charset="0"/>
              </a:rPr>
              <a:t>1. «Запрещается - разрешается»</a:t>
            </a:r>
            <a:endParaRPr lang="ru-RU" sz="1400" dirty="0" smtClean="0">
              <a:latin typeface="Times New Roman" pitchFamily="18" charset="0"/>
              <a:cs typeface="Times New Roman" pitchFamily="18" charset="0"/>
            </a:endParaRPr>
          </a:p>
          <a:p>
            <a:pPr lvl="0" algn="ctr" eaLnBrk="0" fontAlgn="base" hangingPunct="0">
              <a:lnSpc>
                <a:spcPct val="150000"/>
              </a:lnSpc>
              <a:spcBef>
                <a:spcPct val="0"/>
              </a:spcBef>
              <a:spcAft>
                <a:spcPct val="0"/>
              </a:spcAft>
            </a:pPr>
            <a:r>
              <a:rPr lang="ru-RU" sz="1400" dirty="0" smtClean="0">
                <a:latin typeface="Times New Roman" pitchFamily="18" charset="0"/>
                <a:ea typeface="Calibri" pitchFamily="34" charset="0"/>
                <a:cs typeface="Times New Roman" pitchFamily="18" charset="0"/>
              </a:rPr>
              <a:t>Попросить ребенка внимательно рассмотреть картинки и рассказать, что делают изображенные на них персонажи:</a:t>
            </a:r>
            <a:endParaRPr lang="ru-RU" sz="1400" dirty="0" smtClean="0">
              <a:latin typeface="Times New Roman" pitchFamily="18" charset="0"/>
              <a:cs typeface="Times New Roman" pitchFamily="18" charset="0"/>
            </a:endParaRPr>
          </a:p>
          <a:p>
            <a:pPr lvl="0" algn="ctr" eaLnBrk="0" fontAlgn="base" hangingPunct="0">
              <a:lnSpc>
                <a:spcPct val="150000"/>
              </a:lnSpc>
              <a:spcBef>
                <a:spcPct val="0"/>
              </a:spcBef>
              <a:spcAft>
                <a:spcPct val="0"/>
              </a:spcAft>
            </a:pPr>
            <a:r>
              <a:rPr lang="ru-RU" sz="1400" dirty="0" smtClean="0">
                <a:latin typeface="Times New Roman" pitchFamily="18" charset="0"/>
                <a:ea typeface="Calibri" pitchFamily="34" charset="0"/>
                <a:cs typeface="Times New Roman" pitchFamily="18" charset="0"/>
              </a:rPr>
              <a:t>мальчик: идет, бежит, переходит улицу, шагает, перебегает дорогу, играет на дороге, бежит за птицей, цепляются за транспортное средство…</a:t>
            </a:r>
            <a:endParaRPr lang="ru-RU" sz="1400" dirty="0" smtClean="0">
              <a:latin typeface="Times New Roman" pitchFamily="18" charset="0"/>
              <a:cs typeface="Times New Roman" pitchFamily="18" charset="0"/>
            </a:endParaRPr>
          </a:p>
          <a:p>
            <a:pPr lvl="0" algn="ctr" eaLnBrk="0" fontAlgn="base" hangingPunct="0">
              <a:lnSpc>
                <a:spcPct val="150000"/>
              </a:lnSpc>
              <a:spcBef>
                <a:spcPct val="0"/>
              </a:spcBef>
              <a:spcAft>
                <a:spcPct val="0"/>
              </a:spcAft>
            </a:pPr>
            <a:r>
              <a:rPr lang="ru-RU" sz="1400" dirty="0" smtClean="0">
                <a:latin typeface="Times New Roman" pitchFamily="18" charset="0"/>
                <a:ea typeface="Calibri" pitchFamily="34" charset="0"/>
                <a:cs typeface="Times New Roman" pitchFamily="18" charset="0"/>
              </a:rPr>
              <a:t>А где должен ходит пешеход на дороге? Педагог вводит новое слово «тротуар» и объясняет, что пешеходы должны ходит по тротуару и предлагает поиграть в игру «Запрещается – разрешается»</a:t>
            </a:r>
            <a:endParaRPr lang="ru-RU" sz="1400" dirty="0" smtClean="0">
              <a:latin typeface="Times New Roman" pitchFamily="18" charset="0"/>
              <a:cs typeface="Times New Roman" pitchFamily="18" charset="0"/>
            </a:endParaRPr>
          </a:p>
          <a:p>
            <a:pPr lvl="0" algn="ctr" eaLnBrk="0" fontAlgn="base" hangingPunct="0">
              <a:lnSpc>
                <a:spcPct val="150000"/>
              </a:lnSpc>
              <a:spcBef>
                <a:spcPct val="0"/>
              </a:spcBef>
              <a:spcAft>
                <a:spcPct val="0"/>
              </a:spcAft>
            </a:pPr>
            <a:r>
              <a:rPr lang="ru-RU" sz="1400" dirty="0" smtClean="0">
                <a:latin typeface="Times New Roman" pitchFamily="18" charset="0"/>
                <a:ea typeface="Calibri" pitchFamily="34" charset="0"/>
                <a:cs typeface="Times New Roman" pitchFamily="18" charset="0"/>
              </a:rPr>
              <a:t>Взрослый произносит фразу, ребенок добавляет последнее слово: «разрешается» или «запрещается».</a:t>
            </a:r>
            <a:endParaRPr lang="ru-RU" sz="1400" dirty="0" smtClean="0">
              <a:latin typeface="Times New Roman" pitchFamily="18" charset="0"/>
              <a:cs typeface="Times New Roman" pitchFamily="18" charset="0"/>
            </a:endParaRPr>
          </a:p>
          <a:p>
            <a:pPr lvl="0" algn="ctr" eaLnBrk="0" fontAlgn="base" hangingPunct="0">
              <a:lnSpc>
                <a:spcPct val="150000"/>
              </a:lnSpc>
              <a:spcBef>
                <a:spcPct val="0"/>
              </a:spcBef>
              <a:spcAft>
                <a:spcPct val="0"/>
              </a:spcAft>
            </a:pPr>
            <a:r>
              <a:rPr lang="ru-RU" sz="1400" dirty="0" smtClean="0">
                <a:latin typeface="Times New Roman" pitchFamily="18" charset="0"/>
                <a:ea typeface="Calibri" pitchFamily="34" charset="0"/>
                <a:cs typeface="Times New Roman" pitchFamily="18" charset="0"/>
              </a:rPr>
              <a:t>Например: «Идти по тротуару...» (разрешается!).</a:t>
            </a:r>
            <a:endParaRPr lang="ru-RU" sz="1400" dirty="0" smtClean="0">
              <a:latin typeface="Times New Roman" pitchFamily="18" charset="0"/>
              <a:cs typeface="Times New Roman" pitchFamily="18" charset="0"/>
            </a:endParaRPr>
          </a:p>
          <a:p>
            <a:pPr marL="0" marR="0" lvl="0" indent="0" algn="ctr" defTabSz="914400" rtl="0" eaLnBrk="0" fontAlgn="base" latinLnBrk="0" hangingPunct="0">
              <a:lnSpc>
                <a:spcPct val="150000"/>
              </a:lnSpc>
              <a:spcBef>
                <a:spcPct val="0"/>
              </a:spcBef>
              <a:spcAft>
                <a:spcPct val="0"/>
              </a:spcAft>
              <a:buClrTx/>
              <a:buSzTx/>
              <a:buFontTx/>
              <a:buNone/>
              <a:tabLst/>
            </a:pPr>
            <a:r>
              <a:rPr lang="ru-RU" sz="1400" b="1" dirty="0" smtClean="0">
                <a:latin typeface="Times New Roman" pitchFamily="18" charset="0"/>
                <a:ea typeface="Calibri" pitchFamily="34" charset="0"/>
                <a:cs typeface="Times New Roman" pitchFamily="18" charset="0"/>
              </a:rPr>
              <a:t>2</a:t>
            </a:r>
            <a:r>
              <a:rPr kumimoji="0" lang="ru-RU" sz="1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«Кто это?»</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ctr" defTabSz="914400" rtl="0" eaLnBrk="0" fontAlgn="base" latinLnBrk="0" hangingPunct="0">
              <a:lnSpc>
                <a:spcPct val="15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Попросить ребенка назвать кого он видит на картинке (девочку).  Девочка на дороге  является кем? (Пешеходом).</a:t>
            </a:r>
            <a:r>
              <a:rPr kumimoji="0" lang="ru-RU" sz="1400" b="0"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А как должен переходить дорогу пешеход? (Аккуратно, не торопясь, все во круг должен слышать). Давайте поможем девочке перейти дорогу, Долго – </a:t>
            </a:r>
            <a:r>
              <a:rPr kumimoji="0" lang="ru-RU" sz="1400" b="0" i="0" u="none" strike="noStrike" cap="none" normalizeH="0" dirty="0" err="1" smtClean="0">
                <a:ln>
                  <a:noFill/>
                </a:ln>
                <a:solidFill>
                  <a:schemeClr val="tx1"/>
                </a:solidFill>
                <a:effectLst/>
                <a:latin typeface="Times New Roman" pitchFamily="18" charset="0"/>
                <a:ea typeface="Calibri" pitchFamily="34" charset="0"/>
                <a:cs typeface="Times New Roman" pitchFamily="18" charset="0"/>
              </a:rPr>
              <a:t>долго</a:t>
            </a:r>
            <a:r>
              <a:rPr kumimoji="0" lang="ru-RU" sz="1400" b="0"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будем произносить звук «Ш», пока девочка не перейдет дорогу.</a:t>
            </a:r>
          </a:p>
          <a:p>
            <a:pPr lvl="0" algn="ctr" eaLnBrk="0" fontAlgn="base" hangingPunct="0">
              <a:lnSpc>
                <a:spcPct val="150000"/>
              </a:lnSpc>
              <a:spcBef>
                <a:spcPct val="0"/>
              </a:spcBef>
              <a:spcAft>
                <a:spcPct val="0"/>
              </a:spcAft>
            </a:pPr>
            <a:r>
              <a:rPr lang="ru-RU" sz="1400" b="1" dirty="0" smtClean="0">
                <a:latin typeface="Times New Roman" pitchFamily="18" charset="0"/>
                <a:ea typeface="Calibri" pitchFamily="34" charset="0"/>
                <a:cs typeface="Times New Roman" pitchFamily="18" charset="0"/>
              </a:rPr>
              <a:t>3. «Знаки пешеходов»</a:t>
            </a:r>
          </a:p>
          <a:p>
            <a:pPr lvl="0" algn="ctr" eaLnBrk="0" fontAlgn="base" hangingPunct="0">
              <a:lnSpc>
                <a:spcPct val="150000"/>
              </a:lnSpc>
              <a:spcBef>
                <a:spcPct val="0"/>
              </a:spcBef>
              <a:spcAft>
                <a:spcPct val="0"/>
              </a:spcAft>
            </a:pPr>
            <a:r>
              <a:rPr lang="ru-RU" sz="1400" dirty="0" smtClean="0">
                <a:latin typeface="Times New Roman" pitchFamily="18" charset="0"/>
                <a:cs typeface="Times New Roman" pitchFamily="18" charset="0"/>
              </a:rPr>
              <a:t>Взрослый называет знаки, которые изображены на картинке, затем просит ребенка повторить.</a:t>
            </a:r>
          </a:p>
          <a:p>
            <a:pPr lvl="0" algn="ctr" eaLnBrk="0" fontAlgn="base" hangingPunct="0">
              <a:lnSpc>
                <a:spcPct val="150000"/>
              </a:lnSpc>
              <a:spcBef>
                <a:spcPct val="0"/>
              </a:spcBef>
              <a:spcAft>
                <a:spcPct val="0"/>
              </a:spcAft>
            </a:pPr>
            <a:r>
              <a:rPr lang="ru-RU" sz="1400" dirty="0" smtClean="0">
                <a:latin typeface="Times New Roman" pitchFamily="18" charset="0"/>
                <a:ea typeface="Calibri" pitchFamily="34" charset="0"/>
                <a:cs typeface="Times New Roman" pitchFamily="18" charset="0"/>
              </a:rPr>
              <a:t>Попросить назвать в единственном числе (знак пешехода), затем попросить назвать во множественном числе (знаки пешеходов).</a:t>
            </a:r>
          </a:p>
          <a:p>
            <a:pPr lvl="0" algn="ctr" eaLnBrk="0" fontAlgn="base" hangingPunct="0">
              <a:lnSpc>
                <a:spcPct val="150000"/>
              </a:lnSpc>
              <a:spcBef>
                <a:spcPct val="0"/>
              </a:spcBef>
              <a:spcAft>
                <a:spcPct val="0"/>
              </a:spcAft>
            </a:pPr>
            <a:r>
              <a:rPr lang="ru-RU" sz="1400" b="1" dirty="0" smtClean="0">
                <a:latin typeface="Times New Roman" pitchFamily="18" charset="0"/>
                <a:ea typeface="Calibri" pitchFamily="34" charset="0"/>
                <a:cs typeface="Times New Roman" pitchFamily="18" charset="0"/>
              </a:rPr>
              <a:t>4. «Кто переходит улицу правильно, а кто нарушает?»</a:t>
            </a:r>
            <a:endParaRPr lang="ru-RU" sz="1400" dirty="0" smtClean="0">
              <a:latin typeface="Times New Roman" pitchFamily="18" charset="0"/>
              <a:cs typeface="Times New Roman" pitchFamily="18" charset="0"/>
            </a:endParaRPr>
          </a:p>
          <a:p>
            <a:pPr lvl="0" algn="ctr" eaLnBrk="0" fontAlgn="base" hangingPunct="0">
              <a:lnSpc>
                <a:spcPct val="150000"/>
              </a:lnSpc>
              <a:spcBef>
                <a:spcPct val="0"/>
              </a:spcBef>
              <a:spcAft>
                <a:spcPct val="0"/>
              </a:spcAft>
            </a:pPr>
            <a:r>
              <a:rPr lang="ru-RU" sz="1400" dirty="0" smtClean="0">
                <a:latin typeface="Times New Roman" pitchFamily="18" charset="0"/>
                <a:ea typeface="Calibri" pitchFamily="34" charset="0"/>
                <a:cs typeface="Times New Roman" pitchFamily="18" charset="0"/>
              </a:rPr>
              <a:t>Ребенку предлагают рассмотреть картинку и рассказать, что он видит на картинке. Кто из пешеходов соблюдает правила дорожного движения и переходит дорогу правильно, а кто нарушает правила дорожного движения.</a:t>
            </a:r>
            <a:endParaRPr lang="ru-RU" sz="1400" dirty="0" smtClean="0">
              <a:latin typeface="Times New Roman" pitchFamily="18" charset="0"/>
              <a:cs typeface="Times New Roman" pitchFamily="18" charset="0"/>
            </a:endParaRPr>
          </a:p>
          <a:p>
            <a:pPr lvl="0" algn="ctr" eaLnBrk="0" fontAlgn="base" hangingPunct="0">
              <a:lnSpc>
                <a:spcPct val="150000"/>
              </a:lnSpc>
              <a:spcBef>
                <a:spcPct val="0"/>
              </a:spcBef>
              <a:spcAft>
                <a:spcPct val="0"/>
              </a:spcAft>
            </a:pPr>
            <a:endParaRPr lang="ru-RU" sz="1400" dirty="0" smtClean="0">
              <a:latin typeface="Times New Roman" pitchFamily="18" charset="0"/>
              <a:cs typeface="Times New Roman" pitchFamily="18" charset="0"/>
            </a:endParaRPr>
          </a:p>
        </p:txBody>
      </p:sp>
      <p:cxnSp>
        <p:nvCxnSpPr>
          <p:cNvPr id="3" name="Прямая соединительная линия 2"/>
          <p:cNvCxnSpPr/>
          <p:nvPr/>
        </p:nvCxnSpPr>
        <p:spPr>
          <a:xfrm>
            <a:off x="0" y="0"/>
            <a:ext cx="0" cy="990600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 name="Прямая соединительная линия 3"/>
          <p:cNvCxnSpPr/>
          <p:nvPr/>
        </p:nvCxnSpPr>
        <p:spPr>
          <a:xfrm>
            <a:off x="0" y="0"/>
            <a:ext cx="6858000" cy="0"/>
          </a:xfrm>
          <a:prstGeom prst="line">
            <a:avLst/>
          </a:prstGeom>
          <a:ln w="5715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5" name="Прямая соединительная линия 4"/>
          <p:cNvCxnSpPr/>
          <p:nvPr/>
        </p:nvCxnSpPr>
        <p:spPr>
          <a:xfrm>
            <a:off x="6858000" y="0"/>
            <a:ext cx="0" cy="990600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6" name="Прямая соединительная линия 5"/>
          <p:cNvCxnSpPr/>
          <p:nvPr/>
        </p:nvCxnSpPr>
        <p:spPr>
          <a:xfrm>
            <a:off x="0" y="9906000"/>
            <a:ext cx="68580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7" name="Прямоугольник 6"/>
          <p:cNvSpPr/>
          <p:nvPr/>
        </p:nvSpPr>
        <p:spPr>
          <a:xfrm>
            <a:off x="3284984" y="9598223"/>
            <a:ext cx="364202" cy="307777"/>
          </a:xfrm>
          <a:prstGeom prst="rect">
            <a:avLst/>
          </a:prstGeom>
        </p:spPr>
        <p:txBody>
          <a:bodyPr wrap="none">
            <a:spAutoFit/>
          </a:bodyPr>
          <a:lstStyle/>
          <a:p>
            <a:r>
              <a:rPr lang="ru-RU" sz="1400" dirty="0" smtClean="0">
                <a:latin typeface="Times New Roman" pitchFamily="18" charset="0"/>
                <a:cs typeface="Times New Roman" pitchFamily="18" charset="0"/>
              </a:rPr>
              <a:t>21</a:t>
            </a:r>
            <a:endParaRPr lang="ru-RU" sz="1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Группа 1"/>
          <p:cNvGrpSpPr/>
          <p:nvPr/>
        </p:nvGrpSpPr>
        <p:grpSpPr>
          <a:xfrm>
            <a:off x="332656" y="920552"/>
            <a:ext cx="5976664" cy="4752528"/>
            <a:chOff x="548680" y="4736976"/>
            <a:chExt cx="5976664" cy="4752528"/>
          </a:xfrm>
        </p:grpSpPr>
        <p:pic>
          <p:nvPicPr>
            <p:cNvPr id="3" name="Рисунок 6" descr="56549079-children-and-dog-crossing-the-road-illustration"/>
            <p:cNvPicPr>
              <a:picLocks noChangeAspect="1" noChangeArrowheads="1"/>
            </p:cNvPicPr>
            <p:nvPr/>
          </p:nvPicPr>
          <p:blipFill>
            <a:blip r:embed="rId2" cstate="print"/>
            <a:srcRect/>
            <a:stretch>
              <a:fillRect/>
            </a:stretch>
          </p:blipFill>
          <p:spPr bwMode="auto">
            <a:xfrm>
              <a:off x="548680" y="4736976"/>
              <a:ext cx="1728192" cy="1440160"/>
            </a:xfrm>
            <a:prstGeom prst="rect">
              <a:avLst/>
            </a:prstGeom>
            <a:noFill/>
            <a:ln>
              <a:solidFill>
                <a:schemeClr val="tx1"/>
              </a:solidFill>
            </a:ln>
          </p:spPr>
        </p:pic>
        <p:pic>
          <p:nvPicPr>
            <p:cNvPr id="4" name="Рисунок 7" descr="i"/>
            <p:cNvPicPr>
              <a:picLocks noChangeAspect="1" noChangeArrowheads="1"/>
            </p:cNvPicPr>
            <p:nvPr/>
          </p:nvPicPr>
          <p:blipFill>
            <a:blip r:embed="rId3" cstate="print"/>
            <a:srcRect b="10000"/>
            <a:stretch>
              <a:fillRect/>
            </a:stretch>
          </p:blipFill>
          <p:spPr bwMode="auto">
            <a:xfrm>
              <a:off x="2636912" y="4736976"/>
              <a:ext cx="1728192" cy="1440160"/>
            </a:xfrm>
            <a:prstGeom prst="rect">
              <a:avLst/>
            </a:prstGeom>
            <a:noFill/>
            <a:ln>
              <a:solidFill>
                <a:schemeClr val="tx1"/>
              </a:solidFill>
            </a:ln>
          </p:spPr>
        </p:pic>
        <p:pic>
          <p:nvPicPr>
            <p:cNvPr id="5" name="Рисунок 10" descr="depositphotos_314830050-stock-illustration-happy-children-playing-public-park"/>
            <p:cNvPicPr>
              <a:picLocks noChangeAspect="1" noChangeArrowheads="1"/>
            </p:cNvPicPr>
            <p:nvPr/>
          </p:nvPicPr>
          <p:blipFill>
            <a:blip r:embed="rId4" cstate="print"/>
            <a:srcRect b="8571"/>
            <a:stretch>
              <a:fillRect/>
            </a:stretch>
          </p:blipFill>
          <p:spPr bwMode="auto">
            <a:xfrm>
              <a:off x="4725144" y="4736976"/>
              <a:ext cx="1800200" cy="1440160"/>
            </a:xfrm>
            <a:prstGeom prst="rect">
              <a:avLst/>
            </a:prstGeom>
            <a:noFill/>
            <a:ln>
              <a:solidFill>
                <a:schemeClr val="tx1"/>
              </a:solidFill>
            </a:ln>
          </p:spPr>
        </p:pic>
        <p:pic>
          <p:nvPicPr>
            <p:cNvPr id="6" name="Рисунок 11" descr="img27"/>
            <p:cNvPicPr>
              <a:picLocks noChangeAspect="1" noChangeArrowheads="1"/>
            </p:cNvPicPr>
            <p:nvPr/>
          </p:nvPicPr>
          <p:blipFill>
            <a:blip r:embed="rId5" cstate="print"/>
            <a:srcRect l="4790" t="7478" r="5601" b="6520"/>
            <a:stretch>
              <a:fillRect/>
            </a:stretch>
          </p:blipFill>
          <p:spPr bwMode="auto">
            <a:xfrm flipH="1">
              <a:off x="548680" y="6393160"/>
              <a:ext cx="1728192" cy="1440160"/>
            </a:xfrm>
            <a:prstGeom prst="rect">
              <a:avLst/>
            </a:prstGeom>
            <a:noFill/>
            <a:ln>
              <a:solidFill>
                <a:schemeClr val="tx1"/>
              </a:solidFill>
            </a:ln>
          </p:spPr>
        </p:pic>
        <p:pic>
          <p:nvPicPr>
            <p:cNvPr id="7" name="Рисунок 12" descr="slide-3"/>
            <p:cNvPicPr>
              <a:picLocks noChangeAspect="1" noChangeArrowheads="1"/>
            </p:cNvPicPr>
            <p:nvPr/>
          </p:nvPicPr>
          <p:blipFill>
            <a:blip r:embed="rId6" cstate="print"/>
            <a:srcRect l="11675" t="15587" r="12434" b="18166"/>
            <a:stretch>
              <a:fillRect/>
            </a:stretch>
          </p:blipFill>
          <p:spPr bwMode="auto">
            <a:xfrm>
              <a:off x="3645024" y="8049344"/>
              <a:ext cx="1728192" cy="1440160"/>
            </a:xfrm>
            <a:prstGeom prst="rect">
              <a:avLst/>
            </a:prstGeom>
            <a:noFill/>
            <a:ln>
              <a:solidFill>
                <a:schemeClr val="tx1"/>
              </a:solidFill>
            </a:ln>
          </p:spPr>
        </p:pic>
        <p:pic>
          <p:nvPicPr>
            <p:cNvPr id="8" name="Рисунок 13" descr="img18 (1)"/>
            <p:cNvPicPr>
              <a:picLocks noChangeAspect="1" noChangeArrowheads="1"/>
            </p:cNvPicPr>
            <p:nvPr/>
          </p:nvPicPr>
          <p:blipFill>
            <a:blip r:embed="rId7" cstate="print"/>
            <a:srcRect l="7697" t="24270" r="23921" b="21509"/>
            <a:stretch>
              <a:fillRect/>
            </a:stretch>
          </p:blipFill>
          <p:spPr bwMode="auto">
            <a:xfrm>
              <a:off x="4725144" y="6393160"/>
              <a:ext cx="1800200" cy="1440160"/>
            </a:xfrm>
            <a:prstGeom prst="rect">
              <a:avLst/>
            </a:prstGeom>
            <a:noFill/>
            <a:ln>
              <a:solidFill>
                <a:schemeClr val="tx1"/>
              </a:solidFill>
            </a:ln>
          </p:spPr>
        </p:pic>
        <p:pic>
          <p:nvPicPr>
            <p:cNvPr id="9" name="Рисунок 8" descr="img18"/>
            <p:cNvPicPr>
              <a:picLocks noChangeAspect="1" noChangeArrowheads="1"/>
            </p:cNvPicPr>
            <p:nvPr/>
          </p:nvPicPr>
          <p:blipFill>
            <a:blip r:embed="rId8" cstate="print"/>
            <a:srcRect t="17830" b="17982"/>
            <a:stretch>
              <a:fillRect/>
            </a:stretch>
          </p:blipFill>
          <p:spPr bwMode="auto">
            <a:xfrm>
              <a:off x="1412776" y="8049344"/>
              <a:ext cx="1800200" cy="1440160"/>
            </a:xfrm>
            <a:prstGeom prst="rect">
              <a:avLst/>
            </a:prstGeom>
            <a:noFill/>
            <a:ln>
              <a:solidFill>
                <a:schemeClr val="tx1"/>
              </a:solidFill>
            </a:ln>
          </p:spPr>
        </p:pic>
        <p:pic>
          <p:nvPicPr>
            <p:cNvPr id="10" name="Рисунок 9" descr="сцена-шаржа-при-ети-и-я-на-у-ицу-65708465"/>
            <p:cNvPicPr>
              <a:picLocks noChangeAspect="1" noChangeArrowheads="1"/>
            </p:cNvPicPr>
            <p:nvPr/>
          </p:nvPicPr>
          <p:blipFill>
            <a:blip r:embed="rId9" cstate="print"/>
            <a:srcRect/>
            <a:stretch>
              <a:fillRect/>
            </a:stretch>
          </p:blipFill>
          <p:spPr bwMode="auto">
            <a:xfrm>
              <a:off x="2636912" y="6393160"/>
              <a:ext cx="1728192" cy="1440160"/>
            </a:xfrm>
            <a:prstGeom prst="rect">
              <a:avLst/>
            </a:prstGeom>
            <a:noFill/>
            <a:ln>
              <a:solidFill>
                <a:schemeClr val="tx1"/>
              </a:solidFill>
            </a:ln>
          </p:spPr>
        </p:pic>
      </p:grpSp>
      <p:sp>
        <p:nvSpPr>
          <p:cNvPr id="11" name="Прямоугольник 10"/>
          <p:cNvSpPr/>
          <p:nvPr/>
        </p:nvSpPr>
        <p:spPr>
          <a:xfrm>
            <a:off x="0" y="0"/>
            <a:ext cx="6858000" cy="923330"/>
          </a:xfrm>
          <a:prstGeom prst="rect">
            <a:avLst/>
          </a:prstGeom>
        </p:spPr>
        <p:txBody>
          <a:bodyPr wrap="square">
            <a:spAutoFit/>
          </a:bodyPr>
          <a:lstStyle/>
          <a:p>
            <a:pPr marL="342900" lvl="0" indent="-342900" algn="ctr" fontAlgn="base">
              <a:lnSpc>
                <a:spcPct val="150000"/>
              </a:lnSpc>
              <a:spcBef>
                <a:spcPct val="0"/>
              </a:spcBef>
              <a:spcAft>
                <a:spcPct val="0"/>
              </a:spcAft>
              <a:buAutoNum type="arabicPeriod"/>
            </a:pPr>
            <a:r>
              <a:rPr lang="tt-RU" b="1" dirty="0" smtClean="0">
                <a:solidFill>
                  <a:srgbClr val="0070C0"/>
                </a:solidFill>
                <a:latin typeface="Times New Roman" pitchFamily="18" charset="0"/>
                <a:ea typeface="Calibri" pitchFamily="34" charset="0"/>
                <a:cs typeface="Times New Roman" pitchFamily="18" charset="0"/>
              </a:rPr>
              <a:t>Задание на формирование словаря</a:t>
            </a:r>
            <a:endParaRPr lang="ru-RU" b="1" dirty="0" smtClean="0">
              <a:solidFill>
                <a:srgbClr val="0070C0"/>
              </a:solidFill>
              <a:latin typeface="Times New Roman" pitchFamily="18" charset="0"/>
              <a:cs typeface="Times New Roman" pitchFamily="18" charset="0"/>
            </a:endParaRPr>
          </a:p>
          <a:p>
            <a:pPr marL="342900" lvl="0" indent="-342900" algn="ctr" fontAlgn="base">
              <a:lnSpc>
                <a:spcPct val="150000"/>
              </a:lnSpc>
              <a:spcBef>
                <a:spcPct val="0"/>
              </a:spcBef>
              <a:spcAft>
                <a:spcPct val="0"/>
              </a:spcAft>
            </a:pPr>
            <a:r>
              <a:rPr lang="ru-RU" b="1" dirty="0" smtClean="0">
                <a:solidFill>
                  <a:srgbClr val="7030A0"/>
                </a:solidFill>
                <a:latin typeface="Times New Roman" pitchFamily="18" charset="0"/>
                <a:ea typeface="Calibri" pitchFamily="34" charset="0"/>
                <a:cs typeface="Times New Roman" pitchFamily="18" charset="0"/>
              </a:rPr>
              <a:t>«Что это»</a:t>
            </a:r>
            <a:endParaRPr lang="tt-RU" b="1" dirty="0" smtClean="0">
              <a:solidFill>
                <a:srgbClr val="7030A0"/>
              </a:solidFill>
              <a:latin typeface="Times New Roman" pitchFamily="18" charset="0"/>
              <a:ea typeface="Calibri" pitchFamily="34" charset="0"/>
              <a:cs typeface="Times New Roman" pitchFamily="18" charset="0"/>
            </a:endParaRPr>
          </a:p>
        </p:txBody>
      </p:sp>
      <p:sp>
        <p:nvSpPr>
          <p:cNvPr id="12" name="Прямоугольник 11"/>
          <p:cNvSpPr/>
          <p:nvPr/>
        </p:nvSpPr>
        <p:spPr>
          <a:xfrm>
            <a:off x="0" y="5673080"/>
            <a:ext cx="6858000" cy="923330"/>
          </a:xfrm>
          <a:prstGeom prst="rect">
            <a:avLst/>
          </a:prstGeom>
        </p:spPr>
        <p:txBody>
          <a:bodyPr wrap="square">
            <a:spAutoFit/>
          </a:bodyPr>
          <a:lstStyle/>
          <a:p>
            <a:pPr lvl="0" algn="ctr" fontAlgn="base">
              <a:lnSpc>
                <a:spcPct val="150000"/>
              </a:lnSpc>
              <a:spcBef>
                <a:spcPct val="0"/>
              </a:spcBef>
              <a:spcAft>
                <a:spcPct val="0"/>
              </a:spcAft>
            </a:pPr>
            <a:r>
              <a:rPr lang="tt-RU" b="1" dirty="0" smtClean="0">
                <a:solidFill>
                  <a:srgbClr val="0070C0"/>
                </a:solidFill>
                <a:latin typeface="Times New Roman" pitchFamily="18" charset="0"/>
                <a:ea typeface="Calibri" pitchFamily="34" charset="0"/>
                <a:cs typeface="Times New Roman" pitchFamily="18" charset="0"/>
              </a:rPr>
              <a:t>2. Задание на формирование звуковой культуре речи</a:t>
            </a:r>
            <a:endParaRPr lang="ru-RU" b="1" dirty="0" smtClean="0">
              <a:solidFill>
                <a:srgbClr val="0070C0"/>
              </a:solidFill>
              <a:latin typeface="Times New Roman" pitchFamily="18" charset="0"/>
              <a:cs typeface="Times New Roman" pitchFamily="18" charset="0"/>
            </a:endParaRPr>
          </a:p>
          <a:p>
            <a:pPr lvl="0" algn="ctr" eaLnBrk="0" fontAlgn="base" hangingPunct="0">
              <a:lnSpc>
                <a:spcPct val="150000"/>
              </a:lnSpc>
              <a:spcBef>
                <a:spcPct val="0"/>
              </a:spcBef>
              <a:spcAft>
                <a:spcPct val="0"/>
              </a:spcAft>
            </a:pPr>
            <a:r>
              <a:rPr lang="ru-RU" b="1" dirty="0" smtClean="0">
                <a:solidFill>
                  <a:srgbClr val="7030A0"/>
                </a:solidFill>
                <a:latin typeface="Times New Roman" pitchFamily="18" charset="0"/>
                <a:ea typeface="Calibri" pitchFamily="34" charset="0"/>
                <a:cs typeface="Times New Roman" pitchFamily="18" charset="0"/>
              </a:rPr>
              <a:t> «Кто это?»</a:t>
            </a:r>
            <a:endParaRPr lang="ru-RU" dirty="0" smtClean="0">
              <a:solidFill>
                <a:srgbClr val="7030A0"/>
              </a:solidFill>
              <a:latin typeface="Arial" pitchFamily="34" charset="0"/>
              <a:cs typeface="Arial" pitchFamily="34" charset="0"/>
            </a:endParaRPr>
          </a:p>
        </p:txBody>
      </p:sp>
      <p:pic>
        <p:nvPicPr>
          <p:cNvPr id="13" name="Рисунок 3" descr="xKuAAQeCsy4"/>
          <p:cNvPicPr>
            <a:picLocks noChangeAspect="1" noChangeArrowheads="1"/>
          </p:cNvPicPr>
          <p:nvPr/>
        </p:nvPicPr>
        <p:blipFill>
          <a:blip r:embed="rId10" cstate="print"/>
          <a:srcRect/>
          <a:stretch>
            <a:fillRect/>
          </a:stretch>
        </p:blipFill>
        <p:spPr bwMode="auto">
          <a:xfrm>
            <a:off x="1412776" y="6537176"/>
            <a:ext cx="4171080" cy="3088620"/>
          </a:xfrm>
          <a:prstGeom prst="rect">
            <a:avLst/>
          </a:prstGeom>
          <a:noFill/>
        </p:spPr>
      </p:pic>
      <p:cxnSp>
        <p:nvCxnSpPr>
          <p:cNvPr id="14" name="Прямая соединительная линия 13"/>
          <p:cNvCxnSpPr/>
          <p:nvPr/>
        </p:nvCxnSpPr>
        <p:spPr>
          <a:xfrm>
            <a:off x="6858000" y="0"/>
            <a:ext cx="0" cy="990600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5" name="Прямая соединительная линия 14"/>
          <p:cNvCxnSpPr/>
          <p:nvPr/>
        </p:nvCxnSpPr>
        <p:spPr>
          <a:xfrm>
            <a:off x="0" y="0"/>
            <a:ext cx="0" cy="990600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Прямая соединительная линия 15"/>
          <p:cNvCxnSpPr/>
          <p:nvPr/>
        </p:nvCxnSpPr>
        <p:spPr>
          <a:xfrm>
            <a:off x="0" y="9906000"/>
            <a:ext cx="68580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Прямая соединительная линия 16"/>
          <p:cNvCxnSpPr/>
          <p:nvPr/>
        </p:nvCxnSpPr>
        <p:spPr>
          <a:xfrm>
            <a:off x="0" y="0"/>
            <a:ext cx="6858000" cy="0"/>
          </a:xfrm>
          <a:prstGeom prst="line">
            <a:avLst/>
          </a:prstGeom>
          <a:ln w="57150">
            <a:solidFill>
              <a:srgbClr val="FFFF00"/>
            </a:solidFill>
          </a:ln>
        </p:spPr>
        <p:style>
          <a:lnRef idx="1">
            <a:schemeClr val="accent1"/>
          </a:lnRef>
          <a:fillRef idx="0">
            <a:schemeClr val="accent1"/>
          </a:fillRef>
          <a:effectRef idx="0">
            <a:schemeClr val="accent1"/>
          </a:effectRef>
          <a:fontRef idx="minor">
            <a:schemeClr val="tx1"/>
          </a:fontRef>
        </p:style>
      </p:cxnSp>
      <p:sp>
        <p:nvSpPr>
          <p:cNvPr id="18" name="Прямоугольник 17"/>
          <p:cNvSpPr/>
          <p:nvPr/>
        </p:nvSpPr>
        <p:spPr>
          <a:xfrm>
            <a:off x="3284984" y="9598223"/>
            <a:ext cx="364202" cy="307777"/>
          </a:xfrm>
          <a:prstGeom prst="rect">
            <a:avLst/>
          </a:prstGeom>
        </p:spPr>
        <p:txBody>
          <a:bodyPr wrap="none">
            <a:spAutoFit/>
          </a:bodyPr>
          <a:lstStyle/>
          <a:p>
            <a:r>
              <a:rPr lang="ru-RU" sz="1400" dirty="0" smtClean="0">
                <a:latin typeface="Times New Roman" pitchFamily="18" charset="0"/>
                <a:cs typeface="Times New Roman" pitchFamily="18" charset="0"/>
              </a:rPr>
              <a:t>22</a:t>
            </a:r>
            <a:endParaRPr lang="ru-RU" sz="1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ChangeArrowheads="1"/>
          </p:cNvSpPr>
          <p:nvPr/>
        </p:nvSpPr>
        <p:spPr bwMode="auto">
          <a:xfrm>
            <a:off x="-10804" y="-27076"/>
            <a:ext cx="6868804"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50000"/>
              </a:lnSpc>
              <a:spcBef>
                <a:spcPct val="0"/>
              </a:spcBef>
              <a:spcAft>
                <a:spcPct val="0"/>
              </a:spcAft>
              <a:buClrTx/>
              <a:buSzTx/>
              <a:tabLst/>
            </a:pPr>
            <a:r>
              <a:rPr kumimoji="0" lang="ru-RU" b="1" i="0" u="none" strike="noStrike" cap="none" normalizeH="0" baseline="0" dirty="0" smtClean="0">
                <a:ln>
                  <a:noFill/>
                </a:ln>
                <a:solidFill>
                  <a:srgbClr val="0070C0"/>
                </a:solidFill>
                <a:effectLst/>
                <a:latin typeface="Times New Roman" pitchFamily="18" charset="0"/>
                <a:ea typeface="Calibri" pitchFamily="34" charset="0"/>
                <a:cs typeface="Times New Roman" pitchFamily="18" charset="0"/>
              </a:rPr>
              <a:t>3. Задание на грамматический строй речи</a:t>
            </a:r>
            <a:endParaRPr kumimoji="0" lang="ru-RU" b="0" i="0" u="none" strike="noStrike" cap="none" normalizeH="0" baseline="0" dirty="0" smtClean="0">
              <a:ln>
                <a:noFill/>
              </a:ln>
              <a:solidFill>
                <a:srgbClr val="0070C0"/>
              </a:solidFill>
              <a:effectLst/>
              <a:latin typeface="Times New Roman" pitchFamily="18" charset="0"/>
              <a:cs typeface="Times New Roman" pitchFamily="18" charset="0"/>
            </a:endParaRPr>
          </a:p>
          <a:p>
            <a:pPr marL="0" marR="0" lvl="0" indent="0" algn="ctr" defTabSz="914400" rtl="0" eaLnBrk="0" fontAlgn="base" latinLnBrk="0" hangingPunct="0">
              <a:lnSpc>
                <a:spcPct val="150000"/>
              </a:lnSpc>
              <a:spcBef>
                <a:spcPct val="0"/>
              </a:spcBef>
              <a:spcAft>
                <a:spcPct val="0"/>
              </a:spcAft>
              <a:buClrTx/>
              <a:buSzTx/>
              <a:buFontTx/>
              <a:buNone/>
              <a:tabLst/>
            </a:pPr>
            <a:r>
              <a:rPr kumimoji="0" lang="ru-RU" b="1" i="0" u="none" strike="noStrike" cap="none" normalizeH="0" baseline="0" dirty="0" smtClean="0">
                <a:ln>
                  <a:noFill/>
                </a:ln>
                <a:solidFill>
                  <a:srgbClr val="7030A0"/>
                </a:solidFill>
                <a:effectLst/>
                <a:latin typeface="Times New Roman" pitchFamily="18" charset="0"/>
                <a:ea typeface="Calibri" pitchFamily="34" charset="0"/>
                <a:cs typeface="Times New Roman" pitchFamily="18" charset="0"/>
              </a:rPr>
              <a:t>«Знаки пешеходов»</a:t>
            </a:r>
            <a:endParaRPr kumimoji="0" lang="ru-RU" b="1" i="0" u="none" strike="noStrike" cap="none" normalizeH="0" baseline="0" dirty="0" smtClean="0">
              <a:ln>
                <a:noFill/>
              </a:ln>
              <a:solidFill>
                <a:srgbClr val="7030A0"/>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26625" name="Рисунок 5" descr="img1"/>
          <p:cNvPicPr>
            <a:picLocks noChangeAspect="1" noChangeArrowheads="1"/>
          </p:cNvPicPr>
          <p:nvPr/>
        </p:nvPicPr>
        <p:blipFill>
          <a:blip r:embed="rId2" cstate="print"/>
          <a:srcRect t="16435"/>
          <a:stretch>
            <a:fillRect/>
          </a:stretch>
        </p:blipFill>
        <p:spPr bwMode="auto">
          <a:xfrm>
            <a:off x="836712" y="1064568"/>
            <a:ext cx="5448915" cy="3456384"/>
          </a:xfrm>
          <a:prstGeom prst="rect">
            <a:avLst/>
          </a:prstGeom>
          <a:noFill/>
        </p:spPr>
      </p:pic>
      <p:sp>
        <p:nvSpPr>
          <p:cNvPr id="26627" name="Rectangle 3"/>
          <p:cNvSpPr>
            <a:spLocks noChangeArrowheads="1"/>
          </p:cNvSpPr>
          <p:nvPr/>
        </p:nvSpPr>
        <p:spPr bwMode="auto">
          <a:xfrm>
            <a:off x="457200" y="2647950"/>
            <a:ext cx="6858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6629" name="Rectangle 5"/>
          <p:cNvSpPr>
            <a:spLocks noChangeArrowheads="1"/>
          </p:cNvSpPr>
          <p:nvPr/>
        </p:nvSpPr>
        <p:spPr bwMode="auto">
          <a:xfrm>
            <a:off x="0" y="4520952"/>
            <a:ext cx="6858000"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50000"/>
              </a:lnSpc>
              <a:spcBef>
                <a:spcPct val="0"/>
              </a:spcBef>
              <a:spcAft>
                <a:spcPct val="0"/>
              </a:spcAft>
              <a:buClrTx/>
              <a:buSzTx/>
              <a:tabLst/>
            </a:pPr>
            <a:r>
              <a:rPr kumimoji="0" lang="ru-RU" b="1" i="0" u="none" strike="noStrike" cap="none" normalizeH="0" baseline="0" dirty="0" smtClean="0">
                <a:ln>
                  <a:noFill/>
                </a:ln>
                <a:solidFill>
                  <a:srgbClr val="0070C0"/>
                </a:solidFill>
                <a:effectLst/>
                <a:latin typeface="Times New Roman" pitchFamily="18" charset="0"/>
                <a:ea typeface="Calibri" pitchFamily="34" charset="0"/>
                <a:cs typeface="Times New Roman" pitchFamily="18" charset="0"/>
              </a:rPr>
              <a:t>4. Задание на связную речь</a:t>
            </a:r>
            <a:endParaRPr kumimoji="0" lang="ru-RU" b="0" i="0" u="none" strike="noStrike" cap="none" normalizeH="0" baseline="0" dirty="0" smtClean="0">
              <a:ln>
                <a:noFill/>
              </a:ln>
              <a:solidFill>
                <a:srgbClr val="0070C0"/>
              </a:solidFill>
              <a:effectLst/>
              <a:latin typeface="Times New Roman" pitchFamily="18" charset="0"/>
              <a:cs typeface="Times New Roman" pitchFamily="18" charset="0"/>
            </a:endParaRPr>
          </a:p>
          <a:p>
            <a:pPr marL="0" marR="0" lvl="0" indent="0" algn="ctr" defTabSz="914400" rtl="0" eaLnBrk="0" fontAlgn="base" latinLnBrk="0" hangingPunct="0">
              <a:lnSpc>
                <a:spcPct val="150000"/>
              </a:lnSpc>
              <a:spcBef>
                <a:spcPct val="0"/>
              </a:spcBef>
              <a:spcAft>
                <a:spcPct val="0"/>
              </a:spcAft>
              <a:buClrTx/>
              <a:buSzTx/>
              <a:buFontTx/>
              <a:buNone/>
              <a:tabLst/>
            </a:pPr>
            <a:r>
              <a:rPr kumimoji="0" lang="ru-RU" b="1" i="0" u="none" strike="noStrike" cap="none" normalizeH="0" baseline="0" dirty="0" smtClean="0">
                <a:ln>
                  <a:noFill/>
                </a:ln>
                <a:solidFill>
                  <a:srgbClr val="7030A0"/>
                </a:solidFill>
                <a:effectLst/>
                <a:latin typeface="Times New Roman" pitchFamily="18" charset="0"/>
                <a:ea typeface="Calibri" pitchFamily="34" charset="0"/>
                <a:cs typeface="Times New Roman" pitchFamily="18" charset="0"/>
              </a:rPr>
              <a:t>«Кто переходит улицу правильно, а кто нарушает?»</a:t>
            </a:r>
            <a:endParaRPr kumimoji="0" lang="ru-RU" b="0" i="0" u="none" strike="noStrike" cap="none" normalizeH="0" baseline="0" dirty="0" smtClean="0">
              <a:ln>
                <a:noFill/>
              </a:ln>
              <a:solidFill>
                <a:srgbClr val="7030A0"/>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rgbClr val="7030A0"/>
              </a:solidFill>
              <a:effectLst/>
              <a:latin typeface="Arial" pitchFamily="34" charset="0"/>
              <a:cs typeface="Arial" pitchFamily="34" charset="0"/>
            </a:endParaRPr>
          </a:p>
        </p:txBody>
      </p:sp>
      <p:pic>
        <p:nvPicPr>
          <p:cNvPr id="26628" name="Рисунок 2" descr="hello_html_m4f76b0eb"/>
          <p:cNvPicPr>
            <a:picLocks noChangeAspect="1" noChangeArrowheads="1"/>
          </p:cNvPicPr>
          <p:nvPr/>
        </p:nvPicPr>
        <p:blipFill>
          <a:blip r:embed="rId3" cstate="print"/>
          <a:srcRect t="1717"/>
          <a:stretch>
            <a:fillRect/>
          </a:stretch>
        </p:blipFill>
        <p:spPr bwMode="auto">
          <a:xfrm>
            <a:off x="1124744" y="5385048"/>
            <a:ext cx="4470525" cy="4123159"/>
          </a:xfrm>
          <a:prstGeom prst="rect">
            <a:avLst/>
          </a:prstGeom>
          <a:noFill/>
        </p:spPr>
      </p:pic>
      <p:sp>
        <p:nvSpPr>
          <p:cNvPr id="26630" name="Rectangle 6"/>
          <p:cNvSpPr>
            <a:spLocks noChangeArrowheads="1"/>
          </p:cNvSpPr>
          <p:nvPr/>
        </p:nvSpPr>
        <p:spPr bwMode="auto">
          <a:xfrm>
            <a:off x="457200" y="2924175"/>
            <a:ext cx="6858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cxnSp>
        <p:nvCxnSpPr>
          <p:cNvPr id="8" name="Прямая соединительная линия 7"/>
          <p:cNvCxnSpPr/>
          <p:nvPr/>
        </p:nvCxnSpPr>
        <p:spPr>
          <a:xfrm>
            <a:off x="0" y="0"/>
            <a:ext cx="6858000" cy="0"/>
          </a:xfrm>
          <a:prstGeom prst="line">
            <a:avLst/>
          </a:prstGeom>
          <a:ln w="5715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9" name="Прямая соединительная линия 8"/>
          <p:cNvCxnSpPr/>
          <p:nvPr/>
        </p:nvCxnSpPr>
        <p:spPr>
          <a:xfrm>
            <a:off x="0" y="0"/>
            <a:ext cx="0" cy="990600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Прямая соединительная линия 9"/>
          <p:cNvCxnSpPr/>
          <p:nvPr/>
        </p:nvCxnSpPr>
        <p:spPr>
          <a:xfrm>
            <a:off x="0" y="9906000"/>
            <a:ext cx="68580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Прямая соединительная линия 10"/>
          <p:cNvCxnSpPr/>
          <p:nvPr/>
        </p:nvCxnSpPr>
        <p:spPr>
          <a:xfrm>
            <a:off x="6858000" y="0"/>
            <a:ext cx="0" cy="990600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sp>
        <p:nvSpPr>
          <p:cNvPr id="12" name="Прямоугольник 11"/>
          <p:cNvSpPr/>
          <p:nvPr/>
        </p:nvSpPr>
        <p:spPr>
          <a:xfrm>
            <a:off x="3284984" y="9598223"/>
            <a:ext cx="364202" cy="307777"/>
          </a:xfrm>
          <a:prstGeom prst="rect">
            <a:avLst/>
          </a:prstGeom>
        </p:spPr>
        <p:txBody>
          <a:bodyPr wrap="none">
            <a:spAutoFit/>
          </a:bodyPr>
          <a:lstStyle/>
          <a:p>
            <a:r>
              <a:rPr lang="ru-RU" sz="1400" dirty="0" smtClean="0">
                <a:latin typeface="Times New Roman" pitchFamily="18" charset="0"/>
                <a:cs typeface="Times New Roman" pitchFamily="18" charset="0"/>
              </a:rPr>
              <a:t>23</a:t>
            </a:r>
            <a:endParaRPr lang="ru-RU" sz="1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6858000" cy="7201972"/>
          </a:xfrm>
          <a:prstGeom prst="rect">
            <a:avLst/>
          </a:prstGeom>
          <a:noFill/>
        </p:spPr>
        <p:txBody>
          <a:bodyPr wrap="square" rtlCol="0">
            <a:spAutoFit/>
          </a:bodyPr>
          <a:lstStyle/>
          <a:p>
            <a:pPr algn="ctr">
              <a:lnSpc>
                <a:spcPct val="150000"/>
              </a:lnSpc>
            </a:pPr>
            <a:r>
              <a:rPr lang="ru-RU" sz="1400" b="1" dirty="0" smtClean="0">
                <a:latin typeface="Times New Roman" pitchFamily="18" charset="0"/>
                <a:cs typeface="Times New Roman" pitchFamily="18" charset="0"/>
              </a:rPr>
              <a:t>СОДЕРЖАНИЕ</a:t>
            </a:r>
          </a:p>
          <a:p>
            <a:pPr algn="ctr">
              <a:lnSpc>
                <a:spcPct val="150000"/>
              </a:lnSpc>
            </a:pPr>
            <a:endParaRPr lang="ru-RU" sz="1400" dirty="0" smtClean="0">
              <a:latin typeface="Times New Roman" pitchFamily="18" charset="0"/>
              <a:cs typeface="Times New Roman" pitchFamily="18" charset="0"/>
            </a:endParaRPr>
          </a:p>
          <a:p>
            <a:pPr algn="just">
              <a:lnSpc>
                <a:spcPct val="150000"/>
              </a:lnSpc>
            </a:pPr>
            <a:r>
              <a:rPr lang="ru-RU" sz="1400" dirty="0" smtClean="0">
                <a:latin typeface="Times New Roman" pitchFamily="18" charset="0"/>
                <a:cs typeface="Times New Roman" pitchFamily="18" charset="0"/>
              </a:rPr>
              <a:t>Пояснительная записка ……………………………………………………………………..4</a:t>
            </a:r>
          </a:p>
          <a:p>
            <a:pPr algn="just">
              <a:lnSpc>
                <a:spcPct val="150000"/>
              </a:lnSpc>
            </a:pPr>
            <a:r>
              <a:rPr lang="ru-RU" sz="1400" dirty="0" smtClean="0">
                <a:latin typeface="Times New Roman" pitchFamily="18" charset="0"/>
                <a:ea typeface="Calibri" pitchFamily="34" charset="0"/>
                <a:cs typeface="Times New Roman" pitchFamily="18" charset="0"/>
              </a:rPr>
              <a:t>Описание заданий к разделу</a:t>
            </a:r>
            <a:r>
              <a:rPr lang="ru-RU" sz="1400" dirty="0" smtClean="0">
                <a:latin typeface="Times New Roman" pitchFamily="18" charset="0"/>
                <a:cs typeface="Times New Roman" pitchFamily="18" charset="0"/>
              </a:rPr>
              <a:t> </a:t>
            </a:r>
            <a:r>
              <a:rPr lang="ru-RU" sz="1400" dirty="0" smtClean="0">
                <a:latin typeface="Times New Roman" pitchFamily="18" charset="0"/>
                <a:ea typeface="Calibri" pitchFamily="34" charset="0"/>
                <a:cs typeface="Times New Roman" pitchFamily="18" charset="0"/>
              </a:rPr>
              <a:t>«Виды транспортных средств: воздушные, водные, наземные»……………………………………………………………………………………7</a:t>
            </a:r>
          </a:p>
          <a:p>
            <a:pPr algn="just">
              <a:lnSpc>
                <a:spcPct val="150000"/>
              </a:lnSpc>
            </a:pPr>
            <a:r>
              <a:rPr lang="ru-RU" sz="1400" dirty="0" smtClean="0">
                <a:latin typeface="Times New Roman" pitchFamily="18" charset="0"/>
                <a:cs typeface="Times New Roman" pitchFamily="18" charset="0"/>
              </a:rPr>
              <a:t>Задания по разделу </a:t>
            </a:r>
            <a:r>
              <a:rPr lang="ru-RU" sz="1400" dirty="0" smtClean="0">
                <a:latin typeface="Times New Roman" pitchFamily="18" charset="0"/>
                <a:ea typeface="Calibri" pitchFamily="34" charset="0"/>
                <a:cs typeface="Times New Roman" pitchFamily="18" charset="0"/>
              </a:rPr>
              <a:t>«Виды транспортных средств: воздушные, водные, наземные»…..8</a:t>
            </a:r>
          </a:p>
          <a:p>
            <a:pPr algn="just">
              <a:lnSpc>
                <a:spcPct val="150000"/>
              </a:lnSpc>
            </a:pPr>
            <a:r>
              <a:rPr lang="ru-RU" sz="1400" dirty="0" smtClean="0">
                <a:latin typeface="Times New Roman" pitchFamily="18" charset="0"/>
                <a:ea typeface="Calibri" pitchFamily="34" charset="0"/>
                <a:cs typeface="Times New Roman" pitchFamily="18" charset="0"/>
              </a:rPr>
              <a:t>Описание заданий к разделу</a:t>
            </a:r>
            <a:r>
              <a:rPr lang="ru-RU" sz="1400" dirty="0" smtClean="0">
                <a:latin typeface="Times New Roman" pitchFamily="18" charset="0"/>
                <a:cs typeface="Times New Roman" pitchFamily="18" charset="0"/>
              </a:rPr>
              <a:t> </a:t>
            </a:r>
            <a:r>
              <a:rPr lang="ru-RU" sz="1400" dirty="0" smtClean="0">
                <a:latin typeface="Times New Roman" pitchFamily="18" charset="0"/>
                <a:ea typeface="Calibri" pitchFamily="34" charset="0"/>
                <a:cs typeface="Times New Roman" pitchFamily="18" charset="0"/>
              </a:rPr>
              <a:t>«Легковой автомобиль»…………………………………...10</a:t>
            </a:r>
          </a:p>
          <a:p>
            <a:pPr algn="just">
              <a:lnSpc>
                <a:spcPct val="150000"/>
              </a:lnSpc>
            </a:pPr>
            <a:r>
              <a:rPr lang="ru-RU" sz="1400" dirty="0" smtClean="0">
                <a:latin typeface="Times New Roman" pitchFamily="18" charset="0"/>
                <a:cs typeface="Times New Roman" pitchFamily="18" charset="0"/>
              </a:rPr>
              <a:t>Задания по разделу </a:t>
            </a:r>
            <a:r>
              <a:rPr lang="ru-RU" sz="1400" dirty="0" smtClean="0">
                <a:latin typeface="Times New Roman" pitchFamily="18" charset="0"/>
                <a:ea typeface="Calibri" pitchFamily="34" charset="0"/>
                <a:cs typeface="Times New Roman" pitchFamily="18" charset="0"/>
              </a:rPr>
              <a:t>«Легковой автомобиль»……………………………………………...11</a:t>
            </a:r>
          </a:p>
          <a:p>
            <a:pPr algn="just">
              <a:lnSpc>
                <a:spcPct val="150000"/>
              </a:lnSpc>
            </a:pPr>
            <a:r>
              <a:rPr lang="ru-RU" sz="1400" dirty="0" smtClean="0">
                <a:latin typeface="Times New Roman" pitchFamily="18" charset="0"/>
                <a:cs typeface="Times New Roman" pitchFamily="18" charset="0"/>
              </a:rPr>
              <a:t>Описание заданий к разделу «Грузовой транспорт»……………………………………..13</a:t>
            </a:r>
          </a:p>
          <a:p>
            <a:pPr algn="just">
              <a:lnSpc>
                <a:spcPct val="150000"/>
              </a:lnSpc>
            </a:pPr>
            <a:r>
              <a:rPr lang="ru-RU" sz="1400" dirty="0" smtClean="0">
                <a:latin typeface="Times New Roman" pitchFamily="18" charset="0"/>
                <a:cs typeface="Times New Roman" pitchFamily="18" charset="0"/>
              </a:rPr>
              <a:t>Задания по разделу «Грузовой транспорт»………………………………………………..14</a:t>
            </a:r>
          </a:p>
          <a:p>
            <a:pPr algn="just">
              <a:lnSpc>
                <a:spcPct val="150000"/>
              </a:lnSpc>
            </a:pPr>
            <a:r>
              <a:rPr lang="ru-RU" sz="1400" dirty="0" smtClean="0">
                <a:latin typeface="Times New Roman" pitchFamily="18" charset="0"/>
                <a:cs typeface="Times New Roman" pitchFamily="18" charset="0"/>
              </a:rPr>
              <a:t>Описание заданий к разделу  «Маршрутные транспортные средства»…………………17</a:t>
            </a:r>
          </a:p>
          <a:p>
            <a:pPr algn="just">
              <a:lnSpc>
                <a:spcPct val="150000"/>
              </a:lnSpc>
            </a:pPr>
            <a:r>
              <a:rPr lang="ru-RU" sz="1400" dirty="0" smtClean="0">
                <a:latin typeface="Times New Roman" pitchFamily="18" charset="0"/>
                <a:cs typeface="Times New Roman" pitchFamily="18" charset="0"/>
              </a:rPr>
              <a:t>Задания по разделу «Маршрутные транспортные средства»……………………………18</a:t>
            </a:r>
          </a:p>
          <a:p>
            <a:pPr algn="just">
              <a:lnSpc>
                <a:spcPct val="150000"/>
              </a:lnSpc>
            </a:pPr>
            <a:r>
              <a:rPr lang="ru-RU" sz="1400" dirty="0" smtClean="0">
                <a:latin typeface="Times New Roman" pitchFamily="18" charset="0"/>
                <a:ea typeface="Calibri" pitchFamily="34" charset="0"/>
                <a:cs typeface="Times New Roman" pitchFamily="18" charset="0"/>
              </a:rPr>
              <a:t>Описание заданий к разделу</a:t>
            </a:r>
            <a:r>
              <a:rPr lang="ru-RU" sz="1400" dirty="0" smtClean="0">
                <a:latin typeface="Times New Roman" pitchFamily="18" charset="0"/>
                <a:cs typeface="Times New Roman" pitchFamily="18" charset="0"/>
              </a:rPr>
              <a:t> </a:t>
            </a:r>
            <a:r>
              <a:rPr lang="ru-RU" sz="1400" dirty="0" smtClean="0">
                <a:latin typeface="Times New Roman" pitchFamily="18" charset="0"/>
                <a:ea typeface="Calibri" pitchFamily="34" charset="0"/>
                <a:cs typeface="Times New Roman" pitchFamily="18" charset="0"/>
              </a:rPr>
              <a:t>«Участник дорожного движения пешеход»……………...21</a:t>
            </a:r>
          </a:p>
          <a:p>
            <a:pPr algn="just">
              <a:lnSpc>
                <a:spcPct val="150000"/>
              </a:lnSpc>
            </a:pPr>
            <a:r>
              <a:rPr lang="ru-RU" sz="1400" dirty="0" smtClean="0">
                <a:latin typeface="Times New Roman" pitchFamily="18" charset="0"/>
                <a:cs typeface="Times New Roman" pitchFamily="18" charset="0"/>
              </a:rPr>
              <a:t>Задания по разделу </a:t>
            </a:r>
            <a:r>
              <a:rPr lang="ru-RU" sz="1400" dirty="0" smtClean="0">
                <a:latin typeface="Times New Roman" pitchFamily="18" charset="0"/>
                <a:ea typeface="Calibri" pitchFamily="34" charset="0"/>
                <a:cs typeface="Times New Roman" pitchFamily="18" charset="0"/>
              </a:rPr>
              <a:t>«Участник дорожного движения пешеход»………………………..22</a:t>
            </a:r>
          </a:p>
          <a:p>
            <a:pPr algn="just"/>
            <a:endParaRPr lang="ru-RU" sz="1400" dirty="0" smtClean="0">
              <a:latin typeface="Times New Roman" pitchFamily="18" charset="0"/>
              <a:cs typeface="Times New Roman" pitchFamily="18" charset="0"/>
            </a:endParaRPr>
          </a:p>
          <a:p>
            <a:pPr algn="just"/>
            <a:endParaRPr lang="ru-RU" sz="1400" dirty="0" smtClean="0">
              <a:latin typeface="Times New Roman" pitchFamily="18" charset="0"/>
              <a:cs typeface="Times New Roman" pitchFamily="18" charset="0"/>
            </a:endParaRPr>
          </a:p>
          <a:p>
            <a:pPr algn="just"/>
            <a:endParaRPr lang="ru-RU" sz="1400" dirty="0" smtClean="0">
              <a:latin typeface="Times New Roman" pitchFamily="18" charset="0"/>
              <a:cs typeface="Times New Roman" pitchFamily="18" charset="0"/>
            </a:endParaRPr>
          </a:p>
          <a:p>
            <a:pPr algn="just"/>
            <a:endParaRPr lang="ru-RU" sz="1400" dirty="0" smtClean="0">
              <a:latin typeface="Times New Roman" pitchFamily="18" charset="0"/>
              <a:cs typeface="Times New Roman" pitchFamily="18" charset="0"/>
            </a:endParaRPr>
          </a:p>
          <a:p>
            <a:pPr algn="just"/>
            <a:endParaRPr lang="ru-RU" sz="1400" dirty="0" smtClean="0">
              <a:latin typeface="Times New Roman" pitchFamily="18" charset="0"/>
              <a:cs typeface="Times New Roman" pitchFamily="18" charset="0"/>
            </a:endParaRPr>
          </a:p>
          <a:p>
            <a:pPr algn="just"/>
            <a:endParaRPr lang="ru-RU" sz="1400" b="1" dirty="0" smtClean="0">
              <a:latin typeface="Times New Roman" pitchFamily="18" charset="0"/>
              <a:cs typeface="Times New Roman" pitchFamily="18" charset="0"/>
            </a:endParaRPr>
          </a:p>
          <a:p>
            <a:pPr algn="just"/>
            <a:endParaRPr lang="ru-RU" sz="1400" b="1" dirty="0" smtClean="0">
              <a:latin typeface="Times New Roman" pitchFamily="18" charset="0"/>
              <a:cs typeface="Times New Roman" pitchFamily="18" charset="0"/>
            </a:endParaRPr>
          </a:p>
          <a:p>
            <a:pPr algn="just"/>
            <a:endParaRPr lang="ru-RU" sz="1400" b="1" dirty="0" smtClean="0">
              <a:latin typeface="Times New Roman" pitchFamily="18" charset="0"/>
              <a:cs typeface="Times New Roman" pitchFamily="18" charset="0"/>
            </a:endParaRPr>
          </a:p>
          <a:p>
            <a:pPr algn="just"/>
            <a:endParaRPr lang="ru-RU" sz="1400" dirty="0" smtClean="0">
              <a:latin typeface="Times New Roman" pitchFamily="18" charset="0"/>
              <a:cs typeface="Times New Roman" pitchFamily="18" charset="0"/>
            </a:endParaRPr>
          </a:p>
          <a:p>
            <a:pPr algn="just"/>
            <a:endParaRPr lang="ru-RU" sz="1400" dirty="0" smtClean="0">
              <a:latin typeface="Times New Roman" pitchFamily="18" charset="0"/>
              <a:ea typeface="Calibri" pitchFamily="34" charset="0"/>
              <a:cs typeface="Times New Roman" pitchFamily="18" charset="0"/>
            </a:endParaRPr>
          </a:p>
          <a:p>
            <a:pPr algn="just"/>
            <a:endParaRPr lang="ru-RU" sz="1400" dirty="0" smtClean="0">
              <a:latin typeface="Times New Roman" pitchFamily="18" charset="0"/>
              <a:cs typeface="Times New Roman" pitchFamily="18" charset="0"/>
            </a:endParaRPr>
          </a:p>
          <a:p>
            <a:pPr algn="just"/>
            <a:endParaRPr lang="ru-RU" sz="1400" dirty="0">
              <a:latin typeface="Times New Roman" pitchFamily="18" charset="0"/>
              <a:cs typeface="Times New Roman" pitchFamily="18" charset="0"/>
            </a:endParaRPr>
          </a:p>
        </p:txBody>
      </p:sp>
      <p:cxnSp>
        <p:nvCxnSpPr>
          <p:cNvPr id="3" name="Прямая соединительная линия 2"/>
          <p:cNvCxnSpPr/>
          <p:nvPr/>
        </p:nvCxnSpPr>
        <p:spPr>
          <a:xfrm>
            <a:off x="0" y="9906000"/>
            <a:ext cx="68580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 name="Прямая соединительная линия 3"/>
          <p:cNvCxnSpPr/>
          <p:nvPr/>
        </p:nvCxnSpPr>
        <p:spPr>
          <a:xfrm>
            <a:off x="0" y="0"/>
            <a:ext cx="0" cy="990600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 name="Прямая соединительная линия 4"/>
          <p:cNvCxnSpPr/>
          <p:nvPr/>
        </p:nvCxnSpPr>
        <p:spPr>
          <a:xfrm>
            <a:off x="0" y="0"/>
            <a:ext cx="6858000" cy="0"/>
          </a:xfrm>
          <a:prstGeom prst="line">
            <a:avLst/>
          </a:prstGeom>
          <a:ln w="5715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6" name="Прямая соединительная линия 5"/>
          <p:cNvCxnSpPr/>
          <p:nvPr/>
        </p:nvCxnSpPr>
        <p:spPr>
          <a:xfrm>
            <a:off x="6858000" y="0"/>
            <a:ext cx="0" cy="990600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6858000" cy="376834"/>
          </a:xfrm>
          <a:prstGeom prst="rect">
            <a:avLst/>
          </a:prstGeom>
          <a:noFill/>
        </p:spPr>
        <p:txBody>
          <a:bodyPr wrap="square" rtlCol="0">
            <a:spAutoFit/>
          </a:bodyPr>
          <a:lstStyle/>
          <a:p>
            <a:pPr algn="ctr">
              <a:lnSpc>
                <a:spcPct val="150000"/>
              </a:lnSpc>
            </a:pPr>
            <a:r>
              <a:rPr lang="ru-RU" sz="1400" b="1" dirty="0" smtClean="0">
                <a:latin typeface="Times New Roman" pitchFamily="18" charset="0"/>
                <a:cs typeface="Times New Roman" pitchFamily="18" charset="0"/>
              </a:rPr>
              <a:t>Пояснительная записка</a:t>
            </a:r>
            <a:endParaRPr lang="ru-RU" sz="1400" b="1" dirty="0">
              <a:latin typeface="Times New Roman" pitchFamily="18" charset="0"/>
              <a:cs typeface="Times New Roman" pitchFamily="18" charset="0"/>
            </a:endParaRPr>
          </a:p>
        </p:txBody>
      </p:sp>
      <p:sp>
        <p:nvSpPr>
          <p:cNvPr id="3" name="Прямоугольник 2"/>
          <p:cNvSpPr/>
          <p:nvPr/>
        </p:nvSpPr>
        <p:spPr>
          <a:xfrm>
            <a:off x="0" y="416496"/>
            <a:ext cx="6858000" cy="9787295"/>
          </a:xfrm>
          <a:prstGeom prst="rect">
            <a:avLst/>
          </a:prstGeom>
        </p:spPr>
        <p:txBody>
          <a:bodyPr wrap="square">
            <a:spAutoFit/>
          </a:bodyPr>
          <a:lstStyle/>
          <a:p>
            <a:pPr indent="457200" algn="just">
              <a:lnSpc>
                <a:spcPct val="150000"/>
              </a:lnSpc>
            </a:pPr>
            <a:r>
              <a:rPr lang="ru-RU" sz="1400" b="1" dirty="0" smtClean="0">
                <a:latin typeface="Times New Roman" pitchFamily="18" charset="0"/>
                <a:cs typeface="Times New Roman" pitchFamily="18" charset="0"/>
              </a:rPr>
              <a:t>Актуальность</a:t>
            </a:r>
            <a:r>
              <a:rPr lang="ru-RU" sz="1400" dirty="0" smtClean="0">
                <a:latin typeface="Times New Roman" pitchFamily="18" charset="0"/>
                <a:cs typeface="Times New Roman" pitchFamily="18" charset="0"/>
              </a:rPr>
              <a:t> </a:t>
            </a:r>
            <a:r>
              <a:rPr lang="ru-RU" sz="1400" b="1" dirty="0" smtClean="0">
                <a:latin typeface="Times New Roman" pitchFamily="18" charset="0"/>
                <a:cs typeface="Times New Roman" pitchFamily="18" charset="0"/>
              </a:rPr>
              <a:t>рабочей</a:t>
            </a:r>
            <a:r>
              <a:rPr lang="ru-RU" sz="1400" dirty="0" smtClean="0">
                <a:latin typeface="Times New Roman" pitchFamily="18" charset="0"/>
                <a:cs typeface="Times New Roman" pitchFamily="18" charset="0"/>
              </a:rPr>
              <a:t> </a:t>
            </a:r>
            <a:r>
              <a:rPr lang="ru-RU" sz="1400" b="1" dirty="0" smtClean="0">
                <a:latin typeface="Times New Roman" pitchFamily="18" charset="0"/>
                <a:cs typeface="Times New Roman" pitchFamily="18" charset="0"/>
              </a:rPr>
              <a:t>тетради</a:t>
            </a:r>
            <a:r>
              <a:rPr lang="ru-RU" sz="1400" dirty="0" smtClean="0">
                <a:latin typeface="Times New Roman" pitchFamily="18" charset="0"/>
                <a:cs typeface="Times New Roman" pitchFamily="18" charset="0"/>
              </a:rPr>
              <a:t> заключается в оптимальном сочетании содержания информационной подготовки на занятиях с возможностью выявить направления движения формирования мыслительной деятельности. Практическая значимость заключается в применении рабочей тетради для облегчения освоения учебной дисциплины и в её личностно-формирующей ориентации.</a:t>
            </a:r>
          </a:p>
          <a:p>
            <a:pPr indent="347663" algn="just">
              <a:lnSpc>
                <a:spcPct val="150000"/>
              </a:lnSpc>
            </a:pPr>
            <a:r>
              <a:rPr lang="ru-RU" sz="1400" b="1" dirty="0" smtClean="0">
                <a:latin typeface="Times New Roman" pitchFamily="18" charset="0"/>
                <a:cs typeface="Times New Roman" pitchFamily="18" charset="0"/>
              </a:rPr>
              <a:t>Методическое сопровождение по разделам:</a:t>
            </a:r>
          </a:p>
          <a:p>
            <a:pPr lvl="0" algn="ctr" eaLnBrk="0" fontAlgn="base" hangingPunct="0">
              <a:lnSpc>
                <a:spcPct val="150000"/>
              </a:lnSpc>
              <a:spcBef>
                <a:spcPct val="0"/>
              </a:spcBef>
              <a:spcAft>
                <a:spcPct val="0"/>
              </a:spcAft>
            </a:pPr>
            <a:r>
              <a:rPr lang="ru-RU" sz="1400" b="1" dirty="0" smtClean="0">
                <a:latin typeface="Times New Roman" pitchFamily="18" charset="0"/>
                <a:ea typeface="Calibri" pitchFamily="34" charset="0"/>
                <a:cs typeface="Times New Roman" pitchFamily="18" charset="0"/>
              </a:rPr>
              <a:t>«Виды транспортных средств: воздушные, водные, наземные»</a:t>
            </a:r>
            <a:endParaRPr lang="ru-RU" sz="1400" b="1" dirty="0" smtClean="0">
              <a:latin typeface="Times New Roman" pitchFamily="18" charset="0"/>
              <a:cs typeface="Times New Roman" pitchFamily="18" charset="0"/>
            </a:endParaRPr>
          </a:p>
          <a:p>
            <a:pPr indent="347663" algn="just" eaLnBrk="0" fontAlgn="base" hangingPunct="0">
              <a:lnSpc>
                <a:spcPct val="150000"/>
              </a:lnSpc>
              <a:spcBef>
                <a:spcPct val="0"/>
              </a:spcBef>
              <a:spcAft>
                <a:spcPct val="0"/>
              </a:spcAft>
              <a:buFont typeface="Wingdings" pitchFamily="2" charset="2"/>
              <a:buChar char="Ø"/>
            </a:pPr>
            <a:r>
              <a:rPr lang="ru-RU" sz="1400" dirty="0" smtClean="0">
                <a:latin typeface="Times New Roman" pitchFamily="18" charset="0"/>
                <a:ea typeface="Calibri" pitchFamily="34" charset="0"/>
                <a:cs typeface="Times New Roman" pitchFamily="18" charset="0"/>
              </a:rPr>
              <a:t>Обогащать словарный запас по теме. </a:t>
            </a:r>
          </a:p>
          <a:p>
            <a:pPr indent="347663" algn="just" eaLnBrk="0" fontAlgn="base" hangingPunct="0">
              <a:lnSpc>
                <a:spcPct val="150000"/>
              </a:lnSpc>
              <a:spcBef>
                <a:spcPct val="0"/>
              </a:spcBef>
              <a:spcAft>
                <a:spcPct val="0"/>
              </a:spcAft>
              <a:buFont typeface="Wingdings" pitchFamily="2" charset="2"/>
              <a:buChar char="Ø"/>
            </a:pPr>
            <a:r>
              <a:rPr lang="ru-RU" sz="1400" dirty="0" smtClean="0">
                <a:latin typeface="Times New Roman" pitchFamily="18" charset="0"/>
                <a:ea typeface="Calibri" pitchFamily="34" charset="0"/>
                <a:cs typeface="Times New Roman" pitchFamily="18" charset="0"/>
              </a:rPr>
              <a:t>Продолжать учить детей правильно произносить твёрдый звук «Ш» и мягкий звук «Щ».</a:t>
            </a:r>
            <a:endParaRPr lang="ru-RU" sz="1400" dirty="0" smtClean="0">
              <a:latin typeface="Times New Roman" pitchFamily="18" charset="0"/>
              <a:cs typeface="Times New Roman" pitchFamily="18" charset="0"/>
            </a:endParaRPr>
          </a:p>
          <a:p>
            <a:pPr lvl="0" indent="347663" algn="just" eaLnBrk="0" fontAlgn="base" hangingPunct="0">
              <a:lnSpc>
                <a:spcPct val="150000"/>
              </a:lnSpc>
              <a:spcBef>
                <a:spcPct val="0"/>
              </a:spcBef>
              <a:spcAft>
                <a:spcPct val="0"/>
              </a:spcAft>
              <a:buFont typeface="Wingdings" pitchFamily="2" charset="2"/>
              <a:buChar char="Ø"/>
            </a:pPr>
            <a:r>
              <a:rPr lang="ru-RU" sz="1400" dirty="0" smtClean="0">
                <a:latin typeface="Times New Roman" pitchFamily="18" charset="0"/>
                <a:ea typeface="Calibri" pitchFamily="34" charset="0"/>
                <a:cs typeface="Times New Roman" pitchFamily="18" charset="0"/>
              </a:rPr>
              <a:t>Формирование грамматического строя речи путем образования слов с уменьшительно-ласкательным суффиксом.</a:t>
            </a:r>
            <a:endParaRPr lang="ru-RU" sz="1400" dirty="0" smtClean="0">
              <a:latin typeface="Times New Roman" pitchFamily="18" charset="0"/>
              <a:cs typeface="Times New Roman" pitchFamily="18" charset="0"/>
            </a:endParaRPr>
          </a:p>
          <a:p>
            <a:pPr lvl="0" indent="347663" algn="just" eaLnBrk="0" fontAlgn="base" hangingPunct="0">
              <a:lnSpc>
                <a:spcPct val="150000"/>
              </a:lnSpc>
              <a:spcBef>
                <a:spcPct val="0"/>
              </a:spcBef>
              <a:spcAft>
                <a:spcPct val="0"/>
              </a:spcAft>
              <a:buFont typeface="Wingdings" pitchFamily="2" charset="2"/>
              <a:buChar char="Ø"/>
            </a:pPr>
            <a:r>
              <a:rPr lang="ru-RU" sz="1400" dirty="0" smtClean="0">
                <a:latin typeface="Times New Roman" pitchFamily="18" charset="0"/>
                <a:ea typeface="Calibri" pitchFamily="34" charset="0"/>
                <a:cs typeface="Times New Roman" pitchFamily="18" charset="0"/>
              </a:rPr>
              <a:t>Формирование связной речи путем составления описательных рассказов, используя схему.</a:t>
            </a:r>
            <a:endParaRPr lang="ru-RU" sz="1400" dirty="0" smtClean="0">
              <a:latin typeface="Times New Roman" pitchFamily="18" charset="0"/>
              <a:cs typeface="Times New Roman" pitchFamily="18" charset="0"/>
            </a:endParaRPr>
          </a:p>
          <a:p>
            <a:pPr lvl="0" indent="347663" algn="ctr" eaLnBrk="0" fontAlgn="base" hangingPunct="0">
              <a:lnSpc>
                <a:spcPct val="150000"/>
              </a:lnSpc>
              <a:spcBef>
                <a:spcPct val="0"/>
              </a:spcBef>
              <a:spcAft>
                <a:spcPct val="0"/>
              </a:spcAft>
            </a:pPr>
            <a:r>
              <a:rPr lang="ru-RU" sz="1400" b="1" dirty="0" smtClean="0">
                <a:latin typeface="Times New Roman" pitchFamily="18" charset="0"/>
                <a:cs typeface="Times New Roman" pitchFamily="18" charset="0"/>
              </a:rPr>
              <a:t>«Легковой автомобиль»</a:t>
            </a:r>
          </a:p>
          <a:p>
            <a:pPr lvl="0" indent="357188" algn="just" eaLnBrk="0" fontAlgn="base" hangingPunct="0">
              <a:lnSpc>
                <a:spcPct val="150000"/>
              </a:lnSpc>
              <a:spcBef>
                <a:spcPct val="0"/>
              </a:spcBef>
              <a:spcAft>
                <a:spcPct val="0"/>
              </a:spcAft>
              <a:buFont typeface="Wingdings" pitchFamily="2" charset="2"/>
              <a:buChar char="Ø"/>
            </a:pPr>
            <a:r>
              <a:rPr lang="ru-RU" sz="1400" dirty="0" smtClean="0">
                <a:latin typeface="Times New Roman" pitchFamily="18" charset="0"/>
                <a:cs typeface="Times New Roman" pitchFamily="18" charset="0"/>
              </a:rPr>
              <a:t>Обогащать активный словарь детей новыми словами – легковой автомобиль, кузов, шасси.</a:t>
            </a:r>
          </a:p>
          <a:p>
            <a:pPr lvl="0" indent="357188" algn="just" eaLnBrk="0" fontAlgn="base" hangingPunct="0">
              <a:lnSpc>
                <a:spcPct val="150000"/>
              </a:lnSpc>
              <a:spcBef>
                <a:spcPct val="0"/>
              </a:spcBef>
              <a:spcAft>
                <a:spcPct val="0"/>
              </a:spcAft>
              <a:buFont typeface="Wingdings" pitchFamily="2" charset="2"/>
              <a:buChar char="Ø"/>
            </a:pPr>
            <a:r>
              <a:rPr lang="ru-RU" sz="1400" dirty="0" smtClean="0">
                <a:latin typeface="Times New Roman" pitchFamily="18" charset="0"/>
                <a:cs typeface="Times New Roman" pitchFamily="18" charset="0"/>
              </a:rPr>
              <a:t>Продолжать закреплять гласные звуки.</a:t>
            </a:r>
          </a:p>
          <a:p>
            <a:pPr lvl="0" indent="357188" algn="just" eaLnBrk="0" fontAlgn="base" hangingPunct="0">
              <a:lnSpc>
                <a:spcPct val="150000"/>
              </a:lnSpc>
              <a:spcBef>
                <a:spcPct val="0"/>
              </a:spcBef>
              <a:spcAft>
                <a:spcPct val="0"/>
              </a:spcAft>
              <a:buFont typeface="Wingdings" pitchFamily="2" charset="2"/>
              <a:buChar char="Ø"/>
            </a:pPr>
            <a:r>
              <a:rPr lang="ru-RU" sz="1400" dirty="0" smtClean="0">
                <a:latin typeface="Times New Roman" pitchFamily="18" charset="0"/>
                <a:cs typeface="Times New Roman" pitchFamily="18" charset="0"/>
              </a:rPr>
              <a:t>Развитие грамматического строя речи через использование предлогов и постановки правильных окончаний.</a:t>
            </a:r>
          </a:p>
          <a:p>
            <a:pPr lvl="0" indent="357188" algn="just" eaLnBrk="0" fontAlgn="base" hangingPunct="0">
              <a:lnSpc>
                <a:spcPct val="150000"/>
              </a:lnSpc>
              <a:spcBef>
                <a:spcPct val="0"/>
              </a:spcBef>
              <a:spcAft>
                <a:spcPct val="0"/>
              </a:spcAft>
              <a:buFont typeface="Wingdings" pitchFamily="2" charset="2"/>
              <a:buChar char="Ø"/>
            </a:pPr>
            <a:r>
              <a:rPr lang="ru-RU" sz="1400" dirty="0" smtClean="0">
                <a:latin typeface="Times New Roman" pitchFamily="18" charset="0"/>
                <a:cs typeface="Times New Roman" pitchFamily="18" charset="0"/>
              </a:rPr>
              <a:t>Развитие умений отвечать на вопросы не односложными ответами.</a:t>
            </a:r>
          </a:p>
          <a:p>
            <a:pPr algn="ctr">
              <a:lnSpc>
                <a:spcPct val="150000"/>
              </a:lnSpc>
            </a:pPr>
            <a:r>
              <a:rPr lang="ru-RU" sz="1400" b="1" dirty="0" smtClean="0">
                <a:latin typeface="Times New Roman" pitchFamily="18" charset="0"/>
                <a:cs typeface="Times New Roman" pitchFamily="18" charset="0"/>
              </a:rPr>
              <a:t> «Грузовой транспорт»</a:t>
            </a:r>
          </a:p>
          <a:p>
            <a:pPr indent="347663" algn="just">
              <a:lnSpc>
                <a:spcPct val="150000"/>
              </a:lnSpc>
              <a:buFont typeface="Wingdings" pitchFamily="2" charset="2"/>
              <a:buChar char="Ø"/>
            </a:pPr>
            <a:r>
              <a:rPr lang="ru-RU" sz="1400" dirty="0" smtClean="0">
                <a:latin typeface="Times New Roman" pitchFamily="18" charset="0"/>
                <a:cs typeface="Times New Roman" pitchFamily="18" charset="0"/>
              </a:rPr>
              <a:t>Пополнить словарный запас детей через повторение таких слов как : Грузовик, автомобиль, кузов, кабина. </a:t>
            </a:r>
          </a:p>
          <a:p>
            <a:pPr indent="347663" algn="just">
              <a:lnSpc>
                <a:spcPct val="150000"/>
              </a:lnSpc>
              <a:buFont typeface="Wingdings" pitchFamily="2" charset="2"/>
              <a:buChar char="Ø"/>
            </a:pPr>
            <a:r>
              <a:rPr lang="ru-RU" sz="1400" dirty="0" smtClean="0">
                <a:latin typeface="Times New Roman" pitchFamily="18" charset="0"/>
                <a:cs typeface="Times New Roman" pitchFamily="18" charset="0"/>
              </a:rPr>
              <a:t>Учить детей четко и внятно произносить </a:t>
            </a:r>
            <a:r>
              <a:rPr lang="ru-RU" sz="1400" dirty="0" err="1" smtClean="0">
                <a:latin typeface="Times New Roman" pitchFamily="18" charset="0"/>
                <a:cs typeface="Times New Roman" pitchFamily="18" charset="0"/>
              </a:rPr>
              <a:t>чистоговорки</a:t>
            </a:r>
            <a:r>
              <a:rPr lang="ru-RU" sz="1400" dirty="0" smtClean="0">
                <a:latin typeface="Times New Roman" pitchFamily="18" charset="0"/>
                <a:cs typeface="Times New Roman" pitchFamily="18" charset="0"/>
              </a:rPr>
              <a:t>.</a:t>
            </a:r>
          </a:p>
          <a:p>
            <a:pPr indent="347663" algn="just">
              <a:lnSpc>
                <a:spcPct val="150000"/>
              </a:lnSpc>
              <a:buFont typeface="Wingdings" pitchFamily="2" charset="2"/>
              <a:buChar char="Ø"/>
            </a:pPr>
            <a:r>
              <a:rPr lang="ru-RU" sz="1400" dirty="0" smtClean="0">
                <a:latin typeface="Times New Roman" pitchFamily="18" charset="0"/>
                <a:cs typeface="Times New Roman" pitchFamily="18" charset="0"/>
              </a:rPr>
              <a:t>Формирования грамматического строя речи путем образовании новых слов (из стекла – стеклянное и т. д.).</a:t>
            </a:r>
          </a:p>
          <a:p>
            <a:pPr indent="347663" algn="just">
              <a:lnSpc>
                <a:spcPct val="150000"/>
              </a:lnSpc>
              <a:buFont typeface="Wingdings" pitchFamily="2" charset="2"/>
              <a:buChar char="Ø"/>
            </a:pPr>
            <a:r>
              <a:rPr lang="ru-RU" sz="1400" dirty="0" smtClean="0">
                <a:latin typeface="Times New Roman" pitchFamily="18" charset="0"/>
                <a:cs typeface="Times New Roman" pitchFamily="18" charset="0"/>
              </a:rPr>
              <a:t>Формирование связной речи, через проговаривания своих действий.</a:t>
            </a:r>
          </a:p>
          <a:p>
            <a:pPr indent="457200" algn="just">
              <a:lnSpc>
                <a:spcPct val="150000"/>
              </a:lnSpc>
            </a:pPr>
            <a:endParaRPr lang="ru-RU" sz="1400" dirty="0">
              <a:latin typeface="Times New Roman" pitchFamily="18" charset="0"/>
              <a:cs typeface="Times New Roman" pitchFamily="18" charset="0"/>
            </a:endParaRPr>
          </a:p>
        </p:txBody>
      </p:sp>
      <p:cxnSp>
        <p:nvCxnSpPr>
          <p:cNvPr id="4" name="Прямая соединительная линия 3"/>
          <p:cNvCxnSpPr/>
          <p:nvPr/>
        </p:nvCxnSpPr>
        <p:spPr>
          <a:xfrm>
            <a:off x="0" y="0"/>
            <a:ext cx="0" cy="990600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 name="Прямая соединительная линия 4"/>
          <p:cNvCxnSpPr/>
          <p:nvPr/>
        </p:nvCxnSpPr>
        <p:spPr>
          <a:xfrm>
            <a:off x="0" y="0"/>
            <a:ext cx="6858000" cy="0"/>
          </a:xfrm>
          <a:prstGeom prst="line">
            <a:avLst/>
          </a:prstGeom>
          <a:ln w="5715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6" name="Прямая соединительная линия 5"/>
          <p:cNvCxnSpPr/>
          <p:nvPr/>
        </p:nvCxnSpPr>
        <p:spPr>
          <a:xfrm>
            <a:off x="6858000" y="0"/>
            <a:ext cx="0" cy="990600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7" name="Прямая соединительная линия 6"/>
          <p:cNvCxnSpPr/>
          <p:nvPr/>
        </p:nvCxnSpPr>
        <p:spPr>
          <a:xfrm>
            <a:off x="0" y="9906000"/>
            <a:ext cx="68580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3140968" y="9598223"/>
            <a:ext cx="274434" cy="307777"/>
          </a:xfrm>
          <a:prstGeom prst="rect">
            <a:avLst/>
          </a:prstGeom>
          <a:noFill/>
        </p:spPr>
        <p:txBody>
          <a:bodyPr wrap="none" rtlCol="0">
            <a:spAutoFit/>
          </a:bodyPr>
          <a:lstStyle/>
          <a:p>
            <a:r>
              <a:rPr lang="ru-RU" sz="1400" dirty="0" smtClean="0">
                <a:latin typeface="Times New Roman" pitchFamily="18" charset="0"/>
                <a:cs typeface="Times New Roman" pitchFamily="18" charset="0"/>
              </a:rPr>
              <a:t>4</a:t>
            </a:r>
            <a:endParaRPr lang="ru-RU" sz="1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6858000" cy="9787295"/>
          </a:xfrm>
          <a:prstGeom prst="rect">
            <a:avLst/>
          </a:prstGeom>
        </p:spPr>
        <p:txBody>
          <a:bodyPr wrap="square">
            <a:spAutoFit/>
          </a:bodyPr>
          <a:lstStyle/>
          <a:p>
            <a:pPr indent="347663" algn="ctr">
              <a:lnSpc>
                <a:spcPct val="150000"/>
              </a:lnSpc>
            </a:pPr>
            <a:r>
              <a:rPr lang="ru-RU" sz="1400" b="1" dirty="0" smtClean="0">
                <a:latin typeface="Times New Roman" pitchFamily="18" charset="0"/>
                <a:cs typeface="Times New Roman" pitchFamily="18" charset="0"/>
              </a:rPr>
              <a:t>«Маршрутные транспортные средства»</a:t>
            </a:r>
            <a:endParaRPr lang="ru-RU" sz="1400" dirty="0" smtClean="0">
              <a:latin typeface="Times New Roman" pitchFamily="18" charset="0"/>
              <a:cs typeface="Times New Roman" pitchFamily="18" charset="0"/>
            </a:endParaRPr>
          </a:p>
          <a:p>
            <a:pPr indent="347663" algn="just">
              <a:lnSpc>
                <a:spcPct val="150000"/>
              </a:lnSpc>
              <a:buFont typeface="Wingdings" pitchFamily="2" charset="2"/>
              <a:buChar char="Ø"/>
            </a:pPr>
            <a:r>
              <a:rPr lang="ru-RU" sz="1400" dirty="0" smtClean="0">
                <a:latin typeface="Times New Roman" pitchFamily="18" charset="0"/>
                <a:cs typeface="Times New Roman" pitchFamily="18" charset="0"/>
              </a:rPr>
              <a:t>Продолжать учить детей внятно произносить гласные звуки в словах и некоторые согласные звуки -  «т», «б»,  «с». </a:t>
            </a:r>
          </a:p>
          <a:p>
            <a:pPr indent="347663" algn="just">
              <a:lnSpc>
                <a:spcPct val="150000"/>
              </a:lnSpc>
              <a:buFont typeface="Wingdings" pitchFamily="2" charset="2"/>
              <a:buChar char="Ø"/>
            </a:pPr>
            <a:r>
              <a:rPr lang="ru-RU" sz="1400" dirty="0" smtClean="0">
                <a:latin typeface="Times New Roman" pitchFamily="18" charset="0"/>
                <a:cs typeface="Times New Roman" pitchFamily="18" charset="0"/>
              </a:rPr>
              <a:t>Обогащать словарный запас через повторение слов «Трамвай, троллейбус, автобус» и введение нового понятия «Маршрутные транспортные средства».</a:t>
            </a:r>
          </a:p>
          <a:p>
            <a:pPr indent="347663" algn="just">
              <a:lnSpc>
                <a:spcPct val="150000"/>
              </a:lnSpc>
              <a:buFont typeface="Wingdings" pitchFamily="2" charset="2"/>
              <a:buChar char="Ø"/>
            </a:pPr>
            <a:r>
              <a:rPr lang="ru-RU" sz="1400" dirty="0" smtClean="0">
                <a:latin typeface="Times New Roman" pitchFamily="18" charset="0"/>
                <a:cs typeface="Times New Roman" pitchFamily="18" charset="0"/>
              </a:rPr>
              <a:t>Формирование грамматического строя речи  путем  дифференциации существительных в именительном падеже, преобразование из единственного числа во множественное, с последующим счетом до пяти.</a:t>
            </a:r>
          </a:p>
          <a:p>
            <a:pPr indent="347663" algn="just">
              <a:lnSpc>
                <a:spcPct val="150000"/>
              </a:lnSpc>
              <a:buFont typeface="Wingdings" pitchFamily="2" charset="2"/>
              <a:buChar char="Ø"/>
            </a:pPr>
            <a:r>
              <a:rPr lang="ru-RU" sz="1400" dirty="0" smtClean="0">
                <a:latin typeface="Times New Roman" pitchFamily="18" charset="0"/>
                <a:cs typeface="Times New Roman" pitchFamily="18" charset="0"/>
              </a:rPr>
              <a:t>Формирование связной речи. Учить детей отвечать полными предложениями.</a:t>
            </a:r>
          </a:p>
          <a:p>
            <a:pPr lvl="0" algn="ctr" fontAlgn="base">
              <a:lnSpc>
                <a:spcPct val="150000"/>
              </a:lnSpc>
              <a:spcBef>
                <a:spcPct val="0"/>
              </a:spcBef>
              <a:spcAft>
                <a:spcPct val="0"/>
              </a:spcAft>
            </a:pPr>
            <a:r>
              <a:rPr lang="ru-RU" sz="1400" b="1" dirty="0" smtClean="0">
                <a:latin typeface="Times New Roman" pitchFamily="18" charset="0"/>
                <a:ea typeface="Calibri" pitchFamily="34" charset="0"/>
                <a:cs typeface="Times New Roman" pitchFamily="18" charset="0"/>
              </a:rPr>
              <a:t>«Участник дорожного движения пешеход»</a:t>
            </a:r>
            <a:endParaRPr lang="ru-RU" sz="1400" dirty="0" smtClean="0">
              <a:latin typeface="Times New Roman" pitchFamily="18" charset="0"/>
              <a:cs typeface="Times New Roman" pitchFamily="18" charset="0"/>
            </a:endParaRPr>
          </a:p>
          <a:p>
            <a:pPr indent="347663" algn="just" eaLnBrk="0" fontAlgn="base" hangingPunct="0">
              <a:lnSpc>
                <a:spcPct val="150000"/>
              </a:lnSpc>
              <a:spcBef>
                <a:spcPct val="0"/>
              </a:spcBef>
              <a:spcAft>
                <a:spcPct val="0"/>
              </a:spcAft>
              <a:buFont typeface="Wingdings" pitchFamily="2" charset="2"/>
              <a:buChar char="Ø"/>
            </a:pPr>
            <a:r>
              <a:rPr lang="ru-RU" sz="1400" dirty="0" smtClean="0">
                <a:latin typeface="Times New Roman" pitchFamily="18" charset="0"/>
                <a:ea typeface="Calibri" pitchFamily="34" charset="0"/>
                <a:cs typeface="Times New Roman" pitchFamily="18" charset="0"/>
              </a:rPr>
              <a:t>Обогащать словарный запас через повторение слов «Дорога», «Пешеход», «Пешеходный переход», введения нового понятия  «Тротуар».</a:t>
            </a:r>
            <a:endParaRPr lang="ru-RU" sz="1400" dirty="0" smtClean="0">
              <a:latin typeface="Times New Roman" pitchFamily="18" charset="0"/>
              <a:cs typeface="Times New Roman" pitchFamily="18" charset="0"/>
            </a:endParaRPr>
          </a:p>
          <a:p>
            <a:pPr lvl="0" indent="347663" algn="just" eaLnBrk="0" fontAlgn="base" hangingPunct="0">
              <a:lnSpc>
                <a:spcPct val="150000"/>
              </a:lnSpc>
              <a:spcBef>
                <a:spcPct val="0"/>
              </a:spcBef>
              <a:spcAft>
                <a:spcPct val="0"/>
              </a:spcAft>
              <a:buFont typeface="Wingdings" pitchFamily="2" charset="2"/>
              <a:buChar char="Ø"/>
            </a:pPr>
            <a:r>
              <a:rPr lang="ru-RU" sz="1400" dirty="0" smtClean="0">
                <a:latin typeface="Times New Roman" pitchFamily="18" charset="0"/>
                <a:ea typeface="Calibri" pitchFamily="34" charset="0"/>
                <a:cs typeface="Times New Roman" pitchFamily="18" charset="0"/>
              </a:rPr>
              <a:t>Учить четко произносить звук «Ш».</a:t>
            </a:r>
            <a:endParaRPr lang="ru-RU" sz="1400" dirty="0" smtClean="0">
              <a:latin typeface="Times New Roman" pitchFamily="18" charset="0"/>
              <a:cs typeface="Times New Roman" pitchFamily="18" charset="0"/>
            </a:endParaRPr>
          </a:p>
          <a:p>
            <a:pPr lvl="0" indent="347663" algn="just" eaLnBrk="0" fontAlgn="base" hangingPunct="0">
              <a:lnSpc>
                <a:spcPct val="150000"/>
              </a:lnSpc>
              <a:spcBef>
                <a:spcPct val="0"/>
              </a:spcBef>
              <a:spcAft>
                <a:spcPct val="0"/>
              </a:spcAft>
              <a:buFont typeface="Wingdings" pitchFamily="2" charset="2"/>
              <a:buChar char="Ø"/>
            </a:pPr>
            <a:r>
              <a:rPr lang="ru-RU" sz="1400" dirty="0" smtClean="0">
                <a:latin typeface="Times New Roman" pitchFamily="18" charset="0"/>
                <a:ea typeface="Calibri" pitchFamily="34" charset="0"/>
                <a:cs typeface="Times New Roman" pitchFamily="18" charset="0"/>
              </a:rPr>
              <a:t>Формирование грамматического строя речи путем дифференциации существительных в именительном падеже, преобразование из единственного числа во множественное число.</a:t>
            </a:r>
            <a:endParaRPr lang="ru-RU" sz="1400" dirty="0" smtClean="0">
              <a:latin typeface="Times New Roman" pitchFamily="18" charset="0"/>
              <a:cs typeface="Times New Roman" pitchFamily="18" charset="0"/>
            </a:endParaRPr>
          </a:p>
          <a:p>
            <a:pPr lvl="0" indent="347663" algn="just" eaLnBrk="0" fontAlgn="base" hangingPunct="0">
              <a:lnSpc>
                <a:spcPct val="150000"/>
              </a:lnSpc>
              <a:spcBef>
                <a:spcPct val="0"/>
              </a:spcBef>
              <a:spcAft>
                <a:spcPct val="0"/>
              </a:spcAft>
              <a:buFont typeface="Wingdings" pitchFamily="2" charset="2"/>
              <a:buChar char="Ø"/>
            </a:pPr>
            <a:r>
              <a:rPr lang="ru-RU" sz="1400" dirty="0" smtClean="0">
                <a:latin typeface="Times New Roman" pitchFamily="18" charset="0"/>
                <a:ea typeface="Calibri" pitchFamily="34" charset="0"/>
                <a:cs typeface="Times New Roman" pitchFamily="18" charset="0"/>
              </a:rPr>
              <a:t>Учить рассматривать картину и рассказывать о ней. Учить детей отвечать полными предложениями.</a:t>
            </a:r>
          </a:p>
          <a:p>
            <a:pPr lvl="0" indent="347663" algn="just" eaLnBrk="0" fontAlgn="base" hangingPunct="0">
              <a:lnSpc>
                <a:spcPct val="150000"/>
              </a:lnSpc>
              <a:spcBef>
                <a:spcPct val="0"/>
              </a:spcBef>
              <a:spcAft>
                <a:spcPct val="0"/>
              </a:spcAft>
            </a:pPr>
            <a:r>
              <a:rPr lang="ru-RU" sz="1400" b="1" dirty="0" smtClean="0">
                <a:latin typeface="Times New Roman" pitchFamily="18" charset="0"/>
                <a:cs typeface="Times New Roman" pitchFamily="18" charset="0"/>
              </a:rPr>
              <a:t>При разработке рабочей тетради авторами учитывались  следующие принципы:</a:t>
            </a:r>
          </a:p>
          <a:p>
            <a:pPr lvl="0" indent="347663" algn="just" eaLnBrk="0" fontAlgn="base" hangingPunct="0">
              <a:lnSpc>
                <a:spcPct val="150000"/>
              </a:lnSpc>
              <a:spcBef>
                <a:spcPct val="0"/>
              </a:spcBef>
              <a:spcAft>
                <a:spcPct val="0"/>
              </a:spcAft>
              <a:buFont typeface="Wingdings" pitchFamily="2" charset="2"/>
              <a:buChar char="Ø"/>
            </a:pPr>
            <a:r>
              <a:rPr lang="ru-RU" sz="1400" dirty="0" smtClean="0">
                <a:latin typeface="Times New Roman" pitchFamily="18" charset="0"/>
                <a:cs typeface="Times New Roman" pitchFamily="18" charset="0"/>
              </a:rPr>
              <a:t>Принцип взаимосвязи умственного и речевого развития; </a:t>
            </a:r>
          </a:p>
          <a:p>
            <a:pPr lvl="0" indent="347663" algn="just" eaLnBrk="0" fontAlgn="base" hangingPunct="0">
              <a:lnSpc>
                <a:spcPct val="150000"/>
              </a:lnSpc>
              <a:spcBef>
                <a:spcPct val="0"/>
              </a:spcBef>
              <a:spcAft>
                <a:spcPct val="0"/>
              </a:spcAft>
              <a:buFont typeface="Wingdings" pitchFamily="2" charset="2"/>
              <a:buChar char="Ø"/>
            </a:pPr>
            <a:r>
              <a:rPr lang="ru-RU" sz="1400" dirty="0" smtClean="0">
                <a:latin typeface="Times New Roman" pitchFamily="18" charset="0"/>
                <a:cs typeface="Times New Roman" pitchFamily="18" charset="0"/>
              </a:rPr>
              <a:t>Принцип </a:t>
            </a:r>
            <a:r>
              <a:rPr lang="ru-RU" sz="1400" dirty="0" err="1" smtClean="0">
                <a:latin typeface="Times New Roman" pitchFamily="18" charset="0"/>
                <a:cs typeface="Times New Roman" pitchFamily="18" charset="0"/>
              </a:rPr>
              <a:t>коммуникативно</a:t>
            </a:r>
            <a:r>
              <a:rPr lang="ru-RU" sz="1400" dirty="0" smtClean="0">
                <a:latin typeface="Times New Roman" pitchFamily="18" charset="0"/>
                <a:cs typeface="Times New Roman" pitchFamily="18" charset="0"/>
              </a:rPr>
              <a:t> - </a:t>
            </a:r>
            <a:r>
              <a:rPr lang="ru-RU" sz="1400" dirty="0" err="1" smtClean="0">
                <a:latin typeface="Times New Roman" pitchFamily="18" charset="0"/>
                <a:cs typeface="Times New Roman" pitchFamily="18" charset="0"/>
              </a:rPr>
              <a:t>деятельностного</a:t>
            </a:r>
            <a:r>
              <a:rPr lang="ru-RU" sz="1400" dirty="0" smtClean="0">
                <a:latin typeface="Times New Roman" pitchFamily="18" charset="0"/>
                <a:cs typeface="Times New Roman" pitchFamily="18" charset="0"/>
              </a:rPr>
              <a:t> подхода к развитию речи; </a:t>
            </a:r>
          </a:p>
          <a:p>
            <a:pPr lvl="0" indent="347663" algn="just" eaLnBrk="0" fontAlgn="base" hangingPunct="0">
              <a:lnSpc>
                <a:spcPct val="150000"/>
              </a:lnSpc>
              <a:spcBef>
                <a:spcPct val="0"/>
              </a:spcBef>
              <a:spcAft>
                <a:spcPct val="0"/>
              </a:spcAft>
              <a:buFont typeface="Wingdings" pitchFamily="2" charset="2"/>
              <a:buChar char="Ø"/>
            </a:pPr>
            <a:r>
              <a:rPr lang="ru-RU" sz="1400" dirty="0" smtClean="0">
                <a:latin typeface="Times New Roman" pitchFamily="18" charset="0"/>
                <a:cs typeface="Times New Roman" pitchFamily="18" charset="0"/>
              </a:rPr>
              <a:t>Принцип обогащения мотивации речевой деятельности; </a:t>
            </a:r>
          </a:p>
          <a:p>
            <a:pPr lvl="0" indent="347663" algn="just" eaLnBrk="0" fontAlgn="base" hangingPunct="0">
              <a:lnSpc>
                <a:spcPct val="150000"/>
              </a:lnSpc>
              <a:spcBef>
                <a:spcPct val="0"/>
              </a:spcBef>
              <a:spcAft>
                <a:spcPct val="0"/>
              </a:spcAft>
              <a:buFont typeface="Wingdings" pitchFamily="2" charset="2"/>
              <a:buChar char="Ø"/>
            </a:pPr>
            <a:r>
              <a:rPr lang="ru-RU" sz="1400" dirty="0" smtClean="0">
                <a:latin typeface="Times New Roman" pitchFamily="18" charset="0"/>
                <a:cs typeface="Times New Roman" pitchFamily="18" charset="0"/>
              </a:rPr>
              <a:t>Принцип обеспечения активной языковой практики.</a:t>
            </a:r>
          </a:p>
          <a:p>
            <a:pPr lvl="0" indent="347663" algn="just" eaLnBrk="0" fontAlgn="base" hangingPunct="0">
              <a:lnSpc>
                <a:spcPct val="150000"/>
              </a:lnSpc>
              <a:spcBef>
                <a:spcPct val="0"/>
              </a:spcBef>
              <a:spcAft>
                <a:spcPct val="0"/>
              </a:spcAft>
            </a:pPr>
            <a:r>
              <a:rPr lang="ru-RU" sz="1400" b="1" dirty="0" smtClean="0">
                <a:latin typeface="Times New Roman" pitchFamily="18" charset="0"/>
                <a:cs typeface="Times New Roman" pitchFamily="18" charset="0"/>
              </a:rPr>
              <a:t>Целевые</a:t>
            </a:r>
            <a:r>
              <a:rPr lang="ru-RU" sz="1400" dirty="0" smtClean="0">
                <a:latin typeface="Times New Roman" pitchFamily="18" charset="0"/>
                <a:cs typeface="Times New Roman" pitchFamily="18" charset="0"/>
              </a:rPr>
              <a:t> </a:t>
            </a:r>
            <a:r>
              <a:rPr lang="ru-RU" sz="1400" b="1" dirty="0" smtClean="0">
                <a:latin typeface="Times New Roman" pitchFamily="18" charset="0"/>
                <a:cs typeface="Times New Roman" pitchFamily="18" charset="0"/>
              </a:rPr>
              <a:t>ориентиры по развитию речи</a:t>
            </a:r>
            <a:r>
              <a:rPr lang="ru-RU" sz="1400" dirty="0" smtClean="0">
                <a:latin typeface="Times New Roman" pitchFamily="18" charset="0"/>
                <a:cs typeface="Times New Roman" pitchFamily="18" charset="0"/>
              </a:rPr>
              <a:t>: </a:t>
            </a:r>
          </a:p>
          <a:p>
            <a:pPr lvl="0" indent="347663" algn="just" eaLnBrk="0" fontAlgn="base" hangingPunct="0">
              <a:lnSpc>
                <a:spcPct val="150000"/>
              </a:lnSpc>
              <a:spcBef>
                <a:spcPct val="0"/>
              </a:spcBef>
              <a:spcAft>
                <a:spcPct val="0"/>
              </a:spcAft>
            </a:pPr>
            <a:r>
              <a:rPr lang="ru-RU" sz="1400" dirty="0" smtClean="0">
                <a:latin typeface="Times New Roman" pitchFamily="18" charset="0"/>
                <a:cs typeface="Times New Roman" pitchFamily="18" charset="0"/>
              </a:rPr>
              <a:t>Достаточно хорошо владеет устной речью, может выражать свои мысли и желания, использовать речь для выражения своих мыслей, чувств, желаний, построения речевого высказывания в ситуации общения, выделять звуки в словах, у ребенка складываются предпосылки грамотности.</a:t>
            </a:r>
          </a:p>
        </p:txBody>
      </p:sp>
      <p:cxnSp>
        <p:nvCxnSpPr>
          <p:cNvPr id="3" name="Прямая соединительная линия 2"/>
          <p:cNvCxnSpPr/>
          <p:nvPr/>
        </p:nvCxnSpPr>
        <p:spPr>
          <a:xfrm>
            <a:off x="0" y="9906000"/>
            <a:ext cx="68580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 name="Прямая соединительная линия 3"/>
          <p:cNvCxnSpPr/>
          <p:nvPr/>
        </p:nvCxnSpPr>
        <p:spPr>
          <a:xfrm>
            <a:off x="0" y="0"/>
            <a:ext cx="0" cy="990600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 name="Прямая соединительная линия 4"/>
          <p:cNvCxnSpPr/>
          <p:nvPr/>
        </p:nvCxnSpPr>
        <p:spPr>
          <a:xfrm>
            <a:off x="0" y="0"/>
            <a:ext cx="6858000" cy="0"/>
          </a:xfrm>
          <a:prstGeom prst="line">
            <a:avLst/>
          </a:prstGeom>
          <a:ln w="5715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6" name="Прямая соединительная линия 5"/>
          <p:cNvCxnSpPr/>
          <p:nvPr/>
        </p:nvCxnSpPr>
        <p:spPr>
          <a:xfrm>
            <a:off x="6858000" y="0"/>
            <a:ext cx="0" cy="990600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sp>
        <p:nvSpPr>
          <p:cNvPr id="7" name="Прямоугольник 6"/>
          <p:cNvSpPr/>
          <p:nvPr/>
        </p:nvSpPr>
        <p:spPr>
          <a:xfrm>
            <a:off x="3284984" y="9598223"/>
            <a:ext cx="274434" cy="307777"/>
          </a:xfrm>
          <a:prstGeom prst="rect">
            <a:avLst/>
          </a:prstGeom>
        </p:spPr>
        <p:txBody>
          <a:bodyPr wrap="none">
            <a:spAutoFit/>
          </a:bodyPr>
          <a:lstStyle/>
          <a:p>
            <a:r>
              <a:rPr lang="ru-RU" sz="1400" dirty="0" smtClean="0">
                <a:latin typeface="Times New Roman" pitchFamily="18" charset="0"/>
                <a:cs typeface="Times New Roman" pitchFamily="18" charset="0"/>
              </a:rPr>
              <a:t>5</a:t>
            </a:r>
            <a:endParaRPr lang="ru-RU" sz="1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6858000" cy="4616648"/>
          </a:xfrm>
          <a:prstGeom prst="rect">
            <a:avLst/>
          </a:prstGeom>
        </p:spPr>
        <p:txBody>
          <a:bodyPr wrap="square">
            <a:spAutoFit/>
          </a:bodyPr>
          <a:lstStyle/>
          <a:p>
            <a:pPr lvl="0" indent="347663" algn="just" eaLnBrk="0" fontAlgn="base" hangingPunct="0">
              <a:lnSpc>
                <a:spcPct val="150000"/>
              </a:lnSpc>
              <a:spcBef>
                <a:spcPct val="0"/>
              </a:spcBef>
              <a:spcAft>
                <a:spcPct val="0"/>
              </a:spcAft>
            </a:pPr>
            <a:r>
              <a:rPr lang="ru-RU" sz="1400" b="1" dirty="0" smtClean="0">
                <a:latin typeface="Times New Roman" pitchFamily="18" charset="0"/>
                <a:cs typeface="Times New Roman" pitchFamily="18" charset="0"/>
              </a:rPr>
              <a:t>Целевые</a:t>
            </a:r>
            <a:r>
              <a:rPr lang="ru-RU" sz="1400" dirty="0" smtClean="0">
                <a:latin typeface="Times New Roman" pitchFamily="18" charset="0"/>
                <a:cs typeface="Times New Roman" pitchFamily="18" charset="0"/>
              </a:rPr>
              <a:t> </a:t>
            </a:r>
            <a:r>
              <a:rPr lang="ru-RU" sz="1400" b="1" dirty="0" smtClean="0">
                <a:latin typeface="Times New Roman" pitchFamily="18" charset="0"/>
                <a:cs typeface="Times New Roman" pitchFamily="18" charset="0"/>
              </a:rPr>
              <a:t>ориентиры</a:t>
            </a:r>
            <a:r>
              <a:rPr lang="ru-RU" sz="1400" dirty="0" smtClean="0">
                <a:latin typeface="Times New Roman" pitchFamily="18" charset="0"/>
                <a:cs typeface="Times New Roman" pitchFamily="18" charset="0"/>
              </a:rPr>
              <a:t> </a:t>
            </a:r>
            <a:r>
              <a:rPr lang="ru-RU" sz="1400" b="1" dirty="0" smtClean="0">
                <a:latin typeface="Times New Roman" pitchFamily="18" charset="0"/>
                <a:cs typeface="Times New Roman" pitchFamily="18" charset="0"/>
              </a:rPr>
              <a:t>по усвоению правил дорожного движения:</a:t>
            </a:r>
            <a:r>
              <a:rPr lang="ru-RU" sz="1400" dirty="0" smtClean="0">
                <a:latin typeface="Times New Roman" pitchFamily="18" charset="0"/>
                <a:cs typeface="Times New Roman" pitchFamily="18" charset="0"/>
              </a:rPr>
              <a:t> </a:t>
            </a:r>
          </a:p>
          <a:p>
            <a:pPr lvl="0" indent="347663" algn="just" eaLnBrk="0" fontAlgn="base" hangingPunct="0">
              <a:lnSpc>
                <a:spcPct val="150000"/>
              </a:lnSpc>
              <a:spcBef>
                <a:spcPct val="0"/>
              </a:spcBef>
              <a:spcAft>
                <a:spcPct val="0"/>
              </a:spcAft>
            </a:pPr>
            <a:r>
              <a:rPr lang="ru-RU" sz="1400" dirty="0" smtClean="0">
                <a:latin typeface="Times New Roman" pitchFamily="18" charset="0"/>
                <a:cs typeface="Times New Roman" pitchFamily="18" charset="0"/>
              </a:rPr>
              <a:t>Формирование представлений об алгоритме поведения на дорогах, обогащение представления детей о возможных ситуациях на улице и обучение игровым и речевым действиям в рамках образа (пешехода, водителя автомобиля, регулировщика движения и т. п.) в театрализованных, сюжетно-дидактических играх по сюжетам сказок, стихотворений, рассказов, картин.</a:t>
            </a:r>
          </a:p>
          <a:p>
            <a:pPr algn="just">
              <a:lnSpc>
                <a:spcPct val="150000"/>
              </a:lnSpc>
            </a:pPr>
            <a:r>
              <a:rPr lang="ru-RU" sz="1400" b="1" dirty="0" smtClean="0">
                <a:latin typeface="Times New Roman" pitchFamily="18" charset="0"/>
                <a:cs typeface="Times New Roman" pitchFamily="18" charset="0"/>
              </a:rPr>
              <a:t>Ожидаемые</a:t>
            </a:r>
            <a:r>
              <a:rPr lang="ru-RU" sz="1400" dirty="0" smtClean="0">
                <a:latin typeface="Times New Roman" pitchFamily="18" charset="0"/>
                <a:cs typeface="Times New Roman" pitchFamily="18" charset="0"/>
              </a:rPr>
              <a:t> </a:t>
            </a:r>
            <a:r>
              <a:rPr lang="ru-RU" sz="1400" b="1" dirty="0" smtClean="0">
                <a:latin typeface="Times New Roman" pitchFamily="18" charset="0"/>
                <a:cs typeface="Times New Roman" pitchFamily="18" charset="0"/>
              </a:rPr>
              <a:t>результаты</a:t>
            </a:r>
            <a:r>
              <a:rPr lang="ru-RU" sz="1400" dirty="0" smtClean="0">
                <a:latin typeface="Times New Roman" pitchFamily="18" charset="0"/>
                <a:cs typeface="Times New Roman" pitchFamily="18" charset="0"/>
              </a:rPr>
              <a:t>:</a:t>
            </a:r>
          </a:p>
          <a:p>
            <a:pPr indent="357188" algn="just">
              <a:lnSpc>
                <a:spcPct val="150000"/>
              </a:lnSpc>
              <a:buFont typeface="Wingdings" pitchFamily="2" charset="2"/>
              <a:buChar char="Ø"/>
            </a:pPr>
            <a:r>
              <a:rPr lang="ru-RU" sz="1400" dirty="0" smtClean="0">
                <a:latin typeface="Times New Roman" pitchFamily="18" charset="0"/>
                <a:cs typeface="Times New Roman" pitchFamily="18" charset="0"/>
              </a:rPr>
              <a:t>У детей сформированы первоначальные знания о правилах дорожного движения и навыков безопасного поведения на дороге и на улице. Сформирована заинтересованность детей темой. </a:t>
            </a:r>
          </a:p>
          <a:p>
            <a:pPr indent="357188" algn="just">
              <a:lnSpc>
                <a:spcPct val="150000"/>
              </a:lnSpc>
              <a:buFont typeface="Wingdings" pitchFamily="2" charset="2"/>
              <a:buChar char="Ø"/>
            </a:pPr>
            <a:r>
              <a:rPr lang="ru-RU" sz="1400" dirty="0" smtClean="0">
                <a:latin typeface="Times New Roman" pitchFamily="18" charset="0"/>
                <a:cs typeface="Times New Roman" pitchFamily="18" charset="0"/>
              </a:rPr>
              <a:t>Дети самостоятельно проявляют инициативу, рассматривают иллюстрации, участвуют в беседах, задают вопросы, отвечают на вопросы, проявляют творчество, активность и детальность в работе. Являются полноправными участниками беседы.</a:t>
            </a:r>
          </a:p>
          <a:p>
            <a:pPr algn="just">
              <a:lnSpc>
                <a:spcPct val="150000"/>
              </a:lnSpc>
            </a:pPr>
            <a:endParaRPr lang="ru-RU" sz="1400" dirty="0"/>
          </a:p>
        </p:txBody>
      </p:sp>
      <p:cxnSp>
        <p:nvCxnSpPr>
          <p:cNvPr id="4" name="Прямая соединительная линия 3"/>
          <p:cNvCxnSpPr/>
          <p:nvPr/>
        </p:nvCxnSpPr>
        <p:spPr>
          <a:xfrm>
            <a:off x="6858000" y="0"/>
            <a:ext cx="0" cy="990600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 name="Прямая соединительная линия 4"/>
          <p:cNvCxnSpPr/>
          <p:nvPr/>
        </p:nvCxnSpPr>
        <p:spPr>
          <a:xfrm>
            <a:off x="0" y="0"/>
            <a:ext cx="0" cy="990600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 name="Прямая соединительная линия 5"/>
          <p:cNvCxnSpPr/>
          <p:nvPr/>
        </p:nvCxnSpPr>
        <p:spPr>
          <a:xfrm>
            <a:off x="0" y="0"/>
            <a:ext cx="6858000" cy="0"/>
          </a:xfrm>
          <a:prstGeom prst="line">
            <a:avLst/>
          </a:prstGeom>
          <a:ln w="5715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8" name="Прямая соединительная линия 7"/>
          <p:cNvCxnSpPr/>
          <p:nvPr/>
        </p:nvCxnSpPr>
        <p:spPr>
          <a:xfrm>
            <a:off x="0" y="9906000"/>
            <a:ext cx="68580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7" name="Прямоугольник 6"/>
          <p:cNvSpPr/>
          <p:nvPr/>
        </p:nvSpPr>
        <p:spPr>
          <a:xfrm>
            <a:off x="3284984" y="9598223"/>
            <a:ext cx="274434" cy="307777"/>
          </a:xfrm>
          <a:prstGeom prst="rect">
            <a:avLst/>
          </a:prstGeom>
        </p:spPr>
        <p:txBody>
          <a:bodyPr wrap="none">
            <a:spAutoFit/>
          </a:bodyPr>
          <a:lstStyle/>
          <a:p>
            <a:r>
              <a:rPr lang="ru-RU" sz="1400" dirty="0" smtClean="0">
                <a:latin typeface="Times New Roman" pitchFamily="18" charset="0"/>
                <a:cs typeface="Times New Roman" pitchFamily="18" charset="0"/>
              </a:rPr>
              <a:t>6</a:t>
            </a:r>
            <a:endParaRPr lang="ru-RU" sz="1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1"/>
          <p:cNvSpPr>
            <a:spLocks noChangeArrowheads="1"/>
          </p:cNvSpPr>
          <p:nvPr/>
        </p:nvSpPr>
        <p:spPr bwMode="auto">
          <a:xfrm>
            <a:off x="0" y="1"/>
            <a:ext cx="6858000" cy="558614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ru-RU" sz="1400" b="1" i="0" u="none" strike="noStrike" cap="none" normalizeH="0" baseline="0" dirty="0" smtClean="0">
                <a:ln>
                  <a:noFill/>
                </a:ln>
                <a:effectLst/>
                <a:latin typeface="Times New Roman" pitchFamily="18" charset="0"/>
                <a:ea typeface="Calibri" pitchFamily="34" charset="0"/>
                <a:cs typeface="Times New Roman" pitchFamily="18" charset="0"/>
              </a:rPr>
              <a:t>Описание заданий к разделу</a:t>
            </a:r>
            <a:endParaRPr kumimoji="0" lang="ru-RU" sz="1400" b="1" i="0" u="none" strike="noStrike" cap="none" normalizeH="0" baseline="0" dirty="0" smtClean="0">
              <a:ln>
                <a:noFill/>
              </a:ln>
              <a:effectLst/>
              <a:latin typeface="Times New Roman" pitchFamily="18" charset="0"/>
              <a:cs typeface="Times New Roman" pitchFamily="18" charset="0"/>
            </a:endParaRPr>
          </a:p>
          <a:p>
            <a:pPr marL="0" marR="0" lvl="0" indent="0" algn="ctr" defTabSz="914400" rtl="0" eaLnBrk="0" fontAlgn="base" latinLnBrk="0" hangingPunct="0">
              <a:lnSpc>
                <a:spcPct val="150000"/>
              </a:lnSpc>
              <a:spcBef>
                <a:spcPct val="0"/>
              </a:spcBef>
              <a:spcAft>
                <a:spcPct val="0"/>
              </a:spcAft>
              <a:buClrTx/>
              <a:buSzTx/>
              <a:buFontTx/>
              <a:buNone/>
              <a:tabLst/>
            </a:pPr>
            <a:r>
              <a:rPr kumimoji="0" lang="ru-RU" sz="1400" b="1" i="0" u="none" strike="noStrike" cap="none" normalizeH="0" baseline="0" dirty="0" smtClean="0">
                <a:ln>
                  <a:noFill/>
                </a:ln>
                <a:effectLst/>
                <a:latin typeface="Times New Roman" pitchFamily="18" charset="0"/>
                <a:ea typeface="Calibri" pitchFamily="34" charset="0"/>
                <a:cs typeface="Times New Roman" pitchFamily="18" charset="0"/>
              </a:rPr>
              <a:t>«Виды транспортных</a:t>
            </a:r>
            <a:r>
              <a:rPr kumimoji="0" lang="ru-RU" sz="1400" b="1" i="0" u="none" strike="noStrike" cap="none" normalizeH="0" dirty="0" smtClean="0">
                <a:ln>
                  <a:noFill/>
                </a:ln>
                <a:effectLst/>
                <a:latin typeface="Times New Roman" pitchFamily="18" charset="0"/>
                <a:ea typeface="Calibri" pitchFamily="34" charset="0"/>
                <a:cs typeface="Times New Roman" pitchFamily="18" charset="0"/>
              </a:rPr>
              <a:t> средств: воздушные, водные, наземные</a:t>
            </a:r>
            <a:r>
              <a:rPr kumimoji="0" lang="ru-RU" sz="1400" b="1" i="0" u="none" strike="noStrike" cap="none" normalizeH="0" baseline="0" dirty="0" smtClean="0">
                <a:ln>
                  <a:noFill/>
                </a:ln>
                <a:effectLst/>
                <a:latin typeface="Times New Roman" pitchFamily="18" charset="0"/>
                <a:ea typeface="Calibri" pitchFamily="34" charset="0"/>
                <a:cs typeface="Times New Roman" pitchFamily="18" charset="0"/>
              </a:rPr>
              <a:t>»</a:t>
            </a:r>
            <a:endParaRPr kumimoji="0" lang="ru-RU" sz="1400" b="1" i="0" u="none" strike="noStrike" cap="none" normalizeH="0" baseline="0" dirty="0" smtClean="0">
              <a:ln>
                <a:noFill/>
              </a:ln>
              <a:effectLst/>
              <a:latin typeface="Times New Roman" pitchFamily="18" charset="0"/>
              <a:cs typeface="Times New Roman" pitchFamily="18" charset="0"/>
            </a:endParaRPr>
          </a:p>
          <a:p>
            <a:pPr lvl="0" algn="ctr" eaLnBrk="0" fontAlgn="base" hangingPunct="0">
              <a:lnSpc>
                <a:spcPct val="150000"/>
              </a:lnSpc>
              <a:spcBef>
                <a:spcPct val="0"/>
              </a:spcBef>
              <a:spcAft>
                <a:spcPct val="0"/>
              </a:spcAft>
            </a:pPr>
            <a:r>
              <a:rPr kumimoji="0" lang="ru-RU" sz="1400" b="1" i="0" u="none" strike="noStrike" cap="none" normalizeH="0" baseline="0" dirty="0" smtClean="0">
                <a:ln>
                  <a:noFill/>
                </a:ln>
                <a:effectLst/>
                <a:latin typeface="Times New Roman" pitchFamily="18" charset="0"/>
                <a:ea typeface="Calibri" pitchFamily="34" charset="0"/>
                <a:cs typeface="Times New Roman" pitchFamily="18" charset="0"/>
              </a:rPr>
              <a:t>1. </a:t>
            </a:r>
            <a:r>
              <a:rPr lang="ru-RU" sz="1400" b="1" dirty="0" smtClean="0">
                <a:latin typeface="Times New Roman" pitchFamily="18" charset="0"/>
                <a:ea typeface="Calibri" pitchFamily="34" charset="0"/>
                <a:cs typeface="Times New Roman" pitchFamily="18" charset="0"/>
              </a:rPr>
              <a:t>«Четвёртый лишний»</a:t>
            </a:r>
          </a:p>
          <a:p>
            <a:pPr lvl="0" algn="ctr" eaLnBrk="0" fontAlgn="base" hangingPunct="0">
              <a:lnSpc>
                <a:spcPct val="150000"/>
              </a:lnSpc>
              <a:spcBef>
                <a:spcPct val="0"/>
              </a:spcBef>
              <a:spcAft>
                <a:spcPct val="0"/>
              </a:spcAft>
            </a:pPr>
            <a:r>
              <a:rPr lang="ru-RU" sz="1400" dirty="0" smtClean="0">
                <a:latin typeface="Times New Roman" pitchFamily="18" charset="0"/>
                <a:cs typeface="Times New Roman" pitchFamily="18" charset="0"/>
              </a:rPr>
              <a:t>Ребенку предлагается три ряда картинок в которой есть одна лишняя, а три остальных объединены общим признаком. Необходимо найти одну лишнюю картинку.</a:t>
            </a:r>
          </a:p>
          <a:p>
            <a:pPr marL="0" marR="0" lvl="0" indent="0" algn="ctr" defTabSz="914400" rtl="0" eaLnBrk="0" fontAlgn="base" latinLnBrk="0" hangingPunct="0">
              <a:lnSpc>
                <a:spcPct val="150000"/>
              </a:lnSpc>
              <a:spcBef>
                <a:spcPct val="0"/>
              </a:spcBef>
              <a:spcAft>
                <a:spcPct val="0"/>
              </a:spcAft>
              <a:buClrTx/>
              <a:buSzTx/>
              <a:tabLst/>
            </a:pPr>
            <a:r>
              <a:rPr kumimoji="0" lang="ru-RU" sz="1400" b="1" i="0" u="none" strike="noStrike" cap="none" normalizeH="0" baseline="0" dirty="0" smtClean="0">
                <a:ln>
                  <a:noFill/>
                </a:ln>
                <a:effectLst/>
                <a:latin typeface="Times New Roman" pitchFamily="18" charset="0"/>
                <a:ea typeface="Calibri" pitchFamily="34" charset="0"/>
                <a:cs typeface="Times New Roman" pitchFamily="18" charset="0"/>
              </a:rPr>
              <a:t>2.</a:t>
            </a:r>
            <a:r>
              <a:rPr kumimoji="0" lang="ru-RU" sz="1400" b="1" i="0" u="none" strike="noStrike" cap="none" normalizeH="0" dirty="0" smtClean="0">
                <a:ln>
                  <a:noFill/>
                </a:ln>
                <a:effectLst/>
                <a:latin typeface="Times New Roman" pitchFamily="18" charset="0"/>
                <a:ea typeface="Calibri" pitchFamily="34" charset="0"/>
                <a:cs typeface="Times New Roman" pitchFamily="18" charset="0"/>
              </a:rPr>
              <a:t> </a:t>
            </a:r>
            <a:r>
              <a:rPr lang="ru-RU" sz="1400" b="1" dirty="0" smtClean="0">
                <a:latin typeface="Times New Roman" pitchFamily="18" charset="0"/>
                <a:ea typeface="Calibri" pitchFamily="34" charset="0"/>
                <a:cs typeface="Times New Roman" pitchFamily="18" charset="0"/>
              </a:rPr>
              <a:t>«Как шумят колеса у грузового и легкового автомобилей»</a:t>
            </a:r>
            <a:endParaRPr lang="ru-RU" sz="1400" b="1" dirty="0" smtClean="0">
              <a:latin typeface="Times New Roman" pitchFamily="18" charset="0"/>
              <a:cs typeface="Times New Roman" pitchFamily="18" charset="0"/>
            </a:endParaRPr>
          </a:p>
          <a:p>
            <a:pPr lvl="0" algn="ctr" eaLnBrk="0" fontAlgn="base" hangingPunct="0">
              <a:lnSpc>
                <a:spcPct val="150000"/>
              </a:lnSpc>
              <a:spcBef>
                <a:spcPct val="0"/>
              </a:spcBef>
              <a:spcAft>
                <a:spcPct val="0"/>
              </a:spcAft>
            </a:pPr>
            <a:r>
              <a:rPr lang="ru-RU" sz="1400" dirty="0" smtClean="0">
                <a:latin typeface="Times New Roman" pitchFamily="18" charset="0"/>
                <a:ea typeface="Calibri" pitchFamily="34" charset="0"/>
                <a:cs typeface="Times New Roman" pitchFamily="18" charset="0"/>
              </a:rPr>
              <a:t>Предложить ребёнку изобразить звук шума колес грузового и легкового транспорта. Грузовой автомобиль издаёт твёрдый звук «Ш» , легковой автомобиль издает мягкий звук «Щ».</a:t>
            </a:r>
            <a:endParaRPr kumimoji="0" lang="ru-RU" sz="1400" b="1" i="0" u="none" strike="noStrike" cap="none" normalizeH="0" dirty="0" smtClean="0">
              <a:ln>
                <a:noFill/>
              </a:ln>
              <a:effectLst/>
              <a:latin typeface="Times New Roman" pitchFamily="18" charset="0"/>
              <a:ea typeface="Calibri" pitchFamily="34" charset="0"/>
              <a:cs typeface="Times New Roman" pitchFamily="18" charset="0"/>
            </a:endParaRPr>
          </a:p>
          <a:p>
            <a:pPr marL="0" marR="0" lvl="0" indent="0" algn="ctr" defTabSz="914400" rtl="0" eaLnBrk="0" fontAlgn="base" latinLnBrk="0" hangingPunct="0">
              <a:lnSpc>
                <a:spcPct val="150000"/>
              </a:lnSpc>
              <a:spcBef>
                <a:spcPct val="0"/>
              </a:spcBef>
              <a:spcAft>
                <a:spcPct val="0"/>
              </a:spcAft>
              <a:buClrTx/>
              <a:buSzTx/>
              <a:buFontTx/>
              <a:buNone/>
              <a:tabLst/>
            </a:pPr>
            <a:r>
              <a:rPr kumimoji="0" lang="ru-RU" sz="1400" b="1" i="0" u="none" strike="noStrike" cap="none" normalizeH="0" baseline="0" dirty="0" smtClean="0">
                <a:ln>
                  <a:noFill/>
                </a:ln>
                <a:effectLst/>
                <a:latin typeface="Times New Roman" pitchFamily="18" charset="0"/>
                <a:ea typeface="Calibri" pitchFamily="34" charset="0"/>
                <a:cs typeface="Times New Roman" pitchFamily="18" charset="0"/>
              </a:rPr>
              <a:t>3.</a:t>
            </a:r>
            <a:r>
              <a:rPr kumimoji="0" lang="ru-RU" sz="1400" b="1" i="0" u="none" strike="noStrike" cap="none" normalizeH="0" dirty="0" smtClean="0">
                <a:ln>
                  <a:noFill/>
                </a:ln>
                <a:effectLst/>
                <a:latin typeface="Times New Roman" pitchFamily="18" charset="0"/>
                <a:ea typeface="Calibri" pitchFamily="34" charset="0"/>
                <a:cs typeface="Times New Roman" pitchFamily="18" charset="0"/>
              </a:rPr>
              <a:t> «</a:t>
            </a:r>
            <a:r>
              <a:rPr kumimoji="0" lang="ru-RU" sz="1400" b="1" i="0" u="none" strike="noStrike" cap="none" normalizeH="0" baseline="0" dirty="0" smtClean="0">
                <a:ln>
                  <a:noFill/>
                </a:ln>
                <a:effectLst/>
                <a:latin typeface="Times New Roman" pitchFamily="18" charset="0"/>
                <a:ea typeface="Calibri" pitchFamily="34" charset="0"/>
                <a:cs typeface="Times New Roman" pitchFamily="18" charset="0"/>
              </a:rPr>
              <a:t>Назови ласково»</a:t>
            </a:r>
            <a:endParaRPr kumimoji="0" lang="ru-RU" sz="1400" b="1" i="0" u="none" strike="noStrike" cap="none" normalizeH="0" baseline="0" dirty="0" smtClean="0">
              <a:ln>
                <a:noFill/>
              </a:ln>
              <a:effectLst/>
              <a:latin typeface="Times New Roman" pitchFamily="18" charset="0"/>
              <a:cs typeface="Times New Roman" pitchFamily="18" charset="0"/>
            </a:endParaRPr>
          </a:p>
          <a:p>
            <a:pPr marL="0" marR="0" lvl="0" indent="0" algn="ctr" defTabSz="914400" rtl="0" eaLnBrk="0" fontAlgn="base" latinLnBrk="0" hangingPunct="0">
              <a:lnSpc>
                <a:spcPct val="150000"/>
              </a:lnSpc>
              <a:spcBef>
                <a:spcPct val="0"/>
              </a:spcBef>
              <a:spcAft>
                <a:spcPct val="0"/>
              </a:spcAft>
              <a:buClrTx/>
              <a:buSzTx/>
              <a:buFontTx/>
              <a:buNone/>
              <a:tabLst/>
            </a:pPr>
            <a:r>
              <a:rPr kumimoji="0" lang="ru-RU" sz="1400" b="0" i="0" u="none" strike="noStrike" cap="none" normalizeH="0" baseline="0" dirty="0" smtClean="0">
                <a:ln>
                  <a:noFill/>
                </a:ln>
                <a:effectLst/>
                <a:latin typeface="Times New Roman" pitchFamily="18" charset="0"/>
                <a:ea typeface="Calibri" pitchFamily="34" charset="0"/>
                <a:cs typeface="Times New Roman" pitchFamily="18" charset="0"/>
              </a:rPr>
              <a:t>Ребёнок озвучивает какой транспорт изображён и его надо попросить  назвать данный транспорт ласково  </a:t>
            </a:r>
            <a:r>
              <a:rPr kumimoji="0" lang="ru-RU" sz="1400" i="0" u="none" strike="noStrike" cap="none" normalizeH="0" baseline="0" dirty="0" smtClean="0">
                <a:ln>
                  <a:noFill/>
                </a:ln>
                <a:effectLst/>
                <a:latin typeface="Times New Roman" pitchFamily="18" charset="0"/>
                <a:ea typeface="Calibri" pitchFamily="34" charset="0"/>
                <a:cs typeface="Times New Roman" pitchFamily="18" charset="0"/>
              </a:rPr>
              <a:t>«Ласковое </a:t>
            </a:r>
            <a:r>
              <a:rPr kumimoji="0" lang="ru-RU" sz="1400" b="0" i="0" u="none" strike="noStrike" cap="none" normalizeH="0" baseline="0" dirty="0" smtClean="0">
                <a:ln>
                  <a:noFill/>
                </a:ln>
                <a:effectLst/>
                <a:latin typeface="Times New Roman" pitchFamily="18" charset="0"/>
                <a:ea typeface="Calibri" pitchFamily="34" charset="0"/>
                <a:cs typeface="Times New Roman" pitchFamily="18" charset="0"/>
              </a:rPr>
              <a:t>слово».</a:t>
            </a:r>
            <a:endParaRPr kumimoji="0" lang="ru-RU" sz="1400" b="0" i="0" u="none" strike="noStrike" cap="none" normalizeH="0" baseline="0" dirty="0" smtClean="0">
              <a:ln>
                <a:noFill/>
              </a:ln>
              <a:effectLst/>
              <a:latin typeface="Times New Roman" pitchFamily="18" charset="0"/>
              <a:cs typeface="Times New Roman" pitchFamily="18" charset="0"/>
            </a:endParaRPr>
          </a:p>
          <a:p>
            <a:pPr marL="0" marR="0" lvl="0" indent="0" algn="ctr" defTabSz="914400" rtl="0" eaLnBrk="0" fontAlgn="base" latinLnBrk="0" hangingPunct="0">
              <a:lnSpc>
                <a:spcPct val="150000"/>
              </a:lnSpc>
              <a:spcBef>
                <a:spcPct val="0"/>
              </a:spcBef>
              <a:spcAft>
                <a:spcPct val="0"/>
              </a:spcAft>
              <a:buClrTx/>
              <a:buSzTx/>
              <a:buFontTx/>
              <a:buNone/>
              <a:tabLst/>
            </a:pPr>
            <a:r>
              <a:rPr kumimoji="0" lang="ru-RU" sz="1400" b="1" i="0" u="none" strike="noStrike" cap="none" normalizeH="0" baseline="0" dirty="0" smtClean="0">
                <a:ln>
                  <a:noFill/>
                </a:ln>
                <a:effectLst/>
                <a:latin typeface="Times New Roman" pitchFamily="18" charset="0"/>
                <a:ea typeface="Calibri" pitchFamily="34" charset="0"/>
                <a:cs typeface="Times New Roman" pitchFamily="18" charset="0"/>
              </a:rPr>
              <a:t>4. «Расскажи о транспорте»</a:t>
            </a:r>
            <a:endParaRPr kumimoji="0" lang="ru-RU" sz="1400" b="1" i="0" u="none" strike="noStrike" cap="none" normalizeH="0" baseline="0" dirty="0" smtClean="0">
              <a:ln>
                <a:noFill/>
              </a:ln>
              <a:effectLst/>
              <a:latin typeface="Times New Roman" pitchFamily="18" charset="0"/>
              <a:cs typeface="Times New Roman" pitchFamily="18" charset="0"/>
            </a:endParaRPr>
          </a:p>
          <a:p>
            <a:pPr marL="0" marR="0" lvl="0" indent="0" algn="ctr" defTabSz="914400" rtl="0" eaLnBrk="0" fontAlgn="base" latinLnBrk="0" hangingPunct="0">
              <a:lnSpc>
                <a:spcPct val="150000"/>
              </a:lnSpc>
              <a:spcBef>
                <a:spcPct val="0"/>
              </a:spcBef>
              <a:spcAft>
                <a:spcPct val="0"/>
              </a:spcAft>
              <a:buClrTx/>
              <a:buSzTx/>
              <a:buFontTx/>
              <a:buNone/>
              <a:tabLst/>
            </a:pPr>
            <a:r>
              <a:rPr kumimoji="0" lang="ru-RU" sz="1400" b="0" i="0" u="none" strike="noStrike" cap="none" normalizeH="0" baseline="0" dirty="0" smtClean="0">
                <a:ln>
                  <a:noFill/>
                </a:ln>
                <a:effectLst/>
                <a:latin typeface="Times New Roman" pitchFamily="18" charset="0"/>
                <a:ea typeface="Calibri" pitchFamily="34" charset="0"/>
                <a:cs typeface="Times New Roman" pitchFamily="18" charset="0"/>
              </a:rPr>
              <a:t>Ребёнку предлагается рассказать о транспорте, используя схему.  При этом сначала нужно обсудить , что означает в схеме каждое обозначение.</a:t>
            </a:r>
            <a:endParaRPr kumimoji="0" lang="ru-RU" sz="1400" b="0" i="0" u="none" strike="noStrike" cap="none" normalizeH="0" baseline="0" dirty="0" smtClean="0">
              <a:ln>
                <a:noFill/>
              </a:ln>
              <a:effectLst/>
              <a:latin typeface="Times New Roman" pitchFamily="18" charset="0"/>
              <a:cs typeface="Times New Roman" pitchFamily="18" charset="0"/>
            </a:endParaRPr>
          </a:p>
          <a:p>
            <a:pPr marL="0" marR="0" lvl="0" indent="0" algn="ctr" defTabSz="914400" rtl="0" eaLnBrk="0" fontAlgn="base" latinLnBrk="0" hangingPunct="0">
              <a:lnSpc>
                <a:spcPct val="150000"/>
              </a:lnSpc>
              <a:spcBef>
                <a:spcPct val="0"/>
              </a:spcBef>
              <a:spcAft>
                <a:spcPct val="0"/>
              </a:spcAft>
              <a:buClrTx/>
              <a:buSzTx/>
              <a:buFontTx/>
              <a:buNone/>
              <a:tabLst/>
            </a:pPr>
            <a:r>
              <a:rPr kumimoji="0" lang="ru-RU" sz="1400" b="0" i="0" u="none" strike="noStrike" cap="none" normalizeH="0" baseline="0" dirty="0" smtClean="0">
                <a:ln>
                  <a:noFill/>
                </a:ln>
                <a:effectLst/>
                <a:latin typeface="Times New Roman" pitchFamily="18" charset="0"/>
                <a:ea typeface="Times New Roman" pitchFamily="18" charset="0"/>
                <a:cs typeface="Times New Roman" pitchFamily="18" charset="0"/>
              </a:rPr>
              <a:t>Ребёнок выбирает определенный вид транспорта, рассказ о котором он</a:t>
            </a:r>
            <a:endParaRPr kumimoji="0" lang="ru-RU" sz="1400" b="0" i="0" u="none" strike="noStrike" cap="none" normalizeH="0" baseline="0" dirty="0" smtClean="0">
              <a:ln>
                <a:noFill/>
              </a:ln>
              <a:effectLst/>
              <a:latin typeface="Times New Roman" pitchFamily="18" charset="0"/>
              <a:cs typeface="Times New Roman" pitchFamily="18" charset="0"/>
            </a:endParaRPr>
          </a:p>
          <a:p>
            <a:pPr marL="0" marR="0" lvl="0" indent="0" algn="ctr" defTabSz="914400" rtl="0" eaLnBrk="0" fontAlgn="base" latinLnBrk="0" hangingPunct="0">
              <a:lnSpc>
                <a:spcPct val="150000"/>
              </a:lnSpc>
              <a:spcBef>
                <a:spcPct val="0"/>
              </a:spcBef>
              <a:spcAft>
                <a:spcPct val="0"/>
              </a:spcAft>
              <a:buClrTx/>
              <a:buSzTx/>
              <a:buFontTx/>
              <a:buNone/>
              <a:tabLst/>
            </a:pPr>
            <a:r>
              <a:rPr kumimoji="0" lang="ru-RU" sz="1400" b="0" i="0" u="none" strike="noStrike" cap="none" normalizeH="0" baseline="0" dirty="0" smtClean="0">
                <a:ln>
                  <a:noFill/>
                </a:ln>
                <a:effectLst/>
                <a:latin typeface="Times New Roman" pitchFamily="18" charset="0"/>
                <a:ea typeface="Times New Roman" pitchFamily="18" charset="0"/>
                <a:cs typeface="Times New Roman" pitchFamily="18" charset="0"/>
              </a:rPr>
              <a:t>составляет совместно со взрослым.</a:t>
            </a:r>
            <a:endParaRPr kumimoji="0" lang="ru-RU" sz="1400" b="0" i="0" u="none" strike="noStrike" cap="none" normalizeH="0" baseline="0" dirty="0" smtClean="0">
              <a:ln>
                <a:noFill/>
              </a:ln>
              <a:effectLst/>
              <a:latin typeface="Times New Roman" pitchFamily="18" charset="0"/>
              <a:cs typeface="Times New Roman" pitchFamily="18" charset="0"/>
            </a:endParaRPr>
          </a:p>
        </p:txBody>
      </p:sp>
      <p:cxnSp>
        <p:nvCxnSpPr>
          <p:cNvPr id="3" name="Прямая соединительная линия 2"/>
          <p:cNvCxnSpPr/>
          <p:nvPr/>
        </p:nvCxnSpPr>
        <p:spPr>
          <a:xfrm>
            <a:off x="0" y="0"/>
            <a:ext cx="0" cy="990600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 name="Прямая соединительная линия 3"/>
          <p:cNvCxnSpPr/>
          <p:nvPr/>
        </p:nvCxnSpPr>
        <p:spPr>
          <a:xfrm>
            <a:off x="0" y="0"/>
            <a:ext cx="6858000" cy="0"/>
          </a:xfrm>
          <a:prstGeom prst="line">
            <a:avLst/>
          </a:prstGeom>
          <a:ln w="5715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5" name="Прямая соединительная линия 4"/>
          <p:cNvCxnSpPr/>
          <p:nvPr/>
        </p:nvCxnSpPr>
        <p:spPr>
          <a:xfrm>
            <a:off x="6858000" y="0"/>
            <a:ext cx="0" cy="990600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6" name="Прямая соединительная линия 5"/>
          <p:cNvCxnSpPr/>
          <p:nvPr/>
        </p:nvCxnSpPr>
        <p:spPr>
          <a:xfrm>
            <a:off x="0" y="9906000"/>
            <a:ext cx="68580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7" name="Прямоугольник 6"/>
          <p:cNvSpPr/>
          <p:nvPr/>
        </p:nvSpPr>
        <p:spPr>
          <a:xfrm>
            <a:off x="3284984" y="9598223"/>
            <a:ext cx="274434" cy="307777"/>
          </a:xfrm>
          <a:prstGeom prst="rect">
            <a:avLst/>
          </a:prstGeom>
        </p:spPr>
        <p:txBody>
          <a:bodyPr wrap="none">
            <a:spAutoFit/>
          </a:bodyPr>
          <a:lstStyle/>
          <a:p>
            <a:r>
              <a:rPr lang="ru-RU" sz="1400" dirty="0" smtClean="0">
                <a:latin typeface="Times New Roman" pitchFamily="18" charset="0"/>
                <a:cs typeface="Times New Roman" pitchFamily="18" charset="0"/>
              </a:rPr>
              <a:t>7</a:t>
            </a:r>
            <a:endParaRPr lang="ru-RU" sz="1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ChangeArrowheads="1"/>
          </p:cNvSpPr>
          <p:nvPr/>
        </p:nvSpPr>
        <p:spPr bwMode="auto">
          <a:xfrm>
            <a:off x="0" y="5025008"/>
            <a:ext cx="6858000"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50000"/>
              </a:lnSpc>
              <a:spcBef>
                <a:spcPct val="0"/>
              </a:spcBef>
              <a:spcAft>
                <a:spcPct val="0"/>
              </a:spcAft>
              <a:buClrTx/>
              <a:buSzTx/>
              <a:tabLst/>
            </a:pPr>
            <a:r>
              <a:rPr lang="tt-RU" b="1" dirty="0" smtClean="0">
                <a:solidFill>
                  <a:srgbClr val="0070C0"/>
                </a:solidFill>
                <a:latin typeface="Times New Roman" pitchFamily="18" charset="0"/>
                <a:ea typeface="Calibri" pitchFamily="34" charset="0"/>
                <a:cs typeface="Times New Roman" pitchFamily="18" charset="0"/>
              </a:rPr>
              <a:t>2</a:t>
            </a:r>
            <a:r>
              <a:rPr kumimoji="0" lang="tt-RU" b="1" i="0" u="none" strike="noStrike" cap="none" normalizeH="0" baseline="0" dirty="0" smtClean="0">
                <a:ln>
                  <a:noFill/>
                </a:ln>
                <a:solidFill>
                  <a:srgbClr val="0070C0"/>
                </a:solidFill>
                <a:effectLst/>
                <a:latin typeface="Times New Roman" pitchFamily="18" charset="0"/>
                <a:ea typeface="Calibri" pitchFamily="34" charset="0"/>
                <a:cs typeface="Times New Roman" pitchFamily="18" charset="0"/>
              </a:rPr>
              <a:t>. Задание на формирование звуковой культуре речи</a:t>
            </a:r>
            <a:endParaRPr kumimoji="0" lang="ru-RU" b="1" i="0" u="none" strike="noStrike" cap="none" normalizeH="0" baseline="0" dirty="0" smtClean="0">
              <a:ln>
                <a:noFill/>
              </a:ln>
              <a:solidFill>
                <a:srgbClr val="0070C0"/>
              </a:solidFill>
              <a:effectLst/>
              <a:latin typeface="Times New Roman" pitchFamily="18" charset="0"/>
              <a:cs typeface="Times New Roman" pitchFamily="18" charset="0"/>
            </a:endParaRPr>
          </a:p>
          <a:p>
            <a:pPr lvl="0" algn="ctr" eaLnBrk="0" fontAlgn="base" hangingPunct="0">
              <a:lnSpc>
                <a:spcPct val="150000"/>
              </a:lnSpc>
              <a:spcBef>
                <a:spcPct val="0"/>
              </a:spcBef>
              <a:spcAft>
                <a:spcPct val="0"/>
              </a:spcAft>
            </a:pPr>
            <a:r>
              <a:rPr lang="ru-RU" b="1" dirty="0" smtClean="0">
                <a:solidFill>
                  <a:srgbClr val="7030A0"/>
                </a:solidFill>
                <a:latin typeface="Times New Roman" pitchFamily="18" charset="0"/>
                <a:ea typeface="Calibri" pitchFamily="34" charset="0"/>
                <a:cs typeface="Times New Roman" pitchFamily="18" charset="0"/>
              </a:rPr>
              <a:t> «Как шумят колеса у грузового и легкового автомобилей»</a:t>
            </a:r>
            <a:endParaRPr kumimoji="0" lang="ru-RU" sz="1800" b="0" i="0" u="none" strike="noStrike" cap="none" normalizeH="0" baseline="0" dirty="0" smtClean="0">
              <a:ln>
                <a:noFill/>
              </a:ln>
              <a:solidFill>
                <a:srgbClr val="7030A0"/>
              </a:solidFill>
              <a:effectLst/>
              <a:latin typeface="Arial" pitchFamily="34" charset="0"/>
              <a:cs typeface="Arial" pitchFamily="34" charset="0"/>
            </a:endParaRPr>
          </a:p>
        </p:txBody>
      </p:sp>
      <p:pic>
        <p:nvPicPr>
          <p:cNvPr id="5" name="Picture 15" descr="https://vajnovsem.ru/images/PDD2015/1-11L.png"/>
          <p:cNvPicPr>
            <a:picLocks noChangeAspect="1" noChangeArrowheads="1"/>
          </p:cNvPicPr>
          <p:nvPr/>
        </p:nvPicPr>
        <p:blipFill>
          <a:blip r:embed="rId2" cstate="print"/>
          <a:srcRect l="4684" r="3428" b="44375"/>
          <a:stretch>
            <a:fillRect/>
          </a:stretch>
        </p:blipFill>
        <p:spPr bwMode="auto">
          <a:xfrm>
            <a:off x="0" y="8337376"/>
            <a:ext cx="6858000" cy="529753"/>
          </a:xfrm>
          <a:prstGeom prst="rect">
            <a:avLst/>
          </a:prstGeom>
          <a:noFill/>
        </p:spPr>
      </p:pic>
      <p:pic>
        <p:nvPicPr>
          <p:cNvPr id="29697" name="Рисунок 1" descr="truck-3625572_1280"/>
          <p:cNvPicPr>
            <a:picLocks noChangeAspect="1" noChangeArrowheads="1"/>
          </p:cNvPicPr>
          <p:nvPr/>
        </p:nvPicPr>
        <p:blipFill>
          <a:blip r:embed="rId3" cstate="print"/>
          <a:srcRect/>
          <a:stretch>
            <a:fillRect/>
          </a:stretch>
        </p:blipFill>
        <p:spPr bwMode="auto">
          <a:xfrm>
            <a:off x="620688" y="6537176"/>
            <a:ext cx="3743415" cy="2277244"/>
          </a:xfrm>
          <a:prstGeom prst="rect">
            <a:avLst/>
          </a:prstGeom>
          <a:noFill/>
        </p:spPr>
      </p:pic>
      <p:pic>
        <p:nvPicPr>
          <p:cNvPr id="4" name="Рисунок 3" descr="C:\Users\Дом\Desktop\truck-3625572_1280.png"/>
          <p:cNvPicPr/>
          <p:nvPr/>
        </p:nvPicPr>
        <p:blipFill>
          <a:blip r:embed="rId4" cstate="print"/>
          <a:srcRect/>
          <a:stretch>
            <a:fillRect/>
          </a:stretch>
        </p:blipFill>
        <p:spPr bwMode="auto">
          <a:xfrm>
            <a:off x="4941168" y="7761312"/>
            <a:ext cx="1575344" cy="1047787"/>
          </a:xfrm>
          <a:prstGeom prst="rect">
            <a:avLst/>
          </a:prstGeom>
          <a:noFill/>
          <a:ln w="9525">
            <a:noFill/>
            <a:miter lim="800000"/>
            <a:headEnd/>
            <a:tailEnd/>
          </a:ln>
        </p:spPr>
      </p:pic>
      <p:sp>
        <p:nvSpPr>
          <p:cNvPr id="29700" name="Rectangle 4"/>
          <p:cNvSpPr>
            <a:spLocks noChangeArrowheads="1"/>
          </p:cNvSpPr>
          <p:nvPr/>
        </p:nvSpPr>
        <p:spPr bwMode="auto">
          <a:xfrm>
            <a:off x="0" y="0"/>
            <a:ext cx="6858000"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50000"/>
              </a:lnSpc>
              <a:spcBef>
                <a:spcPct val="0"/>
              </a:spcBef>
              <a:spcAft>
                <a:spcPct val="0"/>
              </a:spcAft>
              <a:buClrTx/>
              <a:buSzTx/>
              <a:buFontTx/>
              <a:buNone/>
              <a:tabLst/>
            </a:pPr>
            <a:r>
              <a:rPr lang="tt-RU" b="1" dirty="0" smtClean="0">
                <a:solidFill>
                  <a:srgbClr val="0070C0"/>
                </a:solidFill>
                <a:latin typeface="Times New Roman" pitchFamily="18" charset="0"/>
                <a:ea typeface="Calibri" pitchFamily="34" charset="0"/>
                <a:cs typeface="Times New Roman" pitchFamily="18" charset="0"/>
              </a:rPr>
              <a:t>1</a:t>
            </a:r>
            <a:r>
              <a:rPr kumimoji="0" lang="tt-RU" b="1" i="0" u="none" strike="noStrike" cap="none" normalizeH="0" baseline="0" dirty="0" smtClean="0">
                <a:ln>
                  <a:noFill/>
                </a:ln>
                <a:solidFill>
                  <a:srgbClr val="0070C0"/>
                </a:solidFill>
                <a:effectLst/>
                <a:latin typeface="Times New Roman" pitchFamily="18" charset="0"/>
                <a:ea typeface="Calibri" pitchFamily="34" charset="0"/>
                <a:cs typeface="Times New Roman" pitchFamily="18" charset="0"/>
              </a:rPr>
              <a:t>. Задание на формирование словаря</a:t>
            </a:r>
            <a:endParaRPr kumimoji="0" lang="ru-RU" b="1" i="0" u="none" strike="noStrike" cap="none" normalizeH="0" baseline="0" dirty="0" smtClean="0">
              <a:ln>
                <a:noFill/>
              </a:ln>
              <a:solidFill>
                <a:srgbClr val="0070C0"/>
              </a:solidFill>
              <a:effectLst/>
              <a:latin typeface="Times New Roman" pitchFamily="18" charset="0"/>
              <a:cs typeface="Times New Roman" pitchFamily="18" charset="0"/>
            </a:endParaRPr>
          </a:p>
          <a:p>
            <a:pPr lvl="0" algn="ctr" eaLnBrk="0" fontAlgn="base" hangingPunct="0">
              <a:lnSpc>
                <a:spcPct val="150000"/>
              </a:lnSpc>
              <a:spcBef>
                <a:spcPct val="0"/>
              </a:spcBef>
              <a:spcAft>
                <a:spcPct val="0"/>
              </a:spcAft>
            </a:pPr>
            <a:r>
              <a:rPr lang="ru-RU" b="1" dirty="0" smtClean="0">
                <a:solidFill>
                  <a:srgbClr val="7030A0"/>
                </a:solidFill>
                <a:latin typeface="Times New Roman" pitchFamily="18" charset="0"/>
                <a:ea typeface="Calibri" pitchFamily="34" charset="0"/>
                <a:cs typeface="Times New Roman" pitchFamily="18" charset="0"/>
              </a:rPr>
              <a:t>«</a:t>
            </a:r>
            <a:r>
              <a:rPr kumimoji="0" lang="tt-RU" b="1" i="0" u="none" strike="noStrike" cap="none" normalizeH="0" baseline="0" dirty="0" smtClean="0">
                <a:ln>
                  <a:noFill/>
                </a:ln>
                <a:solidFill>
                  <a:srgbClr val="7030A0"/>
                </a:solidFill>
                <a:effectLst/>
                <a:latin typeface="Times New Roman" pitchFamily="18" charset="0"/>
                <a:ea typeface="Calibri" pitchFamily="34" charset="0"/>
                <a:cs typeface="Times New Roman" pitchFamily="18" charset="0"/>
              </a:rPr>
              <a:t>Четв</a:t>
            </a:r>
            <a:r>
              <a:rPr kumimoji="0" lang="ru-RU" b="1" i="0" u="none" strike="noStrike" cap="none" normalizeH="0" baseline="0" dirty="0" smtClean="0">
                <a:ln>
                  <a:noFill/>
                </a:ln>
                <a:solidFill>
                  <a:srgbClr val="7030A0"/>
                </a:solidFill>
                <a:effectLst/>
                <a:latin typeface="Times New Roman" pitchFamily="18" charset="0"/>
                <a:ea typeface="Calibri" pitchFamily="34" charset="0"/>
                <a:cs typeface="Times New Roman" pitchFamily="18" charset="0"/>
              </a:rPr>
              <a:t>ё</a:t>
            </a:r>
            <a:r>
              <a:rPr kumimoji="0" lang="tt-RU" b="1" i="0" u="none" strike="noStrike" cap="none" normalizeH="0" baseline="0" dirty="0" smtClean="0">
                <a:ln>
                  <a:noFill/>
                </a:ln>
                <a:solidFill>
                  <a:srgbClr val="7030A0"/>
                </a:solidFill>
                <a:effectLst/>
                <a:latin typeface="Times New Roman" pitchFamily="18" charset="0"/>
                <a:ea typeface="Calibri" pitchFamily="34" charset="0"/>
                <a:cs typeface="Times New Roman" pitchFamily="18" charset="0"/>
              </a:rPr>
              <a:t>ртый лишний</a:t>
            </a:r>
            <a:r>
              <a:rPr lang="ru-RU" b="1" dirty="0" smtClean="0">
                <a:solidFill>
                  <a:srgbClr val="7030A0"/>
                </a:solidFill>
                <a:latin typeface="Times New Roman" pitchFamily="18" charset="0"/>
                <a:ea typeface="Calibri" pitchFamily="34" charset="0"/>
                <a:cs typeface="Times New Roman" pitchFamily="18" charset="0"/>
              </a:rPr>
              <a:t>»</a:t>
            </a:r>
            <a:endParaRPr kumimoji="0" lang="ru-RU" b="1" i="0" u="none" strike="noStrike" cap="none" normalizeH="0" baseline="0" dirty="0" smtClean="0">
              <a:ln>
                <a:noFill/>
              </a:ln>
              <a:solidFill>
                <a:srgbClr val="7030A0"/>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29699" name="Рисунок 1" descr="hello_html_m7e61ae18 (1)"/>
          <p:cNvPicPr>
            <a:picLocks noChangeAspect="1" noChangeArrowheads="1"/>
          </p:cNvPicPr>
          <p:nvPr/>
        </p:nvPicPr>
        <p:blipFill>
          <a:blip r:embed="rId5" cstate="print"/>
          <a:srcRect b="64720"/>
          <a:stretch>
            <a:fillRect/>
          </a:stretch>
        </p:blipFill>
        <p:spPr bwMode="auto">
          <a:xfrm>
            <a:off x="404664" y="920552"/>
            <a:ext cx="5943600" cy="1008112"/>
          </a:xfrm>
          <a:prstGeom prst="rect">
            <a:avLst/>
          </a:prstGeom>
          <a:noFill/>
        </p:spPr>
      </p:pic>
      <p:sp>
        <p:nvSpPr>
          <p:cNvPr id="29701" name="Rectangle 5"/>
          <p:cNvSpPr>
            <a:spLocks noChangeArrowheads="1"/>
          </p:cNvSpPr>
          <p:nvPr/>
        </p:nvSpPr>
        <p:spPr bwMode="auto">
          <a:xfrm>
            <a:off x="0" y="3314700"/>
            <a:ext cx="6858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pic>
        <p:nvPicPr>
          <p:cNvPr id="9" name="Рисунок 1" descr="hello_html_m7e61ae18 (1)"/>
          <p:cNvPicPr>
            <a:picLocks noChangeAspect="1" noChangeArrowheads="1"/>
          </p:cNvPicPr>
          <p:nvPr/>
        </p:nvPicPr>
        <p:blipFill>
          <a:blip r:embed="rId5" cstate="print"/>
          <a:srcRect t="32215" b="32505"/>
          <a:stretch>
            <a:fillRect/>
          </a:stretch>
        </p:blipFill>
        <p:spPr bwMode="auto">
          <a:xfrm>
            <a:off x="404664" y="2144688"/>
            <a:ext cx="5943600" cy="1008112"/>
          </a:xfrm>
          <a:prstGeom prst="rect">
            <a:avLst/>
          </a:prstGeom>
          <a:noFill/>
        </p:spPr>
      </p:pic>
      <p:pic>
        <p:nvPicPr>
          <p:cNvPr id="10" name="Рисунок 1" descr="hello_html_m7e61ae18 (1)"/>
          <p:cNvPicPr>
            <a:picLocks noChangeAspect="1" noChangeArrowheads="1"/>
          </p:cNvPicPr>
          <p:nvPr/>
        </p:nvPicPr>
        <p:blipFill>
          <a:blip r:embed="rId5" cstate="print"/>
          <a:srcRect t="64975"/>
          <a:stretch>
            <a:fillRect/>
          </a:stretch>
        </p:blipFill>
        <p:spPr bwMode="auto">
          <a:xfrm>
            <a:off x="404664" y="3512840"/>
            <a:ext cx="5943600" cy="1000844"/>
          </a:xfrm>
          <a:prstGeom prst="rect">
            <a:avLst/>
          </a:prstGeom>
          <a:noFill/>
        </p:spPr>
      </p:pic>
      <p:cxnSp>
        <p:nvCxnSpPr>
          <p:cNvPr id="11" name="Прямая соединительная линия 10"/>
          <p:cNvCxnSpPr/>
          <p:nvPr/>
        </p:nvCxnSpPr>
        <p:spPr>
          <a:xfrm>
            <a:off x="6858000" y="0"/>
            <a:ext cx="0" cy="990600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2" name="Прямая соединительная линия 11"/>
          <p:cNvCxnSpPr/>
          <p:nvPr/>
        </p:nvCxnSpPr>
        <p:spPr>
          <a:xfrm>
            <a:off x="0" y="9906000"/>
            <a:ext cx="68580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Прямая соединительная линия 12"/>
          <p:cNvCxnSpPr/>
          <p:nvPr/>
        </p:nvCxnSpPr>
        <p:spPr>
          <a:xfrm>
            <a:off x="0" y="0"/>
            <a:ext cx="0" cy="990600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Прямая соединительная линия 13"/>
          <p:cNvCxnSpPr/>
          <p:nvPr/>
        </p:nvCxnSpPr>
        <p:spPr>
          <a:xfrm>
            <a:off x="0" y="0"/>
            <a:ext cx="6858000" cy="0"/>
          </a:xfrm>
          <a:prstGeom prst="line">
            <a:avLst/>
          </a:prstGeom>
          <a:ln w="57150">
            <a:solidFill>
              <a:srgbClr val="FFFF00"/>
            </a:solidFill>
          </a:ln>
        </p:spPr>
        <p:style>
          <a:lnRef idx="1">
            <a:schemeClr val="accent1"/>
          </a:lnRef>
          <a:fillRef idx="0">
            <a:schemeClr val="accent1"/>
          </a:fillRef>
          <a:effectRef idx="0">
            <a:schemeClr val="accent1"/>
          </a:effectRef>
          <a:fontRef idx="minor">
            <a:schemeClr val="tx1"/>
          </a:fontRef>
        </p:style>
      </p:cxnSp>
      <p:sp>
        <p:nvSpPr>
          <p:cNvPr id="15" name="Прямоугольник 14"/>
          <p:cNvSpPr/>
          <p:nvPr/>
        </p:nvSpPr>
        <p:spPr>
          <a:xfrm>
            <a:off x="3284984" y="9598223"/>
            <a:ext cx="274434" cy="307777"/>
          </a:xfrm>
          <a:prstGeom prst="rect">
            <a:avLst/>
          </a:prstGeom>
        </p:spPr>
        <p:txBody>
          <a:bodyPr wrap="none">
            <a:spAutoFit/>
          </a:bodyPr>
          <a:lstStyle/>
          <a:p>
            <a:r>
              <a:rPr lang="ru-RU" sz="1400" dirty="0" smtClean="0">
                <a:latin typeface="Times New Roman" pitchFamily="18" charset="0"/>
                <a:cs typeface="Times New Roman" pitchFamily="18" charset="0"/>
              </a:rPr>
              <a:t>8</a:t>
            </a:r>
            <a:endParaRPr lang="ru-RU" sz="1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ChangeArrowheads="1"/>
          </p:cNvSpPr>
          <p:nvPr/>
        </p:nvSpPr>
        <p:spPr bwMode="auto">
          <a:xfrm>
            <a:off x="0" y="0"/>
            <a:ext cx="6858000"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tt-RU" b="1" i="0" u="none" strike="noStrike" cap="none" normalizeH="0" baseline="0" dirty="0" smtClean="0">
                <a:ln>
                  <a:noFill/>
                </a:ln>
                <a:solidFill>
                  <a:srgbClr val="0070C0"/>
                </a:solidFill>
                <a:effectLst/>
                <a:latin typeface="Times New Roman" pitchFamily="18" charset="0"/>
                <a:ea typeface="Calibri" pitchFamily="34" charset="0"/>
                <a:cs typeface="Times New Roman" pitchFamily="18" charset="0"/>
              </a:rPr>
              <a:t>3. Задание на формирование грамматического строя речи</a:t>
            </a:r>
            <a:endParaRPr kumimoji="0" lang="ru-RU" b="1" i="0" u="none" strike="noStrike" cap="none" normalizeH="0" baseline="0" dirty="0" smtClean="0">
              <a:ln>
                <a:noFill/>
              </a:ln>
              <a:solidFill>
                <a:srgbClr val="0070C0"/>
              </a:solidFill>
              <a:effectLst/>
              <a:latin typeface="Times New Roman" pitchFamily="18" charset="0"/>
              <a:cs typeface="Times New Roman" pitchFamily="18" charset="0"/>
            </a:endParaRPr>
          </a:p>
          <a:p>
            <a:pPr marL="0" marR="0" lvl="0" indent="0" algn="ctr" defTabSz="914400" rtl="0" eaLnBrk="0" fontAlgn="base" latinLnBrk="0" hangingPunct="0">
              <a:lnSpc>
                <a:spcPct val="150000"/>
              </a:lnSpc>
              <a:spcBef>
                <a:spcPct val="0"/>
              </a:spcBef>
              <a:spcAft>
                <a:spcPct val="0"/>
              </a:spcAft>
              <a:buClrTx/>
              <a:buSzTx/>
              <a:buFontTx/>
              <a:buNone/>
              <a:tabLst/>
            </a:pPr>
            <a:r>
              <a:rPr kumimoji="0" lang="ru-RU" b="1" i="0" u="none" strike="noStrike" cap="none" normalizeH="0" baseline="0" dirty="0" smtClean="0">
                <a:ln>
                  <a:noFill/>
                </a:ln>
                <a:solidFill>
                  <a:srgbClr val="7030A0"/>
                </a:solidFill>
                <a:effectLst/>
                <a:latin typeface="Times New Roman" pitchFamily="18" charset="0"/>
                <a:ea typeface="Calibri" pitchFamily="34" charset="0"/>
                <a:cs typeface="Times New Roman" pitchFamily="18" charset="0"/>
              </a:rPr>
              <a:t>«Назови ласково»</a:t>
            </a:r>
            <a:endParaRPr kumimoji="0" lang="ru-RU" b="1" i="0" u="none" strike="noStrike" cap="none" normalizeH="0" baseline="0" dirty="0" smtClean="0">
              <a:ln>
                <a:noFill/>
              </a:ln>
              <a:solidFill>
                <a:srgbClr val="7030A0"/>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30721" name="Рисунок 4" descr="img17"/>
          <p:cNvPicPr>
            <a:picLocks noChangeAspect="1" noChangeArrowheads="1"/>
          </p:cNvPicPr>
          <p:nvPr/>
        </p:nvPicPr>
        <p:blipFill>
          <a:blip r:embed="rId2" cstate="print"/>
          <a:srcRect l="9257" t="15019" r="10516" b="12385"/>
          <a:stretch>
            <a:fillRect/>
          </a:stretch>
        </p:blipFill>
        <p:spPr bwMode="auto">
          <a:xfrm>
            <a:off x="0" y="920552"/>
            <a:ext cx="6843243" cy="3816424"/>
          </a:xfrm>
          <a:prstGeom prst="rect">
            <a:avLst/>
          </a:prstGeom>
          <a:noFill/>
        </p:spPr>
      </p:pic>
      <p:pic>
        <p:nvPicPr>
          <p:cNvPr id="30726" name="Рисунок 1" descr="img12 (1)"/>
          <p:cNvPicPr>
            <a:picLocks noChangeAspect="1" noChangeArrowheads="1"/>
          </p:cNvPicPr>
          <p:nvPr/>
        </p:nvPicPr>
        <p:blipFill>
          <a:blip r:embed="rId3" cstate="print"/>
          <a:srcRect/>
          <a:stretch>
            <a:fillRect/>
          </a:stretch>
        </p:blipFill>
        <p:spPr bwMode="auto">
          <a:xfrm>
            <a:off x="1340768" y="5385048"/>
            <a:ext cx="4331687" cy="2664296"/>
          </a:xfrm>
          <a:prstGeom prst="rect">
            <a:avLst/>
          </a:prstGeom>
          <a:noFill/>
        </p:spPr>
      </p:pic>
      <p:pic>
        <p:nvPicPr>
          <p:cNvPr id="30725" name="Рисунок 5" descr="maxresdefault"/>
          <p:cNvPicPr>
            <a:picLocks noChangeAspect="1" noChangeArrowheads="1"/>
          </p:cNvPicPr>
          <p:nvPr/>
        </p:nvPicPr>
        <p:blipFill>
          <a:blip r:embed="rId4" cstate="print"/>
          <a:srcRect l="8494" r="15057"/>
          <a:stretch>
            <a:fillRect/>
          </a:stretch>
        </p:blipFill>
        <p:spPr bwMode="auto">
          <a:xfrm>
            <a:off x="0" y="8193360"/>
            <a:ext cx="1800200" cy="1440160"/>
          </a:xfrm>
          <a:prstGeom prst="rect">
            <a:avLst/>
          </a:prstGeom>
          <a:noFill/>
          <a:ln>
            <a:solidFill>
              <a:schemeClr val="tx1"/>
            </a:solidFill>
          </a:ln>
        </p:spPr>
      </p:pic>
      <p:pic>
        <p:nvPicPr>
          <p:cNvPr id="30724" name="Рисунок 6" descr="DICKIE-LODZ-OCEAN-DREAM-4-RODZ-039805-Marka-Cada"/>
          <p:cNvPicPr>
            <a:picLocks noChangeAspect="1" noChangeArrowheads="1"/>
          </p:cNvPicPr>
          <p:nvPr/>
        </p:nvPicPr>
        <p:blipFill>
          <a:blip r:embed="rId5" cstate="print"/>
          <a:srcRect/>
          <a:stretch>
            <a:fillRect/>
          </a:stretch>
        </p:blipFill>
        <p:spPr bwMode="auto">
          <a:xfrm>
            <a:off x="2492896" y="8193360"/>
            <a:ext cx="1809750" cy="1424608"/>
          </a:xfrm>
          <a:prstGeom prst="rect">
            <a:avLst/>
          </a:prstGeom>
          <a:noFill/>
          <a:ln>
            <a:solidFill>
              <a:schemeClr val="tx1"/>
            </a:solidFill>
          </a:ln>
        </p:spPr>
      </p:pic>
      <p:pic>
        <p:nvPicPr>
          <p:cNvPr id="30723" name="Рисунок 7" descr="52c9a02dfa8852eb74890353ea86c115"/>
          <p:cNvPicPr>
            <a:picLocks noChangeAspect="1" noChangeArrowheads="1"/>
          </p:cNvPicPr>
          <p:nvPr/>
        </p:nvPicPr>
        <p:blipFill>
          <a:blip r:embed="rId6" cstate="print"/>
          <a:srcRect/>
          <a:stretch>
            <a:fillRect/>
          </a:stretch>
        </p:blipFill>
        <p:spPr bwMode="auto">
          <a:xfrm>
            <a:off x="5057800" y="8193360"/>
            <a:ext cx="1800200" cy="1457325"/>
          </a:xfrm>
          <a:prstGeom prst="rect">
            <a:avLst/>
          </a:prstGeom>
          <a:noFill/>
          <a:ln>
            <a:solidFill>
              <a:schemeClr val="tx1"/>
            </a:solidFill>
          </a:ln>
        </p:spPr>
      </p:pic>
      <p:sp>
        <p:nvSpPr>
          <p:cNvPr id="30727" name="Rectangle 7"/>
          <p:cNvSpPr>
            <a:spLocks noChangeArrowheads="1"/>
          </p:cNvSpPr>
          <p:nvPr/>
        </p:nvSpPr>
        <p:spPr bwMode="auto">
          <a:xfrm>
            <a:off x="0" y="4526469"/>
            <a:ext cx="6858000"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ctr" fontAlgn="base">
              <a:lnSpc>
                <a:spcPct val="150000"/>
              </a:lnSpc>
              <a:spcBef>
                <a:spcPct val="0"/>
              </a:spcBef>
              <a:spcAft>
                <a:spcPct val="0"/>
              </a:spcAft>
            </a:pPr>
            <a:r>
              <a:rPr kumimoji="0" lang="ru-RU" b="1" i="0" u="none" strike="noStrike" cap="none" normalizeH="0" baseline="0" dirty="0" smtClean="0">
                <a:ln>
                  <a:noFill/>
                </a:ln>
                <a:solidFill>
                  <a:srgbClr val="0070C0"/>
                </a:solidFill>
                <a:effectLst/>
                <a:latin typeface="Times New Roman" pitchFamily="18" charset="0"/>
                <a:ea typeface="Calibri" pitchFamily="34" charset="0"/>
                <a:cs typeface="Times New Roman" pitchFamily="18" charset="0"/>
              </a:rPr>
              <a:t>4. Задание на формирование связной речи</a:t>
            </a:r>
          </a:p>
          <a:p>
            <a:pPr lvl="0" algn="ctr" fontAlgn="base">
              <a:lnSpc>
                <a:spcPct val="150000"/>
              </a:lnSpc>
              <a:spcBef>
                <a:spcPct val="0"/>
              </a:spcBef>
              <a:spcAft>
                <a:spcPct val="0"/>
              </a:spcAft>
            </a:pPr>
            <a:r>
              <a:rPr lang="ru-RU" b="1" dirty="0" smtClean="0">
                <a:solidFill>
                  <a:srgbClr val="7030A0"/>
                </a:solidFill>
                <a:latin typeface="Times New Roman" pitchFamily="18" charset="0"/>
                <a:ea typeface="Calibri" pitchFamily="34" charset="0"/>
                <a:cs typeface="Times New Roman" pitchFamily="18" charset="0"/>
              </a:rPr>
              <a:t> «Расскажи о транспорте»</a:t>
            </a:r>
            <a:endParaRPr kumimoji="0" lang="ru-RU" b="1" i="0" u="none" strike="noStrike" cap="none" normalizeH="0" baseline="0" dirty="0" smtClean="0">
              <a:ln>
                <a:noFill/>
              </a:ln>
              <a:solidFill>
                <a:srgbClr val="7030A0"/>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0728" name="Rectangle 8"/>
          <p:cNvSpPr>
            <a:spLocks noChangeArrowheads="1"/>
          </p:cNvSpPr>
          <p:nvPr/>
        </p:nvSpPr>
        <p:spPr bwMode="auto">
          <a:xfrm>
            <a:off x="457200" y="3333750"/>
            <a:ext cx="6858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30729" name="Rectangle 9"/>
          <p:cNvSpPr>
            <a:spLocks noChangeArrowheads="1"/>
          </p:cNvSpPr>
          <p:nvPr/>
        </p:nvSpPr>
        <p:spPr bwMode="auto">
          <a:xfrm>
            <a:off x="457200" y="4705350"/>
            <a:ext cx="6858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  </a:t>
            </a: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30730" name="Rectangle 10"/>
          <p:cNvSpPr>
            <a:spLocks noChangeArrowheads="1"/>
          </p:cNvSpPr>
          <p:nvPr/>
        </p:nvSpPr>
        <p:spPr bwMode="auto">
          <a:xfrm>
            <a:off x="457200" y="6200775"/>
            <a:ext cx="6858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 </a:t>
            </a: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30731" name="Rectangle 11"/>
          <p:cNvSpPr>
            <a:spLocks noChangeArrowheads="1"/>
          </p:cNvSpPr>
          <p:nvPr/>
        </p:nvSpPr>
        <p:spPr bwMode="auto">
          <a:xfrm>
            <a:off x="457200" y="7658100"/>
            <a:ext cx="6858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cxnSp>
        <p:nvCxnSpPr>
          <p:cNvPr id="13" name="Прямая соединительная линия 12"/>
          <p:cNvCxnSpPr/>
          <p:nvPr/>
        </p:nvCxnSpPr>
        <p:spPr>
          <a:xfrm>
            <a:off x="0" y="9906000"/>
            <a:ext cx="68580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Прямая соединительная линия 13"/>
          <p:cNvCxnSpPr/>
          <p:nvPr/>
        </p:nvCxnSpPr>
        <p:spPr>
          <a:xfrm>
            <a:off x="6858000" y="0"/>
            <a:ext cx="0" cy="990600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5" name="Прямая соединительная линия 14"/>
          <p:cNvCxnSpPr/>
          <p:nvPr/>
        </p:nvCxnSpPr>
        <p:spPr>
          <a:xfrm>
            <a:off x="0" y="0"/>
            <a:ext cx="0" cy="990600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Прямая соединительная линия 15"/>
          <p:cNvCxnSpPr/>
          <p:nvPr/>
        </p:nvCxnSpPr>
        <p:spPr>
          <a:xfrm>
            <a:off x="0" y="0"/>
            <a:ext cx="6858000" cy="0"/>
          </a:xfrm>
          <a:prstGeom prst="line">
            <a:avLst/>
          </a:prstGeom>
          <a:ln w="57150">
            <a:solidFill>
              <a:srgbClr val="FFFF00"/>
            </a:solidFill>
          </a:ln>
        </p:spPr>
        <p:style>
          <a:lnRef idx="1">
            <a:schemeClr val="accent1"/>
          </a:lnRef>
          <a:fillRef idx="0">
            <a:schemeClr val="accent1"/>
          </a:fillRef>
          <a:effectRef idx="0">
            <a:schemeClr val="accent1"/>
          </a:effectRef>
          <a:fontRef idx="minor">
            <a:schemeClr val="tx1"/>
          </a:fontRef>
        </p:style>
      </p:cxnSp>
      <p:sp>
        <p:nvSpPr>
          <p:cNvPr id="17" name="Прямоугольник 16"/>
          <p:cNvSpPr/>
          <p:nvPr/>
        </p:nvSpPr>
        <p:spPr>
          <a:xfrm>
            <a:off x="3284984" y="9598223"/>
            <a:ext cx="274434" cy="307777"/>
          </a:xfrm>
          <a:prstGeom prst="rect">
            <a:avLst/>
          </a:prstGeom>
        </p:spPr>
        <p:txBody>
          <a:bodyPr wrap="none">
            <a:spAutoFit/>
          </a:bodyPr>
          <a:lstStyle/>
          <a:p>
            <a:r>
              <a:rPr lang="ru-RU" sz="1400" dirty="0" smtClean="0">
                <a:latin typeface="Times New Roman" pitchFamily="18" charset="0"/>
                <a:cs typeface="Times New Roman" pitchFamily="18" charset="0"/>
              </a:rPr>
              <a:t>9</a:t>
            </a:r>
            <a:endParaRPr lang="ru-RU" sz="1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1585</TotalTime>
  <Words>1804</Words>
  <Application>Microsoft Office PowerPoint</Application>
  <PresentationFormat>Лист A4 (210x297 мм)</PresentationFormat>
  <Paragraphs>213</Paragraphs>
  <Slides>23</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23</vt:i4>
      </vt:variant>
    </vt:vector>
  </HeadingPairs>
  <TitlesOfParts>
    <vt:vector size="24" baseType="lpstr">
      <vt:lpstr>Тема Office</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Марат</dc:creator>
  <cp:lastModifiedBy>Марат</cp:lastModifiedBy>
  <cp:revision>228</cp:revision>
  <dcterms:created xsi:type="dcterms:W3CDTF">2021-11-25T06:46:55Z</dcterms:created>
  <dcterms:modified xsi:type="dcterms:W3CDTF">2022-03-14T07:31:12Z</dcterms:modified>
</cp:coreProperties>
</file>