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8" r:id="rId5"/>
    <p:sldId id="269" r:id="rId6"/>
    <p:sldId id="271" r:id="rId7"/>
    <p:sldId id="272" r:id="rId8"/>
    <p:sldId id="274" r:id="rId9"/>
    <p:sldId id="275" r:id="rId10"/>
    <p:sldId id="276" r:id="rId11"/>
    <p:sldId id="277" r:id="rId12"/>
    <p:sldId id="279" r:id="rId13"/>
    <p:sldId id="280" r:id="rId14"/>
    <p:sldId id="284" r:id="rId15"/>
    <p:sldId id="282" r:id="rId16"/>
    <p:sldId id="281" r:id="rId17"/>
    <p:sldId id="28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28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1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84C6-B61D-43E2-BB0D-8BDCCE293AB7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0E22E-DD63-4EC6-B985-376E8A2E32E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84C6-B61D-43E2-BB0D-8BDCCE293AB7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0E22E-DD63-4EC6-B985-376E8A2E3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84C6-B61D-43E2-BB0D-8BDCCE293AB7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0E22E-DD63-4EC6-B985-376E8A2E3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84C6-B61D-43E2-BB0D-8BDCCE293AB7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0E22E-DD63-4EC6-B985-376E8A2E3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7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84C6-B61D-43E2-BB0D-8BDCCE293AB7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8"/>
            <a:ext cx="762000" cy="365125"/>
          </a:xfrm>
        </p:spPr>
        <p:txBody>
          <a:bodyPr/>
          <a:lstStyle/>
          <a:p>
            <a:fld id="{0420E22E-DD63-4EC6-B985-376E8A2E3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3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3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84C6-B61D-43E2-BB0D-8BDCCE293AB7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0E22E-DD63-4EC6-B985-376E8A2E3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3" y="1535115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9" y="1535115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3" y="2362203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362203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84C6-B61D-43E2-BB0D-8BDCCE293AB7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0E22E-DD63-4EC6-B985-376E8A2E3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84C6-B61D-43E2-BB0D-8BDCCE293AB7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0E22E-DD63-4EC6-B985-376E8A2E3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84C6-B61D-43E2-BB0D-8BDCCE293AB7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0E22E-DD63-4EC6-B985-376E8A2E3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4" y="1524003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3" y="273053"/>
            <a:ext cx="5111751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84C6-B61D-43E2-BB0D-8BDCCE293AB7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0E22E-DD63-4EC6-B985-376E8A2E3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884C6-B61D-43E2-BB0D-8BDCCE293AB7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0E22E-DD63-4EC6-B985-376E8A2E3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8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D1884C6-B61D-43E2-BB0D-8BDCCE293AB7}" type="datetimeFigureOut">
              <a:rPr lang="ru-RU" smtClean="0"/>
              <a:pPr/>
              <a:t>19.03.2022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8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8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420E22E-DD63-4EC6-B985-376E8A2E32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803751" cy="166758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effectLst/>
                <a:latin typeface="+mn-lt"/>
              </a:rPr>
              <a:t>МБДОУ «НОВОШЕШМИНСКИЙ ДЕТСКИЙ САД «Золотой ключик» </a:t>
            </a:r>
            <a:r>
              <a:rPr lang="ru-RU" sz="2400" dirty="0" err="1" smtClean="0">
                <a:solidFill>
                  <a:schemeClr val="bg1"/>
                </a:solidFill>
                <a:effectLst/>
                <a:latin typeface="+mn-lt"/>
              </a:rPr>
              <a:t>новошешминского</a:t>
            </a:r>
            <a:r>
              <a:rPr lang="ru-RU" sz="2400" dirty="0" smtClean="0">
                <a:solidFill>
                  <a:schemeClr val="bg1"/>
                </a:solidFill>
                <a:effectLst/>
                <a:latin typeface="+mn-lt"/>
              </a:rPr>
              <a:t> муниципального района </a:t>
            </a:r>
            <a:r>
              <a:rPr lang="ru-RU" sz="2400" dirty="0" err="1" smtClean="0">
                <a:solidFill>
                  <a:schemeClr val="bg1"/>
                </a:solidFill>
                <a:effectLst/>
                <a:latin typeface="+mn-lt"/>
              </a:rPr>
              <a:t>рт</a:t>
            </a:r>
            <a:endParaRPr lang="ru-RU" sz="2400" dirty="0">
              <a:solidFill>
                <a:schemeClr val="bg1"/>
              </a:solidFill>
              <a:effectLst/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86053" y="2500306"/>
            <a:ext cx="3786215" cy="85725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ПРЕЗЕНТАЦИЯ</a:t>
            </a:r>
          </a:p>
          <a:p>
            <a:r>
              <a:rPr lang="ru-RU" sz="2400" dirty="0" smtClean="0"/>
              <a:t>НА ТЕМУ:</a:t>
            </a:r>
          </a:p>
          <a:p>
            <a:r>
              <a:rPr lang="ru-RU" sz="2400" dirty="0" smtClean="0"/>
              <a:t> «ПЕРВЫЕ ШАГИ В МИР ПРОФЕССИЙ»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716016" y="4509120"/>
            <a:ext cx="606368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altLang="ru-RU" dirty="0" smtClean="0">
              <a:latin typeface="Monotype Corsiva" pitchFamily="66" charset="0"/>
            </a:endParaRPr>
          </a:p>
          <a:p>
            <a:r>
              <a:rPr lang="ru-RU" altLang="ru-RU" sz="2000" dirty="0" smtClean="0"/>
              <a:t>    </a:t>
            </a:r>
            <a:r>
              <a:rPr lang="ru-RU" altLang="ru-RU" sz="2000" dirty="0" smtClean="0">
                <a:solidFill>
                  <a:schemeClr val="bg1"/>
                </a:solidFill>
              </a:rPr>
              <a:t>Воспитатель </a:t>
            </a:r>
            <a:r>
              <a:rPr lang="ru-RU" altLang="ru-RU" sz="2000" dirty="0" err="1">
                <a:solidFill>
                  <a:schemeClr val="bg1"/>
                </a:solidFill>
              </a:rPr>
              <a:t>высш.кв.категории</a:t>
            </a:r>
            <a:r>
              <a:rPr lang="ru-RU" altLang="ru-RU" sz="2000" dirty="0">
                <a:solidFill>
                  <a:schemeClr val="bg1"/>
                </a:solidFill>
              </a:rPr>
              <a:t>:  </a:t>
            </a:r>
          </a:p>
          <a:p>
            <a:r>
              <a:rPr lang="ru-RU" altLang="ru-RU" sz="2000" dirty="0">
                <a:solidFill>
                  <a:schemeClr val="bg1"/>
                </a:solidFill>
              </a:rPr>
              <a:t>    </a:t>
            </a:r>
            <a:r>
              <a:rPr lang="ru-RU" altLang="ru-RU" sz="2000" dirty="0" err="1">
                <a:solidFill>
                  <a:schemeClr val="bg1"/>
                </a:solidFill>
              </a:rPr>
              <a:t>Кубиева</a:t>
            </a:r>
            <a:r>
              <a:rPr lang="ru-RU" altLang="ru-RU" sz="2000" dirty="0">
                <a:solidFill>
                  <a:schemeClr val="bg1"/>
                </a:solidFill>
              </a:rPr>
              <a:t> </a:t>
            </a:r>
            <a:r>
              <a:rPr lang="ru-RU" altLang="ru-RU" sz="2000" dirty="0" err="1">
                <a:solidFill>
                  <a:schemeClr val="bg1"/>
                </a:solidFill>
              </a:rPr>
              <a:t>Фирдауса</a:t>
            </a:r>
            <a:r>
              <a:rPr lang="ru-RU" altLang="ru-RU" sz="2000" dirty="0">
                <a:solidFill>
                  <a:schemeClr val="bg1"/>
                </a:solidFill>
              </a:rPr>
              <a:t> </a:t>
            </a:r>
            <a:r>
              <a:rPr lang="ru-RU" altLang="ru-RU" sz="2000" dirty="0" err="1">
                <a:solidFill>
                  <a:schemeClr val="bg1"/>
                </a:solidFill>
              </a:rPr>
              <a:t>Мингалиевна</a:t>
            </a:r>
            <a:endParaRPr lang="ru-RU" sz="2000" dirty="0">
              <a:solidFill>
                <a:schemeClr val="bg1"/>
              </a:solidFill>
            </a:endParaRPr>
          </a:p>
          <a:p>
            <a:pPr algn="r"/>
            <a:r>
              <a:rPr lang="ru-RU" i="1" dirty="0" smtClean="0"/>
              <a:t>.</a:t>
            </a:r>
            <a:endParaRPr lang="ru-RU" i="1" dirty="0"/>
          </a:p>
        </p:txBody>
      </p:sp>
      <p:sp>
        <p:nvSpPr>
          <p:cNvPr id="6" name="TextBox 5"/>
          <p:cNvSpPr txBox="1"/>
          <p:nvPr/>
        </p:nvSpPr>
        <p:spPr>
          <a:xfrm>
            <a:off x="3923928" y="6093296"/>
            <a:ext cx="1390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2022 год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Tm="5958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428604"/>
            <a:ext cx="66967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spc="50" dirty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Экскурсия в музей</a:t>
            </a:r>
          </a:p>
        </p:txBody>
      </p:sp>
      <p:pic>
        <p:nvPicPr>
          <p:cNvPr id="5" name="Рисунок 4" descr="F:\ПРОЕКТ ПО ПРОФЕССИИ\фото профес\IMG_340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5"/>
            <a:ext cx="7344816" cy="4320480"/>
          </a:xfrm>
          <a:prstGeom prst="rect">
            <a:avLst/>
          </a:prstGeom>
          <a:noFill/>
          <a:ln w="38100">
            <a:solidFill>
              <a:srgbClr val="FFFF00"/>
            </a:solidFill>
          </a:ln>
        </p:spPr>
      </p:pic>
    </p:spTree>
  </p:cSld>
  <p:clrMapOvr>
    <a:masterClrMapping/>
  </p:clrMapOvr>
  <p:transition advTm="5070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571480"/>
            <a:ext cx="67687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Экскурсия </a:t>
            </a:r>
            <a:r>
              <a:rPr lang="ru-RU" sz="4400" b="1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школу</a:t>
            </a:r>
          </a:p>
        </p:txBody>
      </p:sp>
      <p:pic>
        <p:nvPicPr>
          <p:cNvPr id="7" name="Рисунок 6" descr="E:\ПРОЕКТ ПО ПРОФЕССИИ\фото профес\IMG_381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2" y="1844824"/>
            <a:ext cx="7416824" cy="403244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advTm="5133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571480"/>
            <a:ext cx="800105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rgbClr val="002060"/>
                </a:solidFill>
              </a:rPr>
              <a:t>ТРУД ТЕСНО СВЯЗАН С ИГРОЙ </a:t>
            </a:r>
          </a:p>
          <a:p>
            <a:pPr algn="just"/>
            <a:r>
              <a:rPr lang="ru-RU" sz="2400" dirty="0" smtClean="0"/>
              <a:t>У детей дошкольного возраста основным видом деятельности является игра. В игре дети отражают труд взрослых.</a:t>
            </a:r>
          </a:p>
          <a:p>
            <a:pPr algn="just"/>
            <a:r>
              <a:rPr lang="ru-RU" sz="2400" dirty="0" smtClean="0"/>
              <a:t>Игра – исторический вид деятельности детей, заключающийся в воспроизведении действий взрослых и отношений между ними. Игры, незаменимы в воспитании дошкольников. Они вносят элемент творчества в действия детей. Основными видами игр, где дети знакомятся с трудом взрослых являются:</a:t>
            </a:r>
          </a:p>
          <a:p>
            <a:pPr algn="just"/>
            <a:r>
              <a:rPr lang="ru-RU" sz="2400" dirty="0" smtClean="0"/>
              <a:t>-сюжетно – ролевая игра;</a:t>
            </a:r>
          </a:p>
          <a:p>
            <a:pPr algn="just"/>
            <a:r>
              <a:rPr lang="ru-RU" sz="2400" dirty="0" smtClean="0"/>
              <a:t>-театрализованная игра – </a:t>
            </a:r>
            <a:r>
              <a:rPr lang="ru-RU" sz="2400" dirty="0" err="1" smtClean="0"/>
              <a:t>игра</a:t>
            </a:r>
            <a:r>
              <a:rPr lang="ru-RU" sz="2400" dirty="0" smtClean="0"/>
              <a:t> , в которой дети обыгрывают сюжет из литературного источника;</a:t>
            </a:r>
          </a:p>
          <a:p>
            <a:pPr algn="just"/>
            <a:r>
              <a:rPr lang="ru-RU" sz="2400" dirty="0" smtClean="0"/>
              <a:t>-дидактическая игра;</a:t>
            </a:r>
          </a:p>
          <a:p>
            <a:pPr algn="just"/>
            <a:r>
              <a:rPr lang="ru-RU" sz="2400" dirty="0" smtClean="0"/>
              <a:t>Значение дидактических игр – способствовать усвоению, укреплению у детей знаний, умений</a:t>
            </a:r>
            <a:r>
              <a:rPr lang="ru-RU" sz="2400" dirty="0"/>
              <a:t>.</a:t>
            </a:r>
          </a:p>
        </p:txBody>
      </p:sp>
    </p:spTree>
  </p:cSld>
  <p:clrMapOvr>
    <a:masterClrMapping/>
  </p:clrMapOvr>
  <p:transition advTm="9937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G_545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7"/>
            <a:ext cx="5184575" cy="3024335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E:\ПРОЕКТ ПО ПРОФЕССИИ\фото на презентацию профессия\vfvf\IMG-20191016-WA0128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1880" y="3573016"/>
            <a:ext cx="5184576" cy="2808312"/>
          </a:xfrm>
          <a:prstGeom prst="rect">
            <a:avLst/>
          </a:prstGeom>
          <a:noFill/>
          <a:ln w="38100">
            <a:solidFill>
              <a:srgbClr val="00B0F0"/>
            </a:solidFill>
            <a:miter lim="800000"/>
            <a:headEnd/>
            <a:tailEnd/>
          </a:ln>
        </p:spPr>
      </p:pic>
    </p:spTree>
  </p:cSld>
  <p:clrMapOvr>
    <a:masterClrMapping/>
  </p:clrMapOvr>
  <p:transition advTm="5553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3749" y="332656"/>
            <a:ext cx="6048672" cy="64633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/>
              <a:t>     </a:t>
            </a:r>
            <a:r>
              <a:rPr lang="ru-RU" sz="3600" dirty="0" smtClean="0">
                <a:solidFill>
                  <a:srgbClr val="FF0000"/>
                </a:solidFill>
              </a:rPr>
              <a:t>Сюжетно-ролевые </a:t>
            </a:r>
            <a:r>
              <a:rPr lang="ru-RU" sz="3600" dirty="0">
                <a:solidFill>
                  <a:srgbClr val="FF0000"/>
                </a:solidFill>
              </a:rPr>
              <a:t>игры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904" y="1556792"/>
            <a:ext cx="3924436" cy="2232249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38" y="4365104"/>
            <a:ext cx="3906434" cy="2304255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339424"/>
            <a:ext cx="3888432" cy="2304256"/>
          </a:xfrm>
          <a:prstGeom prst="rect">
            <a:avLst/>
          </a:prstGeom>
          <a:ln w="57150">
            <a:solidFill>
              <a:srgbClr val="00B0F0"/>
            </a:solidFill>
          </a:ln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403648" y="3924049"/>
            <a:ext cx="1490464" cy="288032"/>
          </a:xfrm>
          <a:prstGeom prst="round2Diag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«Магазин»</a:t>
            </a:r>
            <a:endParaRPr lang="ru-RU" dirty="0"/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5868144" y="3924049"/>
            <a:ext cx="1490464" cy="288032"/>
          </a:xfrm>
          <a:prstGeom prst="round2Diag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«Кафе»</a:t>
            </a:r>
            <a:endParaRPr lang="ru-RU" dirty="0"/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 rot="10800000" flipV="1">
            <a:off x="3275856" y="1113021"/>
            <a:ext cx="2088232" cy="288031"/>
          </a:xfrm>
          <a:prstGeom prst="round2Diag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«</a:t>
            </a:r>
            <a:r>
              <a:rPr lang="ru-RU" dirty="0" err="1" smtClean="0"/>
              <a:t>Зур</a:t>
            </a:r>
            <a:r>
              <a:rPr lang="ru-RU" dirty="0" smtClean="0"/>
              <a:t> </a:t>
            </a:r>
            <a:r>
              <a:rPr lang="ru-RU" dirty="0" err="1" smtClean="0"/>
              <a:t>гаилэ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2101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197346"/>
            <a:ext cx="785818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rgbClr val="002060"/>
                </a:solidFill>
              </a:rPr>
              <a:t>3 ЭТАП: ИТОГОВЫЙ</a:t>
            </a:r>
          </a:p>
          <a:p>
            <a:endParaRPr lang="ru-RU" dirty="0" smtClean="0"/>
          </a:p>
          <a:p>
            <a:pPr algn="just"/>
            <a:r>
              <a:rPr lang="ru-RU" sz="2400" dirty="0" smtClean="0"/>
              <a:t>Результат в процессе реализации проекта получился</a:t>
            </a:r>
          </a:p>
          <a:p>
            <a:pPr algn="just"/>
            <a:r>
              <a:rPr lang="ru-RU" sz="2400" dirty="0" smtClean="0"/>
              <a:t>достаточно интересным. Ребята не только расширили</a:t>
            </a:r>
          </a:p>
          <a:p>
            <a:pPr algn="just"/>
            <a:r>
              <a:rPr lang="ru-RU" sz="2400" dirty="0" smtClean="0"/>
              <a:t>кругозор и повысили уровень знаний о профессиях,</a:t>
            </a:r>
          </a:p>
          <a:p>
            <a:pPr algn="just"/>
            <a:r>
              <a:rPr lang="ru-RU" sz="2400" dirty="0" smtClean="0"/>
              <a:t>но уже на этом возрастном этапе стали выбирать</a:t>
            </a:r>
          </a:p>
          <a:p>
            <a:pPr algn="just"/>
            <a:r>
              <a:rPr lang="ru-RU" sz="2400" dirty="0" smtClean="0"/>
              <a:t>профессии на будущее, причем не только</a:t>
            </a:r>
          </a:p>
          <a:p>
            <a:pPr algn="just"/>
            <a:r>
              <a:rPr lang="ru-RU" sz="2400" dirty="0" smtClean="0"/>
              <a:t>ориентируясь на профессии своих родителей, стали</a:t>
            </a:r>
          </a:p>
          <a:p>
            <a:pPr algn="just"/>
            <a:r>
              <a:rPr lang="ru-RU" sz="2400" dirty="0" smtClean="0"/>
              <a:t>больше интересоваться какими умениями и знаниями</a:t>
            </a:r>
          </a:p>
          <a:p>
            <a:pPr algn="just"/>
            <a:r>
              <a:rPr lang="ru-RU" sz="2400" dirty="0" smtClean="0"/>
              <a:t>должен обладать специалист своего дела. Таким</a:t>
            </a:r>
          </a:p>
          <a:p>
            <a:pPr algn="just"/>
            <a:r>
              <a:rPr lang="ru-RU" sz="2400" dirty="0" smtClean="0"/>
              <a:t>образом, у ребят повысилась познавательная</a:t>
            </a:r>
          </a:p>
          <a:p>
            <a:pPr algn="just"/>
            <a:r>
              <a:rPr lang="ru-RU" sz="2400" dirty="0" smtClean="0"/>
              <a:t>активность, желание выполнять трудовые поручения,</a:t>
            </a:r>
          </a:p>
          <a:p>
            <a:pPr algn="just"/>
            <a:r>
              <a:rPr lang="ru-RU" sz="2400" dirty="0" smtClean="0"/>
              <a:t>а также ребята стали больше уважать чужой труд и</a:t>
            </a:r>
          </a:p>
          <a:p>
            <a:pPr algn="just"/>
            <a:r>
              <a:rPr lang="ru-RU" sz="2400" dirty="0" smtClean="0"/>
              <a:t>результаты труда.</a:t>
            </a:r>
            <a:endParaRPr lang="ru-RU" sz="2400" dirty="0"/>
          </a:p>
        </p:txBody>
      </p:sp>
    </p:spTree>
  </p:cSld>
  <p:clrMapOvr>
    <a:masterClrMapping/>
  </p:clrMapOvr>
  <p:transition advTm="10592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642918"/>
            <a:ext cx="7358114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rgbClr val="002060"/>
                </a:solidFill>
              </a:rPr>
              <a:t>ИСПОЛЬЗОВАНИЕ ХУДОЖЕСТВЕННОЙ ЛИТЕРАТУРЫ</a:t>
            </a:r>
          </a:p>
          <a:p>
            <a:endParaRPr lang="ru-RU" dirty="0" smtClean="0"/>
          </a:p>
          <a:p>
            <a:pPr algn="just"/>
            <a:r>
              <a:rPr lang="ru-RU" sz="2400" dirty="0" smtClean="0"/>
              <a:t>Широко используем произведения: Г.Сапгир «Садовник»; </a:t>
            </a:r>
            <a:r>
              <a:rPr lang="ru-RU" sz="2400" dirty="0" err="1" smtClean="0"/>
              <a:t>Б.Заходер</a:t>
            </a:r>
            <a:r>
              <a:rPr lang="ru-RU" sz="2400" dirty="0" smtClean="0"/>
              <a:t> «Портниха», «Строители». Неизгладимое впечатление производят на детей образы скромных героев из произведений С.Маршака- пожарника Кузьмы ("Пожар"), почтальона ("Почта"), С. Михалкова- дяди Степы- милиционера и др. Удивительно просто и глубоко говорит с детьми Маяковский о работе столяра, плотника, инженера, врача, о рабочем и кондукторе, о шофере и летчике, подводя детей к мысли о том, что "работа всякого нужна одинаково" и что "чего один не сделает – сделаем вместе".</a:t>
            </a:r>
            <a:endParaRPr lang="ru-RU" sz="2400" dirty="0"/>
          </a:p>
        </p:txBody>
      </p:sp>
    </p:spTree>
  </p:cSld>
  <p:clrMapOvr>
    <a:masterClrMapping/>
  </p:clrMapOvr>
  <p:transition advTm="12433">
    <p:wipe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106000"/>
            <a:ext cx="8100000" cy="4752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i="1" dirty="0" smtClean="0"/>
              <a:t>СПАСИБО </a:t>
            </a:r>
          </a:p>
          <a:p>
            <a:pPr algn="ctr"/>
            <a:r>
              <a:rPr lang="ru-RU" sz="4000" b="1" i="1" dirty="0" smtClean="0"/>
              <a:t>ЗА ВНИМАНИЕ</a:t>
            </a:r>
            <a:endParaRPr lang="ru-RU" sz="4000" b="1" i="1" dirty="0"/>
          </a:p>
        </p:txBody>
      </p:sp>
    </p:spTree>
  </p:cSld>
  <p:clrMapOvr>
    <a:masterClrMapping/>
  </p:clrMapOvr>
  <p:transition advTm="8097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img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t="1852" b="1852"/>
          <a:stretch>
            <a:fillRect/>
          </a:stretch>
        </p:blipFill>
        <p:spPr bwMode="auto">
          <a:xfrm>
            <a:off x="714349" y="428605"/>
            <a:ext cx="7643867" cy="5643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advTm="5756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0035" y="714356"/>
            <a:ext cx="7920000" cy="4788000"/>
          </a:xfrm>
        </p:spPr>
        <p:txBody>
          <a:bodyPr>
            <a:noAutofit/>
          </a:bodyPr>
          <a:lstStyle/>
          <a:p>
            <a:r>
              <a:rPr lang="ru-RU" sz="2400" b="1" i="1" u="sng" dirty="0" smtClean="0">
                <a:solidFill>
                  <a:srgbClr val="002060"/>
                </a:solidFill>
              </a:rPr>
              <a:t>АКТУАЛЬНОСТЬ ТЕМЫ ПРОЕКТА</a:t>
            </a:r>
          </a:p>
          <a:p>
            <a:pPr algn="just"/>
            <a:endParaRPr lang="ru-RU" sz="1800" dirty="0" smtClean="0"/>
          </a:p>
          <a:p>
            <a:pPr algn="just"/>
            <a:r>
              <a:rPr lang="ru-RU" sz="2400" dirty="0" smtClean="0"/>
              <a:t>Проблема ранней профориентации в</a:t>
            </a:r>
          </a:p>
          <a:p>
            <a:pPr algn="just"/>
            <a:r>
              <a:rPr lang="ru-RU" sz="2400" dirty="0" smtClean="0"/>
              <a:t>детском саду является инновационной</a:t>
            </a:r>
          </a:p>
          <a:p>
            <a:pPr algn="just"/>
            <a:r>
              <a:rPr lang="ru-RU" sz="2400" dirty="0" smtClean="0"/>
              <a:t>(в соответствии с ФГОС),цель которой</a:t>
            </a:r>
          </a:p>
          <a:p>
            <a:pPr algn="just"/>
            <a:r>
              <a:rPr lang="ru-RU" sz="2400" dirty="0" smtClean="0"/>
              <a:t>– социализация дошкольников в</a:t>
            </a:r>
          </a:p>
          <a:p>
            <a:pPr algn="just"/>
            <a:r>
              <a:rPr lang="ru-RU" sz="2400" dirty="0" smtClean="0"/>
              <a:t>процессе ознакомления с профессиями</a:t>
            </a:r>
          </a:p>
          <a:p>
            <a:pPr algn="just"/>
            <a:r>
              <a:rPr lang="ru-RU" sz="2400" dirty="0" smtClean="0"/>
              <a:t>и трудом взрослых.</a:t>
            </a:r>
            <a:endParaRPr lang="ru-RU" sz="2400" dirty="0"/>
          </a:p>
        </p:txBody>
      </p:sp>
    </p:spTree>
  </p:cSld>
  <p:clrMapOvr>
    <a:masterClrMapping/>
  </p:clrMapOvr>
  <p:transition advTm="6350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09" y="428604"/>
            <a:ext cx="792961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rgbClr val="002060"/>
                </a:solidFill>
              </a:rPr>
              <a:t>ЗАДАЧИ ПРОЕКТА</a:t>
            </a:r>
          </a:p>
          <a:p>
            <a:pPr algn="just"/>
            <a:endParaRPr lang="ru-RU" dirty="0" smtClean="0"/>
          </a:p>
          <a:p>
            <a:pPr algn="just"/>
            <a:r>
              <a:rPr lang="ru-RU" sz="2400" dirty="0" smtClean="0"/>
              <a:t>-обогащать представление детей о профессиях</a:t>
            </a:r>
          </a:p>
          <a:p>
            <a:pPr algn="just"/>
            <a:r>
              <a:rPr lang="ru-RU" sz="2400" dirty="0" smtClean="0"/>
              <a:t>-знакомить с особенностями труда в целом и труда в</a:t>
            </a:r>
          </a:p>
          <a:p>
            <a:pPr algn="just"/>
            <a:r>
              <a:rPr lang="ru-RU" sz="2400" dirty="0" smtClean="0"/>
              <a:t>сельской местности</a:t>
            </a:r>
          </a:p>
          <a:p>
            <a:pPr algn="just"/>
            <a:r>
              <a:rPr lang="ru-RU" sz="2400" dirty="0" smtClean="0"/>
              <a:t>-воспитывать чувство уважения к труду взрослых,</a:t>
            </a:r>
          </a:p>
          <a:p>
            <a:pPr algn="just"/>
            <a:r>
              <a:rPr lang="ru-RU" sz="2400" dirty="0" smtClean="0"/>
              <a:t>желание оказывать помощь</a:t>
            </a:r>
          </a:p>
          <a:p>
            <a:pPr algn="just"/>
            <a:r>
              <a:rPr lang="ru-RU" sz="2400" dirty="0" smtClean="0"/>
              <a:t>-обогащать словарный запас посредством</a:t>
            </a:r>
          </a:p>
          <a:p>
            <a:pPr algn="just"/>
            <a:r>
              <a:rPr lang="ru-RU" sz="2400" dirty="0" smtClean="0"/>
              <a:t>ознакомления детей с предметами, необходимыми в</a:t>
            </a:r>
          </a:p>
          <a:p>
            <a:pPr algn="just"/>
            <a:r>
              <a:rPr lang="ru-RU" sz="2400" dirty="0" smtClean="0"/>
              <a:t>работе людей различных профессий</a:t>
            </a:r>
          </a:p>
          <a:p>
            <a:pPr algn="just"/>
            <a:r>
              <a:rPr lang="ru-RU" sz="2400" dirty="0" smtClean="0"/>
              <a:t>-создавать условия для закрепления представлений о</a:t>
            </a:r>
          </a:p>
          <a:p>
            <a:pPr algn="just"/>
            <a:r>
              <a:rPr lang="ru-RU" sz="2400" dirty="0" smtClean="0"/>
              <a:t>трудовых действий, совершаемых взрослыми,</a:t>
            </a:r>
          </a:p>
          <a:p>
            <a:pPr algn="just"/>
            <a:r>
              <a:rPr lang="ru-RU" sz="2400" dirty="0" smtClean="0"/>
              <a:t>результатах труда, необходимом оборудовании.</a:t>
            </a:r>
            <a:endParaRPr lang="ru-RU" sz="2400" dirty="0"/>
          </a:p>
        </p:txBody>
      </p:sp>
    </p:spTree>
  </p:cSld>
  <p:clrMapOvr>
    <a:masterClrMapping/>
  </p:clrMapOvr>
  <p:transition advTm="5601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5" y="1225690"/>
            <a:ext cx="7920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u="sng" dirty="0" smtClean="0"/>
              <a:t>1 этап </a:t>
            </a:r>
            <a:r>
              <a:rPr lang="ru-RU" sz="2400" dirty="0" smtClean="0"/>
              <a:t>(организационный): проведение мониторинга,</a:t>
            </a:r>
          </a:p>
          <a:p>
            <a:pPr algn="just"/>
            <a:r>
              <a:rPr lang="ru-RU" sz="2400" dirty="0" smtClean="0"/>
              <a:t>разработка и утверждение тематического плана, подбор</a:t>
            </a:r>
          </a:p>
          <a:p>
            <a:pPr algn="just"/>
            <a:r>
              <a:rPr lang="ru-RU" sz="2400" dirty="0" smtClean="0"/>
              <a:t>методического сопровождения, подготовка наглядного</a:t>
            </a:r>
          </a:p>
          <a:p>
            <a:pPr algn="just"/>
            <a:r>
              <a:rPr lang="ru-RU" sz="2400" dirty="0" smtClean="0"/>
              <a:t>материала, встречи с родителями воспитанников по</a:t>
            </a:r>
          </a:p>
          <a:p>
            <a:pPr algn="just"/>
            <a:r>
              <a:rPr lang="ru-RU" sz="2400" dirty="0" smtClean="0"/>
              <a:t>организации экскурсий на их место работы, налаживание</a:t>
            </a:r>
          </a:p>
          <a:p>
            <a:pPr algn="just"/>
            <a:r>
              <a:rPr lang="ru-RU" sz="2400" dirty="0" smtClean="0"/>
              <a:t>контактов с ближайшими предприятиями и организациями.</a:t>
            </a:r>
          </a:p>
          <a:p>
            <a:pPr algn="just"/>
            <a:r>
              <a:rPr lang="ru-RU" sz="2400" u="sng" dirty="0" smtClean="0"/>
              <a:t>2 этап </a:t>
            </a:r>
            <a:r>
              <a:rPr lang="ru-RU" sz="2400" dirty="0" smtClean="0"/>
              <a:t>(практический): реализация тематического плана</a:t>
            </a:r>
          </a:p>
          <a:p>
            <a:pPr algn="just"/>
            <a:r>
              <a:rPr lang="ru-RU" sz="2400" dirty="0" smtClean="0"/>
              <a:t>через посещение предприятий и организаций, организацию совместной </a:t>
            </a:r>
            <a:r>
              <a:rPr lang="ru-RU" sz="2400" dirty="0"/>
              <a:t>и самостоятельной деятельности, «</a:t>
            </a:r>
            <a:r>
              <a:rPr lang="ru-RU" sz="2400" dirty="0" smtClean="0"/>
              <a:t>погружение»</a:t>
            </a:r>
          </a:p>
          <a:p>
            <a:pPr algn="just"/>
            <a:r>
              <a:rPr lang="ru-RU" sz="2400" dirty="0" smtClean="0"/>
              <a:t>воспитанников в реальные практические ситуации.</a:t>
            </a:r>
          </a:p>
          <a:p>
            <a:pPr algn="just"/>
            <a:r>
              <a:rPr lang="ru-RU" sz="2400" u="sng" dirty="0" smtClean="0"/>
              <a:t>3 этап </a:t>
            </a:r>
            <a:r>
              <a:rPr lang="ru-RU" sz="2400" dirty="0" smtClean="0"/>
              <a:t>(итоговый): проведение повторного мониторинга,</a:t>
            </a:r>
          </a:p>
          <a:p>
            <a:pPr algn="just"/>
            <a:r>
              <a:rPr lang="ru-RU" sz="2400" dirty="0" smtClean="0"/>
              <a:t>анализ и обобщение опыта.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500434" y="428607"/>
            <a:ext cx="27967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rgbClr val="002060"/>
                </a:solidFill>
              </a:rPr>
              <a:t>ЭТАПЫ ПРОЕКТА</a:t>
            </a:r>
            <a:endParaRPr lang="ru-RU" sz="2400" b="1" i="1" u="sng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Tm="11294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7" y="1214423"/>
            <a:ext cx="7920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dirty="0" smtClean="0"/>
              <a:t>Пополнение предметно-развивающей среды в</a:t>
            </a:r>
          </a:p>
          <a:p>
            <a:pPr algn="just"/>
            <a:r>
              <a:rPr lang="ru-RU" sz="2400" dirty="0" smtClean="0"/>
              <a:t>соответствии с решаемыми задачами проекта</a:t>
            </a:r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Создание и подбор презентаций</a:t>
            </a:r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Подбор художественной литературы и</a:t>
            </a:r>
          </a:p>
          <a:p>
            <a:pPr algn="just"/>
            <a:r>
              <a:rPr lang="ru-RU" sz="2400" dirty="0" smtClean="0"/>
              <a:t>фотоматериалов</a:t>
            </a:r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Беседы с родителями (законными представителями)</a:t>
            </a:r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Налаживание контактов с ближайшими</a:t>
            </a:r>
          </a:p>
          <a:p>
            <a:pPr algn="just"/>
            <a:r>
              <a:rPr lang="ru-RU" sz="2400" dirty="0" smtClean="0"/>
              <a:t>предприятиями и организациями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714348" y="785795"/>
            <a:ext cx="79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rgbClr val="002060"/>
                </a:solidFill>
              </a:rPr>
              <a:t>1 ЭТАП - ОРГАНИЗАЦИОННЫЙ </a:t>
            </a:r>
            <a:endParaRPr lang="ru-RU" sz="2400" b="1" i="1" u="sng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Tm="10124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slide-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5" y="1000109"/>
            <a:ext cx="7503361" cy="5414687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86118" y="500043"/>
            <a:ext cx="40434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rgbClr val="002060"/>
                </a:solidFill>
              </a:rPr>
              <a:t>2 ЭТАП - ПРАКТИЧЕСКИЙ</a:t>
            </a:r>
            <a:endParaRPr lang="ru-RU" sz="2400" b="1" i="1" u="sng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advTm="6848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785794"/>
            <a:ext cx="7920000" cy="443198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i="1" u="sng" dirty="0" smtClean="0">
                <a:solidFill>
                  <a:srgbClr val="002060"/>
                </a:solidFill>
              </a:rPr>
              <a:t>ЭКСКУРСИИ И НАБЛЮДЕНИЯ</a:t>
            </a:r>
          </a:p>
          <a:p>
            <a:endParaRPr lang="ru-RU" dirty="0" smtClean="0"/>
          </a:p>
          <a:p>
            <a:r>
              <a:rPr lang="ru-RU" sz="2400" dirty="0" smtClean="0"/>
              <a:t>В процессе реализации проекта был организован</a:t>
            </a:r>
          </a:p>
          <a:p>
            <a:r>
              <a:rPr lang="ru-RU" sz="2400" dirty="0" smtClean="0"/>
              <a:t>целый ряд экскурсий.</a:t>
            </a:r>
          </a:p>
          <a:p>
            <a:endParaRPr lang="ru-RU" sz="2400" dirty="0" smtClean="0"/>
          </a:p>
          <a:p>
            <a:r>
              <a:rPr lang="ru-RU" sz="2400" dirty="0" smtClean="0"/>
              <a:t>Преимущество экскурсий в том, что они позволяют в</a:t>
            </a:r>
          </a:p>
          <a:p>
            <a:r>
              <a:rPr lang="ru-RU" sz="2400" dirty="0" smtClean="0"/>
              <a:t>естественной обстановке познакомить детей с</a:t>
            </a:r>
          </a:p>
          <a:p>
            <a:r>
              <a:rPr lang="ru-RU" sz="2400" dirty="0" smtClean="0"/>
              <a:t>объектами и явлениями природы. </a:t>
            </a:r>
          </a:p>
          <a:p>
            <a:endParaRPr lang="ru-RU" sz="2400" dirty="0" smtClean="0"/>
          </a:p>
          <a:p>
            <a:r>
              <a:rPr lang="ru-RU" sz="2400" dirty="0" smtClean="0"/>
              <a:t>Основная цель экскурсии - показать, что и для какой</a:t>
            </a:r>
          </a:p>
          <a:p>
            <a:r>
              <a:rPr lang="ru-RU" sz="2400" dirty="0" smtClean="0"/>
              <a:t>цели делают люди</a:t>
            </a:r>
            <a:r>
              <a:rPr lang="ru-RU" sz="2400" dirty="0"/>
              <a:t>, </a:t>
            </a:r>
            <a:r>
              <a:rPr lang="ru-RU" sz="2400" dirty="0" smtClean="0"/>
              <a:t>как относятся </a:t>
            </a:r>
            <a:r>
              <a:rPr lang="ru-RU" sz="2400" dirty="0"/>
              <a:t>к своему труду, </a:t>
            </a:r>
            <a:endParaRPr lang="ru-RU" sz="2400" dirty="0" smtClean="0"/>
          </a:p>
          <a:p>
            <a:r>
              <a:rPr lang="ru-RU" sz="2400" dirty="0" smtClean="0"/>
              <a:t>каковы его результаты.</a:t>
            </a:r>
            <a:endParaRPr lang="ru-RU" sz="2400" dirty="0"/>
          </a:p>
        </p:txBody>
      </p:sp>
    </p:spTree>
  </p:cSld>
  <p:clrMapOvr>
    <a:masterClrMapping/>
  </p:clrMapOvr>
  <p:transition advTm="10795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857231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Экскурсия в спорт комплекс</a:t>
            </a:r>
          </a:p>
        </p:txBody>
      </p:sp>
      <p:pic>
        <p:nvPicPr>
          <p:cNvPr id="5" name="Picture 2" descr="E:\ПРОЕКТ ПО ПРОФЕССИИ\фото на презентацию профессия\IMG_33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1700808"/>
            <a:ext cx="7632848" cy="46805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</p:pic>
    </p:spTree>
  </p:cSld>
  <p:clrMapOvr>
    <a:masterClrMapping/>
  </p:clrMapOvr>
  <p:transition advTm="6255"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797</TotalTime>
  <Words>632</Words>
  <Application>Microsoft Office PowerPoint</Application>
  <PresentationFormat>Экран (4:3)</PresentationFormat>
  <Paragraphs>101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Book Antiqua</vt:lpstr>
      <vt:lpstr>Lucida Sans</vt:lpstr>
      <vt:lpstr>Monotype Corsiva</vt:lpstr>
      <vt:lpstr>Times New Roman</vt:lpstr>
      <vt:lpstr>Wingdings</vt:lpstr>
      <vt:lpstr>Wingdings 2</vt:lpstr>
      <vt:lpstr>Wingdings 3</vt:lpstr>
      <vt:lpstr>Апекс</vt:lpstr>
      <vt:lpstr>МБДОУ «НОВОШЕШМИНСКИЙ ДЕТСКИЙ САД «Золотой ключик» новошешминского муниципального района рт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«ЧЕРЕМУХОВСКИЙ ДЕТСКИЙ САД «БЕРЕЗКА» НОВОШЕШМИНСКОГО МУНИЦИПАЛЬНОГО РАЙОНА РТ</dc:title>
  <dc:creator>Admin</dc:creator>
  <cp:lastModifiedBy>Черемшанский лицей</cp:lastModifiedBy>
  <cp:revision>42</cp:revision>
  <dcterms:created xsi:type="dcterms:W3CDTF">2019-10-13T13:01:29Z</dcterms:created>
  <dcterms:modified xsi:type="dcterms:W3CDTF">2022-03-19T08:21:58Z</dcterms:modified>
</cp:coreProperties>
</file>