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25"/>
  </p:notesMasterIdLst>
  <p:sldIdLst>
    <p:sldId id="256" r:id="rId2"/>
    <p:sldId id="270" r:id="rId3"/>
    <p:sldId id="267" r:id="rId4"/>
    <p:sldId id="259" r:id="rId5"/>
    <p:sldId id="271" r:id="rId6"/>
    <p:sldId id="277" r:id="rId7"/>
    <p:sldId id="273" r:id="rId8"/>
    <p:sldId id="278" r:id="rId9"/>
    <p:sldId id="272" r:id="rId10"/>
    <p:sldId id="283" r:id="rId11"/>
    <p:sldId id="279" r:id="rId12"/>
    <p:sldId id="284" r:id="rId13"/>
    <p:sldId id="282" r:id="rId14"/>
    <p:sldId id="286" r:id="rId15"/>
    <p:sldId id="295" r:id="rId16"/>
    <p:sldId id="287" r:id="rId17"/>
    <p:sldId id="289" r:id="rId18"/>
    <p:sldId id="296" r:id="rId19"/>
    <p:sldId id="292" r:id="rId20"/>
    <p:sldId id="293" r:id="rId21"/>
    <p:sldId id="291" r:id="rId22"/>
    <p:sldId id="290" r:id="rId23"/>
    <p:sldId id="266" r:id="rId24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68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39775"/>
            <a:ext cx="4935538" cy="3703638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39775"/>
            <a:ext cx="4935538" cy="3703638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7B14AF-D76D-490F-BD32-EC6522A2A565}" type="datetime1">
              <a:rPr lang="ru-RU" smtClean="0"/>
              <a:pPr/>
              <a:t>01.04.2024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257582-26C2-4143-9C44-D0D78E356BFB}" type="datetime1">
              <a:rPr lang="ru-RU" smtClean="0"/>
              <a:pPr/>
              <a:t>01.04.2024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7F4A19-3A96-49AC-AC11-BADCAF7BB3D6}" type="datetime1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01.04.2024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6A6881-CC77-414E-9AF1-3871A5C23151}" type="datetime1">
              <a:rPr lang="ru-RU" smtClean="0"/>
              <a:pPr/>
              <a:t>01.04.2024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01.04.2024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078C29-7510-4F7A-9498-778AE7AB0930}" type="datetime1">
              <a:rPr lang="ru-RU" smtClean="0"/>
              <a:pPr/>
              <a:t>01.04.2024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1A2C28-FFD9-4B7D-8C1F-29340F0CD92D}" type="datetime1">
              <a:rPr lang="ru-RU" smtClean="0"/>
              <a:pPr/>
              <a:t>01.04.2024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01.04.2024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ds-malyshok.ru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1785926"/>
            <a:ext cx="6215106" cy="4286280"/>
          </a:xfrm>
        </p:spPr>
        <p:txBody>
          <a:bodyPr>
            <a:normAutofit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Краткая презентация образовательной программы МБДОУ – детский сад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«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Кояшкай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»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1600" b="1" dirty="0" smtClean="0">
                <a:solidFill>
                  <a:srgbClr val="2C0FDB"/>
                </a:solidFill>
                <a:latin typeface="Georgia" pitchFamily="18" charset="0"/>
              </a:rPr>
              <a:t>с. </a:t>
            </a:r>
            <a:r>
              <a:rPr lang="ru-RU" sz="1600" dirty="0" err="1" smtClean="0">
                <a:solidFill>
                  <a:srgbClr val="2C0FDB"/>
                </a:solidFill>
                <a:latin typeface="Georgia" pitchFamily="18" charset="0"/>
              </a:rPr>
              <a:t>Мусабай</a:t>
            </a:r>
            <a:r>
              <a:rPr lang="ru-RU" sz="1600" dirty="0" smtClean="0">
                <a:solidFill>
                  <a:srgbClr val="2C0FDB"/>
                </a:solidFill>
                <a:latin typeface="Georgia" pitchFamily="18" charset="0"/>
              </a:rPr>
              <a:t>-Завод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571604" y="571480"/>
            <a:ext cx="7358114" cy="1561376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Муниципальное бюджетное дошкольное образовательное учреждение  - детский сад </a:t>
            </a: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latin typeface="Georgia" pitchFamily="18" charset="0"/>
                <a:cs typeface="Times New Roman" pitchFamily="18" charset="0"/>
              </a:rPr>
              <a:t>Кояшкай</a:t>
            </a: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» </a:t>
            </a: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Тукаевского муниципального района </a:t>
            </a:r>
          </a:p>
          <a:p>
            <a:pPr algn="ctr" eaLnBrk="0" hangingPunct="0">
              <a:tabLst>
                <a:tab pos="3819525" algn="l"/>
              </a:tabLst>
            </a:pP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Республики Татарстан</a:t>
            </a:r>
          </a:p>
          <a:p>
            <a:pPr algn="ctr" eaLnBrk="0" hangingPunct="0">
              <a:tabLst>
                <a:tab pos="3819525" algn="l"/>
              </a:tabLst>
            </a:pPr>
            <a:endParaRPr lang="ru-RU" sz="2000" b="1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>Целевые ориентиры </a:t>
            </a:r>
            <a:br>
              <a:rPr lang="ru-RU" sz="2200" b="1" i="1" dirty="0" smtClean="0"/>
            </a:br>
            <a:r>
              <a:rPr lang="ru-RU" sz="2200" b="1" i="1" dirty="0" smtClean="0"/>
              <a:t>на этапе завершения дошкольного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857232"/>
            <a:ext cx="8501122" cy="5786478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Проявляет </a:t>
            </a:r>
            <a:r>
              <a:rPr lang="ru-RU" sz="1300" b="1" dirty="0" err="1" smtClean="0"/>
              <a:t>эмпатию</a:t>
            </a:r>
            <a:r>
              <a:rPr lang="ru-RU" sz="1300" b="1" dirty="0" smtClean="0"/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0070C0"/>
                </a:solidFill>
              </a:rPr>
              <a:t>      складываются предпосылки грамотности.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214282" y="500042"/>
            <a:ext cx="8072494" cy="6143668"/>
          </a:xfrm>
        </p:spPr>
        <p:txBody>
          <a:bodyPr>
            <a:normAutofit fontScale="475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sz="2700" b="1" dirty="0" err="1" smtClean="0"/>
              <a:t>гендерные</a:t>
            </a:r>
            <a:r>
              <a:rPr lang="ru-RU" sz="2700" b="1" dirty="0" smtClean="0"/>
              <a:t>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ru-RU" b="1" dirty="0" smtClean="0"/>
              <a:t>Содержательный раздел: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908720"/>
            <a:ext cx="8072494" cy="5565232"/>
          </a:xfrm>
        </p:spPr>
        <p:txBody>
          <a:bodyPr anchor="ctr">
            <a:normAutofit fontScale="85000" lnSpcReduction="20000"/>
          </a:bodyPr>
          <a:lstStyle/>
          <a:p>
            <a:pPr algn="just"/>
            <a:endParaRPr lang="en-US" b="1" dirty="0" smtClean="0"/>
          </a:p>
          <a:p>
            <a:pPr algn="just"/>
            <a:r>
              <a:rPr lang="ru-RU" b="1" dirty="0" smtClean="0"/>
              <a:t>Содержательный раздел </a:t>
            </a:r>
            <a:r>
              <a:rPr lang="ru-RU" dirty="0" smtClean="0"/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/>
            <a:r>
              <a:rPr lang="ru-RU" dirty="0" smtClean="0"/>
              <a:t> В него входит: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в соответствии с</a:t>
            </a:r>
          </a:p>
          <a:p>
            <a:pPr algn="just">
              <a:buNone/>
            </a:pPr>
            <a:r>
              <a:rPr lang="ru-RU" dirty="0" smtClean="0"/>
              <a:t>направлениями развития ребенка, представленными в пяти</a:t>
            </a:r>
          </a:p>
          <a:p>
            <a:pPr algn="just">
              <a:buNone/>
            </a:pPr>
            <a:r>
              <a:rPr lang="ru-RU" dirty="0" smtClean="0"/>
              <a:t>образовательных областях;</a:t>
            </a:r>
          </a:p>
          <a:p>
            <a:pPr lvl="0" algn="just">
              <a:buClr>
                <a:srgbClr val="FE8637"/>
              </a:buClr>
              <a:buNone/>
            </a:pPr>
            <a:r>
              <a:rPr lang="ru-RU" dirty="0" smtClean="0">
                <a:solidFill>
                  <a:prstClr val="black"/>
                </a:solidFill>
              </a:rPr>
              <a:t>- вариативная </a:t>
            </a:r>
            <a:r>
              <a:rPr lang="ru-RU" dirty="0">
                <a:solidFill>
                  <a:prstClr val="black"/>
                </a:solidFill>
              </a:rPr>
              <a:t>часть </a:t>
            </a:r>
            <a:r>
              <a:rPr lang="ru-RU" dirty="0" smtClean="0">
                <a:solidFill>
                  <a:prstClr val="black"/>
                </a:solidFill>
              </a:rPr>
              <a:t>программы</a:t>
            </a:r>
            <a:r>
              <a:rPr lang="ru-RU" dirty="0">
                <a:solidFill>
                  <a:prstClr val="black"/>
                </a:solidFill>
              </a:rPr>
              <a:t>;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- описание вариативных форм, способов, методов и средств реализации программы;</a:t>
            </a:r>
          </a:p>
          <a:p>
            <a:pPr marL="0" indent="0" algn="just">
              <a:buNone/>
            </a:pPr>
            <a:r>
              <a:rPr lang="ru-RU" dirty="0" smtClean="0"/>
              <a:t>- особенности образовательной деятельности разных культурных видов и культурных практик;</a:t>
            </a:r>
          </a:p>
          <a:p>
            <a:pPr marL="0" indent="0" algn="just">
              <a:buNone/>
            </a:pPr>
            <a:r>
              <a:rPr lang="ru-RU" dirty="0" smtClean="0"/>
              <a:t>- способы и направления поддержки детской инициативы;</a:t>
            </a:r>
          </a:p>
          <a:p>
            <a:pPr marL="0" indent="0" algn="just">
              <a:buNone/>
            </a:pPr>
            <a:r>
              <a:rPr lang="ru-RU" dirty="0" smtClean="0"/>
              <a:t>- взаимодействие педагогического коллектива с семьями воспитанников;</a:t>
            </a:r>
          </a:p>
          <a:p>
            <a:pPr marL="0" indent="0" algn="just">
              <a:buNone/>
            </a:pPr>
            <a:r>
              <a:rPr lang="ru-RU" dirty="0" smtClean="0"/>
              <a:t>- направления и задачи коррекционно-развивающей работы;</a:t>
            </a:r>
          </a:p>
          <a:p>
            <a:pPr marL="0" indent="0" algn="just">
              <a:buNone/>
            </a:pPr>
            <a:r>
              <a:rPr lang="ru-RU" dirty="0" smtClean="0"/>
              <a:t>- Федеральная  рабочая программа воспитания;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2" y="1844675"/>
            <a:ext cx="3586175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928958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Художественно-</a:t>
            </a:r>
          </a:p>
          <a:p>
            <a:pPr algn="ctr"/>
            <a:r>
              <a:rPr lang="ru-RU" sz="2400" b="1" dirty="0"/>
              <a:t>эстетическое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400" b="1" dirty="0"/>
              <a:t>Познавательное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Речевое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Социально-</a:t>
            </a:r>
          </a:p>
          <a:p>
            <a:pPr algn="ctr"/>
            <a:r>
              <a:rPr lang="ru-RU" sz="2400" b="1" dirty="0"/>
              <a:t>коммуникативное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4" y="2204244"/>
            <a:ext cx="878699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 rot="5400000">
            <a:off x="4636300" y="2563813"/>
            <a:ext cx="1588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429387" y="2204244"/>
            <a:ext cx="437352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10826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«СОЦИАЛЬНО-КОММУНИКАТИВНОЕ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901014" cy="5045216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позитивная социализация детей дошкольного возраста; приобщение детей к </a:t>
            </a:r>
            <a:r>
              <a:rPr lang="ru-RU" sz="1200" dirty="0" err="1" smtClean="0"/>
              <a:t>социокультурным</a:t>
            </a:r>
            <a:r>
              <a:rPr lang="ru-RU" sz="1200" dirty="0" smtClean="0"/>
              <a:t> нормам, традициям семьи, общества и государства; формирование основ безопасности.</a:t>
            </a:r>
          </a:p>
          <a:p>
            <a:pPr algn="just"/>
            <a:r>
              <a:rPr lang="ru-RU" sz="1200" b="1" dirty="0" smtClean="0"/>
              <a:t>Задачи социально-коммуникативного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Усвоение норм и ценностей, принятых в обществе, включая моральные и нравственные ценности</a:t>
            </a:r>
          </a:p>
          <a:p>
            <a:pPr algn="just"/>
            <a:r>
              <a:rPr lang="ru-RU" sz="1200" dirty="0" smtClean="0"/>
              <a:t>Развитие общения и взаимодействия ребёнка со взрослыми и сверстниками</a:t>
            </a:r>
          </a:p>
          <a:p>
            <a:pPr algn="just"/>
            <a:r>
              <a:rPr lang="ru-RU" sz="1200" dirty="0" smtClean="0"/>
              <a:t>Становление самостоятельности, целенаправленности и </a:t>
            </a:r>
            <a:r>
              <a:rPr lang="ru-RU" sz="1200" dirty="0" err="1" smtClean="0"/>
              <a:t>саморегуляции</a:t>
            </a:r>
            <a:r>
              <a:rPr lang="ru-RU" sz="1200" dirty="0" smtClean="0"/>
              <a:t> собственных действий</a:t>
            </a:r>
          </a:p>
          <a:p>
            <a:pPr algn="just"/>
            <a:r>
              <a:rPr lang="ru-RU" sz="1200" dirty="0" smtClean="0"/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pPr algn="just"/>
            <a:r>
              <a:rPr lang="ru-RU" sz="1200" dirty="0" smtClean="0"/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</a:p>
          <a:p>
            <a:pPr algn="just"/>
            <a:r>
              <a:rPr lang="ru-RU" sz="1200" dirty="0" smtClean="0"/>
              <a:t>Формирование позитивных установок к различным видам труда и творчества</a:t>
            </a:r>
          </a:p>
          <a:p>
            <a:pPr algn="just"/>
            <a:r>
              <a:rPr lang="ru-RU" sz="1200" dirty="0" smtClean="0"/>
              <a:t>Формирование основ безопасного поведения в быту, в социуме, природе</a:t>
            </a:r>
          </a:p>
          <a:p>
            <a:pPr algn="just"/>
            <a:r>
              <a:rPr lang="ru-RU" sz="1200" b="1" dirty="0" smtClean="0"/>
              <a:t>Основные направления работы по социально-коммуникативному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Социализация, развитие общения, нравственное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Ребёнок в семье и сообществе, патриотическое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Самообслуживание, самостоятельность, трудовое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основ безопасности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5143512"/>
            <a:ext cx="2065572" cy="13144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ОБРАЗОВАТЕЛЬНАЯ ОБЛАСТЬ «ПОЗНАВАТЕЛЬНОЕ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043890" cy="4973778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</a:p>
          <a:p>
            <a:pPr algn="just"/>
            <a:r>
              <a:rPr lang="ru-RU" sz="1200" b="1" dirty="0" smtClean="0"/>
              <a:t>Задачи познавательного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интересов детей, любознательности и познавательной мотивации</a:t>
            </a:r>
          </a:p>
          <a:p>
            <a:pPr algn="just"/>
            <a:r>
              <a:rPr lang="ru-RU" sz="1200" dirty="0" smtClean="0"/>
              <a:t>Формирование познавательных действий, становление сознания</a:t>
            </a:r>
          </a:p>
          <a:p>
            <a:pPr algn="just"/>
            <a:r>
              <a:rPr lang="ru-RU" sz="1200" dirty="0" smtClean="0"/>
              <a:t>Развитие воображения и творческой активности</a:t>
            </a:r>
          </a:p>
          <a:p>
            <a:pPr algn="just"/>
            <a:r>
              <a:rPr lang="ru-RU" sz="1200" dirty="0" smtClean="0"/>
              <a:t>Формирование первичных представлений о себе, других людях</a:t>
            </a:r>
          </a:p>
          <a:p>
            <a:pPr algn="just"/>
            <a:r>
              <a:rPr lang="ru-RU" sz="1200" dirty="0" smtClean="0"/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pPr algn="just"/>
            <a:r>
              <a:rPr lang="ru-RU" sz="1200" dirty="0" smtClean="0"/>
              <a:t>Формирование первичных представлений о малой Родине и Отечестве, представлений о </a:t>
            </a:r>
            <a:r>
              <a:rPr lang="ru-RU" sz="1200" dirty="0" err="1" smtClean="0"/>
              <a:t>социокультурных</a:t>
            </a:r>
            <a:r>
              <a:rPr lang="ru-RU" sz="1200" dirty="0" smtClean="0"/>
              <a:t>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</a:p>
          <a:p>
            <a:pPr algn="just"/>
            <a:r>
              <a:rPr lang="ru-RU" sz="1200" dirty="0" smtClean="0"/>
              <a:t>Формирование первичных представлений об особенностях природы</a:t>
            </a:r>
          </a:p>
          <a:p>
            <a:pPr algn="just"/>
            <a:r>
              <a:rPr lang="ru-RU" sz="1200" b="1" dirty="0" smtClean="0"/>
              <a:t>Основные направления работы по познавательному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познавательно-исследовательской деятельности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</a:t>
            </a:r>
            <a:r>
              <a:rPr lang="ru-RU" sz="1200" i="1" dirty="0" err="1" smtClean="0"/>
              <a:t>социокультурным</a:t>
            </a:r>
            <a:r>
              <a:rPr lang="ru-RU" sz="1200" i="1" dirty="0" smtClean="0"/>
              <a:t> ценностям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элементарных математических представлений</a:t>
            </a:r>
            <a:endParaRPr lang="ru-RU" sz="1200" dirty="0" smtClean="0"/>
          </a:p>
          <a:p>
            <a:pPr algn="just"/>
            <a:r>
              <a:rPr lang="ru-RU" sz="1200" i="1" dirty="0" smtClean="0"/>
              <a:t>Ознакомление с миром природы</a:t>
            </a:r>
            <a:endParaRPr lang="ru-RU" sz="1200" dirty="0" smtClean="0"/>
          </a:p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285728"/>
            <a:ext cx="1285878" cy="12858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385739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«РЕЧЕВОЕ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115328" cy="518809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 </a:t>
            </a:r>
            <a:r>
              <a:rPr lang="ru-RU" sz="1200" dirty="0" smtClean="0"/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pPr algn="just"/>
            <a:r>
              <a:rPr lang="ru-RU" sz="1200" b="1" dirty="0" smtClean="0"/>
              <a:t>Задачи речевого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Владение речью как средством общения и культуры</a:t>
            </a:r>
          </a:p>
          <a:p>
            <a:pPr algn="just"/>
            <a:r>
              <a:rPr lang="ru-RU" sz="1200" dirty="0" smtClean="0"/>
              <a:t>Обогащение активного словаря</a:t>
            </a:r>
          </a:p>
          <a:p>
            <a:pPr algn="just"/>
            <a:r>
              <a:rPr lang="ru-RU" sz="1200" dirty="0" smtClean="0"/>
              <a:t>Развитие связной, грамматически правильной диалогической и монологической речи</a:t>
            </a:r>
          </a:p>
          <a:p>
            <a:pPr algn="just"/>
            <a:r>
              <a:rPr lang="ru-RU" sz="1200" dirty="0" smtClean="0"/>
              <a:t>Развитие речевого творчества</a:t>
            </a:r>
          </a:p>
          <a:p>
            <a:pPr algn="just"/>
            <a:r>
              <a:rPr lang="ru-RU" sz="1200" dirty="0" smtClean="0"/>
              <a:t>Развитие звуковой и интонационной культуры речи, фонематического слуха</a:t>
            </a:r>
          </a:p>
          <a:p>
            <a:pPr algn="just"/>
            <a:r>
              <a:rPr lang="ru-RU" sz="1200" dirty="0" smtClean="0"/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 algn="just"/>
            <a:r>
              <a:rPr lang="ru-RU" sz="1200" dirty="0" smtClean="0"/>
              <a:t>Формирование звуковой аналитико-синтетической активности как предпосылки обучения грамоте</a:t>
            </a:r>
          </a:p>
          <a:p>
            <a:pPr algn="just"/>
            <a:r>
              <a:rPr lang="ru-RU" sz="1200" b="1" dirty="0" smtClean="0"/>
              <a:t>Основные направления работы по развитию речи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словаря</a:t>
            </a:r>
            <a:r>
              <a:rPr lang="ru-RU" sz="1200" dirty="0" smtClean="0"/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</a:p>
          <a:p>
            <a:pPr algn="just"/>
            <a:r>
              <a:rPr lang="ru-RU" sz="1200" i="1" dirty="0" smtClean="0"/>
              <a:t>Воспитание звуковой культуры речи</a:t>
            </a:r>
            <a:r>
              <a:rPr lang="ru-RU" sz="1200" dirty="0" smtClean="0"/>
              <a:t> (развитие восприятия звуков родной речи и произношения)</a:t>
            </a:r>
          </a:p>
          <a:p>
            <a:pPr algn="just"/>
            <a:r>
              <a:rPr lang="ru-RU" sz="1200" i="1" dirty="0" smtClean="0"/>
              <a:t>Воспитание интереса и любви к чтению, развитие литературной речи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связной речи</a:t>
            </a:r>
            <a:r>
              <a:rPr lang="ru-RU" sz="1200" dirty="0" smtClean="0"/>
              <a:t> (диалогическая (разговорная) речь, монологическая речь (рассказывание))</a:t>
            </a:r>
          </a:p>
          <a:p>
            <a:pPr algn="just"/>
            <a:r>
              <a:rPr lang="ru-RU" sz="1200" i="1" dirty="0" smtClean="0"/>
              <a:t>Практическое овладение воспитанниками нормами речи </a:t>
            </a:r>
            <a:r>
              <a:rPr lang="ru-RU" sz="1200" dirty="0" smtClean="0"/>
              <a:t>(способствование развитию речи как средства общения)</a:t>
            </a:r>
          </a:p>
          <a:p>
            <a:pPr algn="just"/>
            <a:r>
              <a:rPr lang="ru-RU" sz="1200" i="1" dirty="0" smtClean="0"/>
              <a:t>Формирование грамматического строя речи</a:t>
            </a:r>
            <a:r>
              <a:rPr lang="ru-RU" sz="1200" dirty="0" smtClean="0"/>
              <a:t> (морфология (изменение слов по родам, числам, </a:t>
            </a:r>
          </a:p>
          <a:p>
            <a:pPr algn="just">
              <a:buNone/>
            </a:pPr>
            <a:r>
              <a:rPr lang="ru-RU" sz="1200" dirty="0" smtClean="0"/>
              <a:t>      падежам), синтаксис (освоение различных типов словосочетаний и предложений), словообразование)</a:t>
            </a: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материалы из интернета\разное\анимашки\574a61436c4d46c39fe790e12904224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85728"/>
            <a:ext cx="1285876" cy="8786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«ХУДОЖЕСТВЕННО-ЭСТЕТИЧЕСКОЕ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28" cy="487375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</a:p>
          <a:p>
            <a:pPr algn="just"/>
            <a:r>
              <a:rPr lang="ru-RU" sz="1200" b="1" dirty="0" smtClean="0"/>
              <a:t>Задачи художественно-эстетического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pPr algn="just"/>
            <a:r>
              <a:rPr lang="ru-RU" sz="1200" dirty="0" smtClean="0"/>
              <a:t>Становление эстетического отношения к окружающему миру</a:t>
            </a:r>
          </a:p>
          <a:p>
            <a:pPr algn="just"/>
            <a:r>
              <a:rPr lang="ru-RU" sz="1200" dirty="0" smtClean="0"/>
              <a:t>Формирование элементарных представлений о видах искусства</a:t>
            </a:r>
          </a:p>
          <a:p>
            <a:pPr algn="just"/>
            <a:r>
              <a:rPr lang="ru-RU" sz="1200" dirty="0" smtClean="0"/>
              <a:t>Восприятие музыки</a:t>
            </a:r>
          </a:p>
          <a:p>
            <a:pPr algn="just"/>
            <a:r>
              <a:rPr lang="ru-RU" sz="1200" dirty="0" smtClean="0"/>
              <a:t> Восприятие художественной литературы, фольклора</a:t>
            </a:r>
          </a:p>
          <a:p>
            <a:pPr algn="just"/>
            <a:r>
              <a:rPr lang="ru-RU" sz="1200" dirty="0" smtClean="0"/>
              <a:t>Стимулирование сопереживания персонажам художественных произведений</a:t>
            </a:r>
          </a:p>
          <a:p>
            <a:pPr algn="just"/>
            <a:r>
              <a:rPr lang="ru-RU" sz="1200" dirty="0" smtClean="0"/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pPr algn="just"/>
            <a:r>
              <a:rPr lang="ru-RU" sz="1200" b="1" dirty="0" smtClean="0"/>
              <a:t>Основные направления работы по художественно-эстетическому развитию </a:t>
            </a:r>
            <a:endParaRPr lang="ru-RU" sz="1200" dirty="0" smtClean="0"/>
          </a:p>
          <a:p>
            <a:pPr algn="just"/>
            <a:r>
              <a:rPr lang="ru-RU" sz="1200" b="1" dirty="0" smtClean="0"/>
              <a:t>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искусству</a:t>
            </a:r>
            <a:endParaRPr lang="ru-RU" sz="1200" dirty="0" smtClean="0"/>
          </a:p>
          <a:p>
            <a:pPr algn="just"/>
            <a:r>
              <a:rPr lang="ru-RU" sz="1200" i="1" dirty="0" smtClean="0"/>
              <a:t>Изобразительная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Конструктивно-модельная 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Музыкальная  деятельность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4099" name="Picture 3" descr="C:\Documents and Settings\Администратор\Рабочий стол\материалы из интернета\разное\анимашки\b361b7018a1d01b9f42104e7c99c4a9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5214950"/>
            <a:ext cx="1071570" cy="11761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«ФИЗИЧЕСКОЕ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14422"/>
            <a:ext cx="8286808" cy="542928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b="1" dirty="0" smtClean="0"/>
              <a:t>Основная цель:</a:t>
            </a:r>
            <a:endParaRPr lang="ru-RU" dirty="0" smtClean="0"/>
          </a:p>
          <a:p>
            <a:pPr algn="just"/>
            <a:r>
              <a:rPr lang="ru-RU" dirty="0" smtClean="0"/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algn="just"/>
            <a:r>
              <a:rPr lang="ru-RU" b="1" dirty="0" smtClean="0"/>
              <a:t>Задачи физического развития: </a:t>
            </a:r>
            <a:endParaRPr lang="ru-RU" dirty="0" smtClean="0"/>
          </a:p>
          <a:p>
            <a:pPr algn="just"/>
            <a:r>
              <a:rPr lang="ru-RU" b="1" i="1" dirty="0" smtClean="0"/>
              <a:t>Оздоровительные: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 </a:t>
            </a:r>
          </a:p>
          <a:p>
            <a:pPr algn="just"/>
            <a:r>
              <a:rPr lang="ru-RU" b="1" i="1" dirty="0" smtClean="0"/>
              <a:t>Образовательные: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</a:p>
          <a:p>
            <a:pPr algn="just"/>
            <a:r>
              <a:rPr lang="ru-RU" b="1" i="1" dirty="0" smtClean="0"/>
              <a:t>Воспитательные: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</a:p>
          <a:p>
            <a:pPr algn="just"/>
            <a:r>
              <a:rPr lang="ru-RU" b="1" dirty="0" smtClean="0"/>
              <a:t>Основные направления работы по физическому развитию детей в дошкольном учреждении:</a:t>
            </a:r>
            <a:endParaRPr lang="ru-RU" dirty="0" smtClean="0"/>
          </a:p>
          <a:p>
            <a:pPr algn="just"/>
            <a:r>
              <a:rPr lang="ru-RU" dirty="0" smtClean="0"/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pPr algn="just"/>
            <a:r>
              <a:rPr lang="ru-RU" dirty="0" smtClean="0"/>
              <a:t>Приобретение опыта в двигательной активности, способствующей развитию крупной и мелкой моторики обеих рук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pPr algn="just"/>
            <a:r>
              <a:rPr lang="ru-RU" dirty="0" smtClean="0"/>
              <a:t>Формирование начальных представлений о некоторых видах спорта; овладение подвижными играми с правилами</a:t>
            </a:r>
          </a:p>
          <a:p>
            <a:pPr algn="just"/>
            <a:r>
              <a:rPr lang="ru-RU" dirty="0" smtClean="0"/>
              <a:t>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</a:t>
            </a:r>
          </a:p>
          <a:p>
            <a:pPr algn="just"/>
            <a:r>
              <a:rPr lang="ru-RU" dirty="0" smtClean="0"/>
              <a:t>Становление ценностей здорового образа жизни; овладение его элементарными нормами и правилами </a:t>
            </a:r>
          </a:p>
          <a:p>
            <a:pPr algn="just">
              <a:buNone/>
            </a:pPr>
            <a:r>
              <a:rPr lang="ru-RU" dirty="0" smtClean="0"/>
              <a:t>       (в питании, двигательном режиме, закаливании, при формировании полезных привычек и др.)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142852"/>
            <a:ext cx="762000" cy="1228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375238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Направления взаимодействия с семьями воспитанников: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700251" y="1507848"/>
            <a:ext cx="657763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428596" y="2214554"/>
            <a:ext cx="7929618" cy="1571636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714348" y="2285992"/>
            <a:ext cx="757242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cs typeface="Arial" charset="0"/>
              </a:rPr>
              <a:t>(</a:t>
            </a:r>
            <a:r>
              <a:rPr lang="ru-RU" sz="1400" dirty="0" smtClean="0"/>
              <a:t>беседы, консультации, буклеты, памятки,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434747" y="1446850"/>
            <a:ext cx="636883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428596" y="3857628"/>
            <a:ext cx="7929618" cy="135732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428596" y="5373216"/>
            <a:ext cx="7929618" cy="134193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214414" y="3929066"/>
            <a:ext cx="6634339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(родительские собрания, семинары-практикумы, тренинги,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000100" y="5451036"/>
            <a:ext cx="71438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(участие в проектной деятельности, праздники, фестивали, совместные походы и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571480"/>
            <a:ext cx="3927380" cy="501776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/>
              <a:t>Полное название</a:t>
            </a:r>
            <a:r>
              <a:rPr lang="ru-RU" sz="1800" dirty="0" smtClean="0"/>
              <a:t>: </a:t>
            </a:r>
            <a:br>
              <a:rPr lang="ru-RU" sz="1800" dirty="0" smtClean="0"/>
            </a:br>
            <a:r>
              <a:rPr lang="ru-RU" sz="1800" dirty="0" smtClean="0"/>
              <a:t>образовательная программа муниципального бюджетного дошкольного образовательного учреждения – детский сад </a:t>
            </a:r>
            <a:r>
              <a:rPr lang="ru-RU" sz="1800" dirty="0" smtClean="0"/>
              <a:t>«</a:t>
            </a:r>
            <a:r>
              <a:rPr lang="ru-RU" sz="1800" dirty="0" err="1" smtClean="0"/>
              <a:t>Кояшкай</a:t>
            </a:r>
            <a:r>
              <a:rPr lang="ru-RU" sz="1800" dirty="0" smtClean="0"/>
              <a:t>» </a:t>
            </a:r>
            <a:r>
              <a:rPr lang="ru-RU" sz="1800" dirty="0" smtClean="0"/>
              <a:t>Тукаевского муниципального района Республики Татарстан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Ориентирована на детей в возрасте от 1,5 лет до прекращения</a:t>
            </a:r>
            <a:br>
              <a:rPr lang="ru-RU" sz="1800" b="1" dirty="0" smtClean="0"/>
            </a:br>
            <a:r>
              <a:rPr lang="ru-RU" sz="1800" b="1" dirty="0" smtClean="0"/>
              <a:t> образовательных </a:t>
            </a:r>
            <a:br>
              <a:rPr lang="ru-RU" sz="1800" b="1" dirty="0" smtClean="0"/>
            </a:br>
            <a:r>
              <a:rPr lang="ru-RU" sz="1800" b="1" dirty="0" smtClean="0"/>
              <a:t>отношений.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4402136" cy="624001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Направления вариативной части программы: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4348" y="1500174"/>
            <a:ext cx="400052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1. РЕГИОНАЛЬНЫЙ </a:t>
            </a:r>
          </a:p>
          <a:p>
            <a:pPr algn="ctr"/>
            <a:r>
              <a:rPr lang="ru-RU" sz="2000" b="1" dirty="0" smtClean="0"/>
              <a:t>КОМПОНЕНТ</a:t>
            </a:r>
            <a:endParaRPr lang="ru-RU" sz="2000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857752" y="2428868"/>
            <a:ext cx="3857652" cy="207170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 </a:t>
            </a:r>
            <a:r>
              <a:rPr lang="ru-RU" sz="2000" b="1" dirty="0" smtClean="0"/>
              <a:t>2. ОСВОЕНИЕ НОВЫХ </a:t>
            </a:r>
          </a:p>
          <a:p>
            <a:pPr algn="ctr"/>
            <a:r>
              <a:rPr lang="ru-RU" sz="2000" b="1" dirty="0" smtClean="0"/>
              <a:t>ОБРАЗОВАТЕЛЬНЫХ </a:t>
            </a:r>
          </a:p>
          <a:p>
            <a:pPr algn="ctr"/>
            <a:r>
              <a:rPr lang="ru-RU" sz="2000" b="1" dirty="0" smtClean="0"/>
              <a:t>ТЕХНОЛОГИЙ</a:t>
            </a:r>
            <a:endParaRPr lang="ru-RU" sz="2000" b="1" dirty="0"/>
          </a:p>
        </p:txBody>
      </p:sp>
      <p:pic>
        <p:nvPicPr>
          <p:cNvPr id="27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857760"/>
            <a:ext cx="2000264" cy="15001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Содержание </a:t>
            </a:r>
            <a:br>
              <a:rPr lang="ru-RU" sz="3200" b="1" dirty="0" smtClean="0"/>
            </a:br>
            <a:r>
              <a:rPr lang="ru-RU" sz="3200" b="1" dirty="0" smtClean="0"/>
              <a:t>организационного раздела: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Организационный раздел включает в себя:</a:t>
            </a:r>
          </a:p>
          <a:p>
            <a:pPr marL="0" indent="0" algn="just">
              <a:buNone/>
            </a:pPr>
            <a:r>
              <a:rPr lang="ru-RU" b="1" dirty="0" smtClean="0"/>
              <a:t>- </a:t>
            </a:r>
            <a:r>
              <a:rPr lang="ru-RU" dirty="0" smtClean="0"/>
              <a:t>психолого-педагогические условия реализации программы</a:t>
            </a:r>
          </a:p>
          <a:p>
            <a:pPr algn="just">
              <a:buFontTx/>
              <a:buChar char="-"/>
            </a:pPr>
            <a:r>
              <a:rPr lang="ru-RU" dirty="0" smtClean="0"/>
              <a:t>материально-техническое обеспечение;</a:t>
            </a:r>
          </a:p>
          <a:p>
            <a:pPr algn="just">
              <a:buFontTx/>
              <a:buChar char="-"/>
            </a:pPr>
            <a:r>
              <a:rPr lang="ru-RU" dirty="0" smtClean="0"/>
              <a:t>обеспеченность методическими материалами и средствами обучения и воспитания;</a:t>
            </a:r>
          </a:p>
          <a:p>
            <a:pPr algn="just">
              <a:buFontTx/>
              <a:buChar char="-"/>
            </a:pPr>
            <a:r>
              <a:rPr lang="ru-RU" dirty="0" smtClean="0"/>
              <a:t>организация режима пребывания детей в ДОУ;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традиционных событий, праздников, мероприятий;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организации развивающей предметно-пространственной среды.</a:t>
            </a:r>
          </a:p>
          <a:p>
            <a:pPr algn="just">
              <a:buFontTx/>
              <a:buChar char="-"/>
            </a:pPr>
            <a:r>
              <a:rPr lang="ru-RU" dirty="0"/>
              <a:t>к</a:t>
            </a:r>
            <a:r>
              <a:rPr lang="ru-RU" dirty="0" smtClean="0"/>
              <a:t>адровые условия</a:t>
            </a:r>
          </a:p>
          <a:p>
            <a:pPr algn="just">
              <a:buFontTx/>
              <a:buChar char="-"/>
            </a:pPr>
            <a:r>
              <a:rPr lang="ru-RU" dirty="0"/>
              <a:t>к</a:t>
            </a:r>
            <a:r>
              <a:rPr lang="ru-RU" dirty="0" smtClean="0"/>
              <a:t>алендарный план воспитательной работы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86834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Контактная информация: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972452" cy="511665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   </a:t>
            </a:r>
            <a:r>
              <a:rPr lang="ru-RU" sz="2800" b="1" dirty="0" smtClean="0"/>
              <a:t>Юридический и почтовый адрес:</a:t>
            </a:r>
            <a:r>
              <a:rPr lang="ru-RU" sz="2800" dirty="0" smtClean="0"/>
              <a:t> </a:t>
            </a:r>
          </a:p>
          <a:p>
            <a:pPr algn="just">
              <a:buNone/>
            </a:pPr>
            <a:r>
              <a:rPr lang="ru-RU" sz="2800" b="1" dirty="0"/>
              <a:t>423885, РТ, </a:t>
            </a:r>
            <a:r>
              <a:rPr lang="ru-RU" sz="2800" b="1" dirty="0" err="1"/>
              <a:t>Тукаевский</a:t>
            </a:r>
            <a:r>
              <a:rPr lang="ru-RU" sz="2800" b="1" dirty="0"/>
              <a:t> район, </a:t>
            </a:r>
            <a:r>
              <a:rPr lang="ru-RU" sz="2800" b="1" dirty="0" err="1"/>
              <a:t>с.Мусабай</a:t>
            </a:r>
            <a:r>
              <a:rPr lang="ru-RU" sz="2800" b="1" dirty="0"/>
              <a:t>-Завод, </a:t>
            </a:r>
            <a:r>
              <a:rPr lang="ru-RU" sz="2800" b="1" dirty="0" err="1"/>
              <a:t>ул.Ленина</a:t>
            </a:r>
            <a:r>
              <a:rPr lang="ru-RU" sz="2800" b="1" dirty="0"/>
              <a:t>, </a:t>
            </a:r>
            <a:r>
              <a:rPr lang="ru-RU" sz="2800" b="1" dirty="0" smtClean="0"/>
              <a:t>д.27</a:t>
            </a:r>
          </a:p>
          <a:p>
            <a:pPr algn="just">
              <a:buNone/>
            </a:pPr>
            <a:r>
              <a:rPr lang="en-US" sz="2800" b="1" u="sng" dirty="0" smtClean="0"/>
              <a:t>E-mail</a:t>
            </a:r>
            <a:r>
              <a:rPr lang="ru-RU" sz="2800" b="1" u="sng" dirty="0" smtClean="0"/>
              <a:t>:</a:t>
            </a:r>
            <a:r>
              <a:rPr lang="en-US" sz="2800" b="1" u="sng" dirty="0"/>
              <a:t>Koyashkay.Sad@tatar.ru</a:t>
            </a:r>
            <a:endParaRPr lang="ru-RU" sz="2800" b="1" u="sng" dirty="0" smtClean="0"/>
          </a:p>
          <a:p>
            <a:pPr algn="just">
              <a:buNone/>
            </a:pPr>
            <a:r>
              <a:rPr lang="ru-RU" sz="2800" b="1" dirty="0" smtClean="0"/>
              <a:t>Информационный сайт ДОУ: </a:t>
            </a:r>
          </a:p>
          <a:p>
            <a:pPr algn="just">
              <a:buNone/>
            </a:pPr>
            <a:r>
              <a:rPr lang="ru-RU" sz="2800" b="1" u="sng" dirty="0" smtClean="0">
                <a:hlinkClick r:id="rId2"/>
              </a:rPr>
              <a:t> </a:t>
            </a:r>
            <a:r>
              <a:rPr lang="en-US" sz="2800" b="1" u="sng"/>
              <a:t>https://edu.tatar.ru/tukaj/m-zavod/dou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4422"/>
            <a:ext cx="8229600" cy="385765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  <a:t>Спасибо за внимание!</a:t>
            </a:r>
            <a:b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4" name="Picture 9" descr="i?id=468950311-54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00496" y="4000504"/>
            <a:ext cx="1061896" cy="123506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14282" y="260648"/>
            <a:ext cx="8462174" cy="6311600"/>
          </a:xfrm>
        </p:spPr>
        <p:txBody>
          <a:bodyPr>
            <a:normAutofit fontScale="92500"/>
          </a:bodyPr>
          <a:lstStyle/>
          <a:p>
            <a:pPr marR="13589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Основная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общеобразовательная программа </a:t>
            </a:r>
            <a:r>
              <a:rPr lang="ru-RU" dirty="0">
                <a:latin typeface="Times New Roman"/>
                <a:ea typeface="Times New Roman"/>
              </a:rPr>
              <a:t>–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образовательная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программа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дошкольного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образования</a:t>
            </a:r>
            <a:r>
              <a:rPr lang="ru-RU" spc="-33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00009"/>
                </a:solidFill>
                <a:latin typeface="Times New Roman"/>
                <a:ea typeface="Times New Roman"/>
              </a:rPr>
              <a:t>Муниципального бюджетного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дошкольного образовательного учреждения </a:t>
            </a:r>
            <a:r>
              <a:rPr lang="ru-RU" dirty="0" smtClean="0">
                <a:solidFill>
                  <a:srgbClr val="000009"/>
                </a:solidFill>
                <a:latin typeface="Times New Roman"/>
                <a:ea typeface="Times New Roman"/>
              </a:rPr>
              <a:t>«</a:t>
            </a:r>
            <a:r>
              <a:rPr lang="ru-RU" dirty="0" err="1" smtClean="0">
                <a:solidFill>
                  <a:srgbClr val="000009"/>
                </a:solidFill>
                <a:latin typeface="Times New Roman"/>
                <a:ea typeface="Times New Roman"/>
              </a:rPr>
              <a:t>Кояшкай</a:t>
            </a:r>
            <a:r>
              <a:rPr lang="ru-RU" dirty="0" smtClean="0">
                <a:solidFill>
                  <a:srgbClr val="000009"/>
                </a:solidFill>
                <a:latin typeface="Times New Roman"/>
                <a:ea typeface="Times New Roman"/>
              </a:rPr>
              <a:t>»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(далее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–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Программа)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разработана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в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соответствии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с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федеральным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государственным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образовательным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стандартом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дошкольного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образования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(утвержден приказом </a:t>
            </a:r>
            <a:r>
              <a:rPr lang="ru-RU" dirty="0" err="1">
                <a:latin typeface="Times New Roman"/>
                <a:ea typeface="Times New Roman"/>
              </a:rPr>
              <a:t>Минобрнауки</a:t>
            </a:r>
            <a:r>
              <a:rPr lang="ru-RU" dirty="0">
                <a:latin typeface="Times New Roman"/>
                <a:ea typeface="Times New Roman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dirty="0" err="1">
                <a:latin typeface="Times New Roman"/>
                <a:ea typeface="Times New Roman"/>
              </a:rPr>
              <a:t>Минпросвещения</a:t>
            </a:r>
            <a:r>
              <a:rPr lang="ru-RU" dirty="0">
                <a:latin typeface="Times New Roman"/>
                <a:ea typeface="Times New Roman"/>
              </a:rPr>
              <a:t> России от 8 ноября 2022 г. № 955, зарегистрировано в Минюсте России 6 февраля 2023 г., регистрационный № 72264)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 (далее –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ФГОС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ДО)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и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федеральной образовательной программой дошкольного образования (</a:t>
            </a:r>
            <a:r>
              <a:rPr lang="ru-RU" dirty="0">
                <a:latin typeface="Times New Roman"/>
                <a:ea typeface="Times New Roman"/>
              </a:rPr>
              <a:t>утверждена приказом </a:t>
            </a:r>
            <a:r>
              <a:rPr lang="ru-RU" dirty="0" err="1">
                <a:latin typeface="Times New Roman"/>
                <a:ea typeface="Times New Roman"/>
              </a:rPr>
              <a:t>Минпросвещения</a:t>
            </a:r>
            <a:r>
              <a:rPr lang="ru-RU" dirty="0">
                <a:latin typeface="Times New Roman"/>
                <a:ea typeface="Times New Roman"/>
              </a:rPr>
              <a:t> России от 25 ноября 2022 г. № 1028, зарегистрировано в Минюсте России 28 декабря 2022 г., регистрационный № 71847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) (далее – ФОП ДО).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5403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714744" y="2198177"/>
            <a:ext cx="4500594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34620" marR="567055" indent="449580" algn="just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Целью </a:t>
            </a:r>
            <a:r>
              <a:rPr lang="ru-RU" sz="2000" dirty="0">
                <a:latin typeface="Times New Roman"/>
                <a:ea typeface="Times New Roman"/>
              </a:rPr>
              <a:t>Образовательной программы является всестороннее развитие и воспитание ребенка в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период дошкольного детства на основе духовно-нравственных ценностей народов Российской</a:t>
            </a:r>
            <a:r>
              <a:rPr lang="ru-RU" sz="2000" spc="-28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Федерации,</a:t>
            </a:r>
            <a:r>
              <a:rPr lang="ru-RU" sz="2000" spc="-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исторических</a:t>
            </a:r>
            <a:r>
              <a:rPr lang="ru-RU" sz="2000" spc="-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и</a:t>
            </a:r>
            <a:r>
              <a:rPr lang="ru-RU" sz="2000" spc="-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национально-культурных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традиций.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050" algn="l"/>
                <a:tab pos="8096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22814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/>
              <a:t>Задачи программы: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214422"/>
            <a:ext cx="8424936" cy="5373818"/>
          </a:xfrm>
        </p:spPr>
        <p:txBody>
          <a:bodyPr>
            <a:normAutofit fontScale="77500" lnSpcReduction="20000"/>
          </a:bodyPr>
          <a:lstStyle/>
          <a:p>
            <a:pPr marL="342900" marR="43878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680085" algn="l"/>
              </a:tabLst>
            </a:pPr>
            <a:r>
              <a:rPr lang="ru-RU" dirty="0">
                <a:latin typeface="Times New Roman"/>
                <a:ea typeface="Times New Roman"/>
              </a:rPr>
              <a:t>обеспечение единых для Российской Федерации содержания дошкольного образования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планируемых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результатов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освоения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образовательной</a:t>
            </a:r>
            <a:r>
              <a:rPr lang="ru-RU" spc="-2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программы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дошкольного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образования;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4132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745490" algn="l"/>
              </a:tabLst>
            </a:pPr>
            <a:r>
              <a:rPr lang="ru-RU" dirty="0">
                <a:latin typeface="Times New Roman"/>
                <a:ea typeface="Times New Roman"/>
              </a:rPr>
              <a:t>построение (структурирование) содержания образовательной работы на основе учета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возрастных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 индивидуальных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особенностей развития;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3878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707390" algn="l"/>
              </a:tabLst>
            </a:pPr>
            <a:r>
              <a:rPr lang="ru-RU" dirty="0">
                <a:latin typeface="Times New Roman"/>
                <a:ea typeface="Times New Roman"/>
              </a:rPr>
              <a:t>создание условий для равного доступа к образованию для всех детей дошкольного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возраста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учетом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разнообразия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образовательных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потребностей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индивидуальных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возможностей;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4005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789305" algn="l"/>
              </a:tabLst>
            </a:pPr>
            <a:r>
              <a:rPr lang="ru-RU" dirty="0">
                <a:latin typeface="Times New Roman"/>
                <a:ea typeface="Times New Roman"/>
              </a:rPr>
              <a:t>обеспечение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динамики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развития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социальных,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нравственных,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патриотических,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эстетических,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интеллектуальных,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физических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качеств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способностей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ребенка,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его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инициативности,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самостоятельности и ответственности;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3878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699770" algn="l"/>
              </a:tabLst>
            </a:pPr>
            <a:r>
              <a:rPr lang="ru-RU" dirty="0">
                <a:latin typeface="Times New Roman"/>
                <a:ea typeface="Times New Roman"/>
              </a:rPr>
              <a:t>достижение детьми на этапе завершения дошкольного образования уровня развития,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необходимого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достаточного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для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успешного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освоения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ими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образовательных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программ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начального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общего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образования;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3878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711835" algn="l"/>
              </a:tabLst>
            </a:pPr>
            <a:r>
              <a:rPr lang="ru-RU" dirty="0">
                <a:latin typeface="Times New Roman"/>
                <a:ea typeface="Times New Roman"/>
              </a:rPr>
              <a:t>охрана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укрепление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физического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психического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здоровья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детей,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том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числе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их</a:t>
            </a:r>
            <a:r>
              <a:rPr lang="ru-RU" spc="-28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эмоционального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благополучия;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39420" lvl="0" indent="-342900" algn="just">
              <a:spcBef>
                <a:spcPts val="5"/>
              </a:spcBef>
              <a:spcAft>
                <a:spcPts val="0"/>
              </a:spcAft>
              <a:buSzPts val="1200"/>
              <a:buFont typeface="Times New Roman"/>
              <a:buChar char="-"/>
              <a:tabLst>
                <a:tab pos="853440" algn="l"/>
              </a:tabLst>
            </a:pPr>
            <a:r>
              <a:rPr lang="ru-RU" dirty="0">
                <a:latin typeface="Times New Roman"/>
                <a:ea typeface="Times New Roman"/>
              </a:rPr>
              <a:t>обеспечение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психолого-педагогической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поддержки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семьи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повышение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компетентности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родителей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(законных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представителей)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вопросах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образования,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охраны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укрепления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здоровья детей.</a:t>
            </a:r>
            <a:endParaRPr lang="ru-RU" sz="2000" dirty="0">
              <a:latin typeface="Times New Roman"/>
              <a:ea typeface="Times New Roman"/>
            </a:endParaRPr>
          </a:p>
          <a:p>
            <a:pPr marL="134620" indent="449580" algn="just">
              <a:spcBef>
                <a:spcPts val="25"/>
              </a:spcBef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2335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14488"/>
            <a:ext cx="7643866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714752"/>
            <a:ext cx="4014790" cy="27717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048000" y="3276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60100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ДОУ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/>
              <a:t>Содержание целевого раздела: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357298"/>
            <a:ext cx="7500990" cy="5214974"/>
          </a:xfrm>
        </p:spPr>
        <p:txBody>
          <a:bodyPr/>
          <a:lstStyle/>
          <a:p>
            <a:pPr algn="just"/>
            <a:r>
              <a:rPr lang="ru-RU" b="1" dirty="0" smtClean="0"/>
              <a:t>Целевой раздел </a:t>
            </a:r>
            <a:r>
              <a:rPr lang="ru-RU" dirty="0" smtClean="0"/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14282" y="142852"/>
            <a:ext cx="7786742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Целевые ориентиры образования в младенческом и раннем возрасте: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42844" y="1142984"/>
            <a:ext cx="8572560" cy="5715016"/>
          </a:xfrm>
        </p:spPr>
        <p:txBody>
          <a:bodyPr>
            <a:noAutofit/>
          </a:bodyPr>
          <a:lstStyle/>
          <a:p>
            <a:pPr marL="134620" marR="438150" indent="449580" algn="just">
              <a:spcBef>
                <a:spcPts val="440"/>
              </a:spcBef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у ребенка развита крупная моторика, он активно использует освоенные ранее движения,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начинает осваивать бег, прыжки, повторяет за взрослым простые имитационные упражнения,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понимает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указания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взрослого,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выполняет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движения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</a:t>
            </a:r>
            <a:r>
              <a:rPr lang="ru-RU" sz="1200" spc="-2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зрительному</a:t>
            </a:r>
            <a:r>
              <a:rPr lang="ru-RU" sz="1200" spc="-5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звуковому</a:t>
            </a:r>
            <a:r>
              <a:rPr lang="ru-RU" sz="1200" spc="-35" dirty="0">
                <a:latin typeface="Times New Roman"/>
                <a:ea typeface="Times New Roman"/>
              </a:rPr>
              <a:t> </a:t>
            </a:r>
            <a:r>
              <a:rPr lang="ru-RU" sz="1200" dirty="0" err="1" smtClean="0">
                <a:latin typeface="Times New Roman"/>
                <a:ea typeface="Times New Roman"/>
              </a:rPr>
              <a:t>ориентирам;ребенок</a:t>
            </a:r>
            <a:r>
              <a:rPr lang="ru-RU" sz="1200" spc="-10" dirty="0" smtClean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стремится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общению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со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взрослыми,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реагирует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их настроение;</a:t>
            </a:r>
          </a:p>
          <a:p>
            <a:pPr marL="134620" marR="435610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 проявляет интерес к сверстникам; наблюдает за их действиями и подражает им;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играет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рядом.</a:t>
            </a:r>
          </a:p>
          <a:p>
            <a:pPr marL="134620" marR="440055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в игровых действиях ребенок отображает действия взрослых, их последовательность,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взаимосвязь;</a:t>
            </a:r>
          </a:p>
          <a:p>
            <a:pPr marL="134620" marR="440690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эмоционально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вовлечен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действия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игрушками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другими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предметами,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стремится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проявлять настойчивость в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достижении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результата своих</a:t>
            </a:r>
            <a:r>
              <a:rPr lang="ru-RU" sz="1200" spc="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действий;</a:t>
            </a:r>
          </a:p>
          <a:p>
            <a:pPr marL="134620" marR="436245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владеет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активной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речью,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включенной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общение;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может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обращаться</a:t>
            </a:r>
            <a:r>
              <a:rPr lang="ru-RU" sz="1200" spc="30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вопросами и просьбами; проявляет интерес к стихам, сказкам, повторяет отдельные слова 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фразы</a:t>
            </a:r>
            <a:r>
              <a:rPr lang="ru-RU" sz="1200" spc="1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за</a:t>
            </a:r>
            <a:r>
              <a:rPr lang="ru-RU" sz="1200" spc="1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взрослым;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рассматривает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картинки,</a:t>
            </a:r>
            <a:r>
              <a:rPr lang="ru-RU" sz="1200" spc="10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показывает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12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называет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предметы,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изображенные</a:t>
            </a:r>
            <a:r>
              <a:rPr lang="ru-RU" sz="1200" spc="-28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них;</a:t>
            </a:r>
          </a:p>
          <a:p>
            <a:pPr marL="584835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понимает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выполняет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простые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поручения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взрослого;</a:t>
            </a:r>
          </a:p>
          <a:p>
            <a:pPr marL="134620" marR="440690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 активно действует с окружающими его предметами, знает названия, свойства 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назначение многих предметов, находящихся в его повседневном обиходе: различает и называет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основные цвета, формы предметов, ориентируется в основных пространственных и временных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отношениях;</a:t>
            </a:r>
          </a:p>
          <a:p>
            <a:pPr marL="134620" marR="435610" indent="449580" algn="just">
              <a:spcBef>
                <a:spcPts val="5"/>
              </a:spcBef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использует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специфические,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культурно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фиксированные предметные действия,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знает назначение бытовых предметов (ложки, расчески, карандаша и пр.) и умеет пользоваться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ими;</a:t>
            </a:r>
          </a:p>
          <a:p>
            <a:pPr marL="134620" marR="441325" indent="449580" algn="just">
              <a:spcAft>
                <a:spcPts val="0"/>
              </a:spcAft>
              <a:tabLst>
                <a:tab pos="1240790" algn="l"/>
                <a:tab pos="1870075" algn="l"/>
                <a:tab pos="2742565" algn="l"/>
                <a:tab pos="3942715" algn="l"/>
                <a:tab pos="4758690" algn="l"/>
                <a:tab pos="5789930" algn="l"/>
              </a:tabLst>
            </a:pPr>
            <a:r>
              <a:rPr lang="ru-RU" sz="1200" dirty="0">
                <a:latin typeface="Times New Roman"/>
                <a:ea typeface="Times New Roman"/>
              </a:rPr>
              <a:t>ребенок	владеет	основными	гигиеническими	навыками,	простейшими	</a:t>
            </a:r>
            <a:r>
              <a:rPr lang="ru-RU" sz="1200" spc="-5" dirty="0">
                <a:latin typeface="Times New Roman"/>
                <a:ea typeface="Times New Roman"/>
              </a:rPr>
              <a:t>навыками</a:t>
            </a:r>
            <a:r>
              <a:rPr lang="ru-RU" sz="1200" spc="-28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самообслуживания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(одевание, раздевание,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самостоятельно ест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др.);</a:t>
            </a:r>
          </a:p>
          <a:p>
            <a:pPr marL="584835" marR="429895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 стремится проявлять самостоятельность в бытовом и игровом поведении;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7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</a:t>
            </a:r>
            <a:r>
              <a:rPr lang="ru-RU" sz="1200" spc="8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удовольствием</a:t>
            </a:r>
            <a:r>
              <a:rPr lang="ru-RU" sz="1200" spc="6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слушает</a:t>
            </a:r>
            <a:r>
              <a:rPr lang="ru-RU" sz="1200" spc="7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музыку,</a:t>
            </a:r>
            <a:r>
              <a:rPr lang="ru-RU" sz="1200" spc="6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подпевает,</a:t>
            </a:r>
            <a:r>
              <a:rPr lang="ru-RU" sz="1200" spc="7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выполняет</a:t>
            </a:r>
            <a:r>
              <a:rPr lang="ru-RU" sz="1200" spc="7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простые</a:t>
            </a:r>
            <a:r>
              <a:rPr lang="ru-RU" sz="1200" spc="6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танцевальные</a:t>
            </a:r>
          </a:p>
          <a:p>
            <a:pPr marL="134620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движения;</a:t>
            </a:r>
            <a:r>
              <a:rPr lang="ru-RU" sz="1200" spc="1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1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эмоционально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откликается</a:t>
            </a:r>
            <a:r>
              <a:rPr lang="ru-RU" sz="1200" spc="1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</a:t>
            </a:r>
            <a:r>
              <a:rPr lang="ru-RU" sz="1200" spc="1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красоту</a:t>
            </a:r>
            <a:r>
              <a:rPr lang="ru-RU" sz="1200" spc="9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природы</a:t>
            </a:r>
            <a:r>
              <a:rPr lang="ru-RU" sz="1200" spc="1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произведения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искусства;</a:t>
            </a:r>
            <a:r>
              <a:rPr lang="ru-RU" sz="1200" spc="-28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осваивает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основы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изобразительной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деятельности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(лепка,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рисование)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конструирования.</a:t>
            </a:r>
          </a:p>
          <a:p>
            <a:pPr algn="just">
              <a:spcBef>
                <a:spcPts val="0"/>
              </a:spcBef>
            </a:pPr>
            <a:endParaRPr lang="ru-RU" sz="1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4708" y="142852"/>
            <a:ext cx="819257" cy="78581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796</TotalTime>
  <Words>2329</Words>
  <Application>Microsoft Office PowerPoint</Application>
  <PresentationFormat>Экран (4:3)</PresentationFormat>
  <Paragraphs>227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Bodoni MT</vt:lpstr>
      <vt:lpstr>Calibri</vt:lpstr>
      <vt:lpstr>Century Schoolbook</vt:lpstr>
      <vt:lpstr>Georgia</vt:lpstr>
      <vt:lpstr>Times New Roman</vt:lpstr>
      <vt:lpstr>Wingdings</vt:lpstr>
      <vt:lpstr>Wingdings 2</vt:lpstr>
      <vt:lpstr>Эркер</vt:lpstr>
      <vt:lpstr>   Краткая презентация образовательной программы МБДОУ – детский сад «Кояшкай»  с. Мусабай-Завод 2023 </vt:lpstr>
      <vt:lpstr>Полное название:  образовательная программа муниципального бюджетного дошкольного образовательного учреждения – детский сад «Кояшкай» Тукаевского муниципального района Республики Татарстан Ориентирована на детей в возрасте от 1,5 лет до прекращения  образовательных  отношений. </vt:lpstr>
      <vt:lpstr> </vt:lpstr>
      <vt:lpstr>Цель образовательной программы:</vt:lpstr>
      <vt:lpstr>Задачи программы:</vt:lpstr>
      <vt:lpstr>  </vt:lpstr>
      <vt:lpstr>Образовательная программа ДОУ  включает три основных раздела:</vt:lpstr>
      <vt:lpstr>Содержание целевого раздела:</vt:lpstr>
      <vt:lpstr>Целевые ориентиры образования в младенческом и раннем возрасте: </vt:lpstr>
      <vt:lpstr>Целевые ориентиры  на этапе завершения дошкольного образования: </vt:lpstr>
      <vt:lpstr>Презентация PowerPoint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 «СОЦИАЛЬНО-КОММУНИКАТИВНОЕ РАЗВИТИЕ»:</vt:lpstr>
      <vt:lpstr>ОБРАЗОВАТЕЛЬНАЯ ОБЛАСТЬ «ПОЗНАВАТЕЛЬНОЕ РАЗВИТИЕ»:</vt:lpstr>
      <vt:lpstr>ОБРАЗОВАТЕЛЬНАЯ ОБЛАСТЬ «РЕЧЕВОЕ РАЗВИТИЕ»: </vt:lpstr>
      <vt:lpstr>ОБРАЗОВАТЕЛЬНАЯ ОБЛАСТЬ  «ХУДОЖЕСТВЕННО-ЭСТЕТИЧЕСКОЕ РАЗВИТИЕ»:</vt:lpstr>
      <vt:lpstr>ОБРАЗОВАТЕЛЬНАЯ ОБЛАСТЬ «ФИЗИЧЕСКОЕ РАЗВИТИЕ»:  </vt:lpstr>
      <vt:lpstr>Направления взаимодействия с семьями воспитанников:</vt:lpstr>
      <vt:lpstr>Направления вариативной части программы:</vt:lpstr>
      <vt:lpstr>Содержание  организационного раздела:</vt:lpstr>
      <vt:lpstr>Контактная информация: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User</cp:lastModifiedBy>
  <cp:revision>161</cp:revision>
  <dcterms:created xsi:type="dcterms:W3CDTF">2013-12-24T12:41:12Z</dcterms:created>
  <dcterms:modified xsi:type="dcterms:W3CDTF">2024-04-01T12:39:14Z</dcterms:modified>
</cp:coreProperties>
</file>