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88" r:id="rId3"/>
    <p:sldId id="286" r:id="rId4"/>
    <p:sldId id="257" r:id="rId5"/>
    <p:sldId id="281" r:id="rId6"/>
    <p:sldId id="263" r:id="rId7"/>
    <p:sldId id="282" r:id="rId8"/>
    <p:sldId id="264" r:id="rId9"/>
    <p:sldId id="275" r:id="rId10"/>
    <p:sldId id="266" r:id="rId11"/>
    <p:sldId id="265" r:id="rId12"/>
    <p:sldId id="287" r:id="rId13"/>
    <p:sldId id="283" r:id="rId14"/>
    <p:sldId id="269" r:id="rId15"/>
    <p:sldId id="270" r:id="rId16"/>
    <p:sldId id="271" r:id="rId17"/>
    <p:sldId id="284" r:id="rId18"/>
    <p:sldId id="274" r:id="rId19"/>
    <p:sldId id="273" r:id="rId20"/>
    <p:sldId id="277" r:id="rId21"/>
    <p:sldId id="276" r:id="rId22"/>
    <p:sldId id="278" r:id="rId23"/>
    <p:sldId id="285" r:id="rId24"/>
    <p:sldId id="279" r:id="rId25"/>
    <p:sldId id="280" r:id="rId26"/>
    <p:sldId id="258" r:id="rId2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56" autoAdjust="0"/>
  </p:normalViewPr>
  <p:slideViewPr>
    <p:cSldViewPr>
      <p:cViewPr>
        <p:scale>
          <a:sx n="76" d="100"/>
          <a:sy n="76" d="100"/>
        </p:scale>
        <p:origin x="-9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9BE06-DF52-4A37-A917-2E861E1220A9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9D266-0E89-4E3D-8160-61F7BDD1A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285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4" descr="dosk98.pn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8175" y="188913"/>
            <a:ext cx="5434013" cy="639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5" descr="neznaika17.pn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288" y="2482850"/>
            <a:ext cx="2592387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6" descr="neznaika05.png"/>
          <p:cNvPicPr>
            <a:picLocks noChangeAspect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659563" y="2276475"/>
            <a:ext cx="2290762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 userDrawn="1"/>
        </p:nvSpPr>
        <p:spPr>
          <a:xfrm rot="21387430">
            <a:off x="3385995" y="1258243"/>
            <a:ext cx="2735259" cy="702574"/>
          </a:xfrm>
          <a:prstGeom prst="rect">
            <a:avLst/>
          </a:prstGeom>
          <a:noFill/>
        </p:spPr>
        <p:txBody>
          <a:bodyPr wrap="none">
            <a:prstTxWarp prst="textTriangle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/>
                <a:solidFill>
                  <a:srgbClr val="6666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8"/>
          <p:cNvGrpSpPr>
            <a:grpSpLocks/>
          </p:cNvGrpSpPr>
          <p:nvPr userDrawn="1"/>
        </p:nvGrpSpPr>
        <p:grpSpPr bwMode="auto">
          <a:xfrm>
            <a:off x="395288" y="376238"/>
            <a:ext cx="8280400" cy="1323975"/>
            <a:chOff x="395536" y="1218819"/>
            <a:chExt cx="8280920" cy="1324018"/>
          </a:xfrm>
        </p:grpSpPr>
        <p:sp>
          <p:nvSpPr>
            <p:cNvPr id="5" name="Прямоугольник с двумя вырезанными противолежащими углами 4"/>
            <p:cNvSpPr/>
            <p:nvPr userDrawn="1"/>
          </p:nvSpPr>
          <p:spPr>
            <a:xfrm>
              <a:off x="755921" y="1341060"/>
              <a:ext cx="7776063" cy="1201777"/>
            </a:xfrm>
            <a:prstGeom prst="snip2Diag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Прямоугольник с двумя вырезанными противолежащими углами 5"/>
            <p:cNvSpPr/>
            <p:nvPr userDrawn="1"/>
          </p:nvSpPr>
          <p:spPr>
            <a:xfrm>
              <a:off x="395536" y="1218819"/>
              <a:ext cx="8280920" cy="1201776"/>
            </a:xfrm>
            <a:prstGeom prst="snip2Diag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7" name="Рисунок 8" descr="neznaika22.pn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12088" y="333375"/>
            <a:ext cx="76835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neznaika22.pn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95738" y="4797425"/>
            <a:ext cx="1055687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7"/>
          <p:cNvGrpSpPr>
            <a:grpSpLocks/>
          </p:cNvGrpSpPr>
          <p:nvPr userDrawn="1"/>
        </p:nvGrpSpPr>
        <p:grpSpPr bwMode="auto">
          <a:xfrm>
            <a:off x="395288" y="376238"/>
            <a:ext cx="8280400" cy="1323975"/>
            <a:chOff x="395536" y="1218819"/>
            <a:chExt cx="8280920" cy="1324018"/>
          </a:xfrm>
        </p:grpSpPr>
        <p:sp>
          <p:nvSpPr>
            <p:cNvPr id="7" name="Прямоугольник с двумя вырезанными противолежащими углами 6"/>
            <p:cNvSpPr/>
            <p:nvPr userDrawn="1"/>
          </p:nvSpPr>
          <p:spPr>
            <a:xfrm>
              <a:off x="755921" y="1341060"/>
              <a:ext cx="7776063" cy="1201777"/>
            </a:xfrm>
            <a:prstGeom prst="snip2Diag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с двумя вырезанными противолежащими углами 7"/>
            <p:cNvSpPr/>
            <p:nvPr userDrawn="1"/>
          </p:nvSpPr>
          <p:spPr>
            <a:xfrm>
              <a:off x="395536" y="1218819"/>
              <a:ext cx="8280920" cy="1201776"/>
            </a:xfrm>
            <a:prstGeom prst="snip2DiagRect">
              <a:avLst/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6">
                    <a:lumMod val="40000"/>
                    <a:lumOff val="6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6"/>
          <p:cNvGrpSpPr>
            <a:grpSpLocks/>
          </p:cNvGrpSpPr>
          <p:nvPr userDrawn="1"/>
        </p:nvGrpSpPr>
        <p:grpSpPr bwMode="auto">
          <a:xfrm>
            <a:off x="395288" y="376238"/>
            <a:ext cx="8280400" cy="1323975"/>
            <a:chOff x="395536" y="1218819"/>
            <a:chExt cx="8280920" cy="1324018"/>
          </a:xfrm>
        </p:grpSpPr>
        <p:sp>
          <p:nvSpPr>
            <p:cNvPr id="4" name="Прямоугольник с двумя вырезанными противолежащими углами 3"/>
            <p:cNvSpPr/>
            <p:nvPr userDrawn="1"/>
          </p:nvSpPr>
          <p:spPr>
            <a:xfrm>
              <a:off x="755921" y="1341060"/>
              <a:ext cx="7776063" cy="1201777"/>
            </a:xfrm>
            <a:prstGeom prst="snip2Diag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Прямоугольник с двумя вырезанными противолежащими углами 4"/>
            <p:cNvSpPr/>
            <p:nvPr userDrawn="1"/>
          </p:nvSpPr>
          <p:spPr>
            <a:xfrm>
              <a:off x="395536" y="1218819"/>
              <a:ext cx="8280920" cy="1201776"/>
            </a:xfrm>
            <a:prstGeom prst="snip2DiagRect">
              <a:avLst/>
            </a:prstGeom>
            <a:gradFill flip="none" rotWithShape="1">
              <a:gsLst>
                <a:gs pos="0">
                  <a:schemeClr val="bg2">
                    <a:lumMod val="50000"/>
                  </a:schemeClr>
                </a:gs>
                <a:gs pos="50000">
                  <a:schemeClr val="bg2">
                    <a:lumMod val="7500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6" name="Рисунок 8" descr="neznaika22.pn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825" y="4076700"/>
            <a:ext cx="1441450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 smtClean="0"/>
              <a:t>Образец текста</a:t>
            </a:r>
          </a:p>
          <a:p>
            <a:pPr lvl="1"/>
            <a:r>
              <a:rPr lang="ru-RU" altLang="ru-RU" dirty="0" smtClean="0"/>
              <a:t>Второй уровень</a:t>
            </a:r>
          </a:p>
          <a:p>
            <a:pPr lvl="2"/>
            <a:r>
              <a:rPr lang="ru-RU" altLang="ru-RU" dirty="0" smtClean="0"/>
              <a:t>Третий уровень</a:t>
            </a:r>
          </a:p>
        </p:txBody>
      </p:sp>
      <p:sp>
        <p:nvSpPr>
          <p:cNvPr id="1028" name="TextBox 7"/>
          <p:cNvSpPr txBox="1">
            <a:spLocks noChangeArrowheads="1"/>
          </p:cNvSpPr>
          <p:nvPr userDrawn="1"/>
        </p:nvSpPr>
        <p:spPr bwMode="auto">
          <a:xfrm>
            <a:off x="5148263" y="6577013"/>
            <a:ext cx="39957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sz="1400" dirty="0" smtClean="0">
              <a:latin typeface="Calibri" pitchFamily="34" charset="0"/>
            </a:endParaRPr>
          </a:p>
          <a:p>
            <a:pPr eaLnBrk="1" hangingPunct="1"/>
            <a:r>
              <a:rPr lang="ru-RU" sz="1400" dirty="0" smtClean="0">
                <a:latin typeface="Calibri" pitchFamily="34" charset="0"/>
              </a:rPr>
              <a:t> </a:t>
            </a:r>
            <a:endParaRPr lang="ru-RU" sz="1400" dirty="0"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84807"/>
        </a:buClr>
        <a:buFont typeface="Wingdings" pitchFamily="2" charset="2"/>
        <a:buChar char=""/>
        <a:defRPr sz="3200" kern="1200">
          <a:solidFill>
            <a:srgbClr val="984807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666633"/>
        </a:buClr>
        <a:buFont typeface="Wingdings" pitchFamily="2" charset="2"/>
        <a:buChar char=""/>
        <a:defRPr sz="2800" kern="1200">
          <a:solidFill>
            <a:srgbClr val="666633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2" charset="2"/>
        <a:buChar char=""/>
        <a:defRPr sz="2400" kern="1200">
          <a:solidFill>
            <a:srgbClr val="31859C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://funforkids.ru/pictures/neznaika/neznaika22.pn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lenagold.narod.ru/fon/clipart/d/dosk/dosk98.png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lenagold.narod.ru/fon/clipart/d/dosk/dosk98.png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lenagold.narod.ru/fon/clipart/d/dosk/dosk98.png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lenagold.narod.ru/fon/clipart/d/dosk/dosk98.png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funforkids.ru/pictures/neznaika/neznaika17.png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funforkids.ru/pictures/neznaika/neznaika17.p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funforkids.ru/pictures/neznaika/neznaika17.pn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3491880" y="1436619"/>
            <a:ext cx="279462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ru-RU" altLang="ru-RU" sz="3600" b="1" dirty="0">
                <a:solidFill>
                  <a:srgbClr val="FF0000"/>
                </a:solidFill>
                <a:latin typeface="Monotype Corsiva" pitchFamily="66" charset="0"/>
              </a:rPr>
              <a:t>Путешествие в страну сказок</a:t>
            </a:r>
            <a:endParaRPr lang="ru-RU" alt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Pochtalon-Pechkin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643050"/>
            <a:ext cx="5000660" cy="495048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683567" y="332656"/>
            <a:ext cx="7107621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Печкин хочет с нами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поиграть. Он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выложил цепочку из геометрических фигур и предлагает нам посмотреть и запомнить, а затем по памяти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назвать их в той же последовательности.</a:t>
            </a:r>
            <a:endParaRPr lang="ru-RU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игра с печкином\i (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071813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F:\игра с печкином\Inkscape-uroki-dlja-nachinajushhih-sozdanie-geometricheskih-figur-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3357562"/>
            <a:ext cx="2214578" cy="124092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3316" name="Picture 4" descr="F:\игра с печкином\oval-31110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500438"/>
            <a:ext cx="1928826" cy="93330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3317" name="Picture 5" descr="F:\игра с печкином\treugolnik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57818" y="2786058"/>
            <a:ext cx="1976432" cy="181740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8438" name="Picture 6" descr="F:\лунтик\202439_1384277079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429500" y="3214688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476672"/>
            <a:ext cx="47366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4400" kern="0" dirty="0" smtClean="0">
                <a:solidFill>
                  <a:srgbClr val="002060"/>
                </a:solidFill>
                <a:latin typeface="Calibri"/>
              </a:rPr>
              <a:t>Давайте отдохнём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600" kern="0" dirty="0" smtClean="0">
                <a:solidFill>
                  <a:srgbClr val="0070C0"/>
                </a:solidFill>
                <a:latin typeface="Calibri"/>
              </a:rPr>
              <a:t>Физминутка</a:t>
            </a:r>
            <a:endParaRPr lang="ru-RU" sz="3600" kern="0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43841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Серый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волк –зубами щелк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(показали руками «пасть»)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дружбе знали они толк.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(поклон)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 набрел на теремок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Мишка косолапый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(изобразить мишку)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Раздавил он теремок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Своей огромной лапой.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(кулачок об кулачок)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Звери очень испугались,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Поскорее разбежались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бег на месте)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потом собрались снова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 построить терем новый.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(сели на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стульчик)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2503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7128792" cy="6491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750"/>
              </a:spcAft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Почтальон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Печкин очень доволен и благодарит нас. Пора отправляться в другую сказку</a:t>
            </a:r>
            <a:r>
              <a:rPr lang="ru-RU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.</a:t>
            </a:r>
            <a:endParaRPr lang="ru-RU" sz="1600" dirty="0">
              <a:solidFill>
                <a:srgbClr val="FF0000"/>
              </a:solidFill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dirty="0">
                <a:latin typeface="Calibri"/>
                <a:ea typeface="Calibri"/>
                <a:cs typeface="Calibri"/>
              </a:rPr>
              <a:t> </a:t>
            </a:r>
            <a:endParaRPr lang="ru-RU" dirty="0" smtClean="0">
              <a:latin typeface="Calibri"/>
              <a:ea typeface="Calibri"/>
              <a:cs typeface="Calibri"/>
            </a:endParaRPr>
          </a:p>
          <a:p>
            <a:pPr algn="ctr">
              <a:lnSpc>
                <a:spcPct val="125000"/>
              </a:lnSpc>
              <a:spcAft>
                <a:spcPts val="750"/>
              </a:spcAft>
            </a:pP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Отгадайте следующую загадку</a:t>
            </a: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Их приглашают с другом Геной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 день рожденья непременно.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любит каждую букашку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Забавный добрый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…</a:t>
            </a:r>
          </a:p>
          <a:p>
            <a:pPr algn="r">
              <a:lnSpc>
                <a:spcPct val="125000"/>
              </a:lnSpc>
              <a:spcAft>
                <a:spcPts val="750"/>
              </a:spcAft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Чебурашка)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endParaRPr lang="ru-RU" sz="1600" dirty="0"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:\игра четвертый\Новая папка (2)\photo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1714500"/>
            <a:ext cx="648072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7544" y="404664"/>
            <a:ext cx="70567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Чебурашка предлагает вам рассмотреть домики и вспомнить состав чисел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сказки\матем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48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600" y="620688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теперь попробуйте самостоятельно расписать состав чисел. Только не подглядывайте!</a:t>
            </a:r>
            <a:endParaRPr lang="ru-RU" dirty="0"/>
          </a:p>
        </p:txBody>
      </p:sp>
      <p:pic>
        <p:nvPicPr>
          <p:cNvPr id="2050" name="Picture 2" descr="C:\Users\ASUS\Desktop\сказки\матем\hello_html_m7239a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4096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Содержимое 4" descr="neznaika22.png">
            <a:hlinkClick r:id="rId2"/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251520" y="4077072"/>
            <a:ext cx="1223963" cy="2062162"/>
          </a:xfrm>
        </p:spPr>
      </p:pic>
      <p:sp>
        <p:nvSpPr>
          <p:cNvPr id="2" name="Прямоугольник 1"/>
          <p:cNvSpPr/>
          <p:nvPr/>
        </p:nvSpPr>
        <p:spPr>
          <a:xfrm>
            <a:off x="1547664" y="620689"/>
            <a:ext cx="597666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75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Молодцы! Отгадайте следующую загадку:</a:t>
            </a:r>
          </a:p>
          <a:p>
            <a:pPr>
              <a:lnSpc>
                <a:spcPct val="125000"/>
              </a:lnSpc>
              <a:spcAft>
                <a:spcPts val="750"/>
              </a:spcAft>
            </a:pPr>
            <a:endParaRPr lang="ru-RU" sz="1600" dirty="0">
              <a:latin typeface="Calibri"/>
              <a:ea typeface="Times New Roman"/>
              <a:cs typeface="Calibri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3200" dirty="0">
                <a:latin typeface="Times New Roman" pitchFamily="18" charset="0"/>
                <a:ea typeface="Calibri"/>
                <a:cs typeface="Times New Roman" pitchFamily="18" charset="0"/>
              </a:rPr>
              <a:t>Маша по лесу гуляла</a:t>
            </a:r>
            <a:endParaRPr lang="ru-RU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3200" dirty="0">
                <a:latin typeface="Times New Roman" pitchFamily="18" charset="0"/>
                <a:ea typeface="Calibri"/>
                <a:cs typeface="Times New Roman" pitchFamily="18" charset="0"/>
              </a:rPr>
              <a:t>Заблудилась, потерялась</a:t>
            </a:r>
            <a:endParaRPr lang="ru-RU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3200" dirty="0">
                <a:latin typeface="Times New Roman" pitchFamily="18" charset="0"/>
                <a:ea typeface="Calibri"/>
                <a:cs typeface="Times New Roman" pitchFamily="18" charset="0"/>
              </a:rPr>
              <a:t>К Мише в домик </a:t>
            </a:r>
            <a:r>
              <a:rPr lang="ru-RU" sz="3200" dirty="0" smtClean="0">
                <a:latin typeface="Times New Roman" pitchFamily="18" charset="0"/>
                <a:ea typeface="Calibri"/>
                <a:cs typeface="Times New Roman" pitchFamily="18" charset="0"/>
              </a:rPr>
              <a:t>забрела</a:t>
            </a: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3200" dirty="0" smtClean="0">
                <a:latin typeface="Times New Roman" pitchFamily="18" charset="0"/>
                <a:ea typeface="Calibri"/>
                <a:cs typeface="Times New Roman" pitchFamily="18" charset="0"/>
              </a:rPr>
              <a:t>Вместе </a:t>
            </a:r>
            <a:r>
              <a:rPr lang="ru-RU" sz="3200" dirty="0">
                <a:latin typeface="Times New Roman" pitchFamily="18" charset="0"/>
                <a:ea typeface="Calibri"/>
                <a:cs typeface="Times New Roman" pitchFamily="18" charset="0"/>
              </a:rPr>
              <a:t>с Мишенькой  жила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(Маша и Медведь)</a:t>
            </a:r>
            <a:endParaRPr lang="ru-RU" sz="3200" dirty="0">
              <a:solidFill>
                <a:srgbClr val="FF00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Машины задачи\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14290"/>
            <a:ext cx="8501122" cy="6357982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0" y="1785938"/>
            <a:ext cx="478631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chemeClr val="tx2"/>
                </a:solidFill>
                <a:latin typeface="Calibri" pitchFamily="34" charset="0"/>
              </a:rPr>
              <a:t> По дороге на полянку</a:t>
            </a:r>
            <a:endParaRPr lang="ru-RU" altLang="ru-RU" sz="2000" b="1" dirty="0">
              <a:solidFill>
                <a:schemeClr val="tx2"/>
              </a:solidFill>
            </a:endParaRPr>
          </a:p>
          <a:p>
            <a:pPr algn="ctr"/>
            <a:r>
              <a:rPr lang="ru-RU" altLang="ru-RU" sz="2000" b="1" dirty="0">
                <a:solidFill>
                  <a:schemeClr val="tx2"/>
                </a:solidFill>
                <a:latin typeface="Calibri" pitchFamily="34" charset="0"/>
              </a:rPr>
              <a:t>Четыре морковки зайка съел,</a:t>
            </a:r>
            <a:endParaRPr lang="ru-RU" altLang="ru-RU" sz="2000" b="1" dirty="0">
              <a:solidFill>
                <a:schemeClr val="tx2"/>
              </a:solidFill>
            </a:endParaRPr>
          </a:p>
          <a:p>
            <a:pPr algn="ctr"/>
            <a:r>
              <a:rPr lang="ru-RU" altLang="ru-RU" sz="2000" b="1" dirty="0">
                <a:solidFill>
                  <a:schemeClr val="tx2"/>
                </a:solidFill>
                <a:latin typeface="Calibri" pitchFamily="34" charset="0"/>
              </a:rPr>
              <a:t>На пенек потом он сел</a:t>
            </a:r>
            <a:endParaRPr lang="ru-RU" altLang="ru-RU" sz="2000" b="1" dirty="0">
              <a:solidFill>
                <a:schemeClr val="tx2"/>
              </a:solidFill>
            </a:endParaRPr>
          </a:p>
          <a:p>
            <a:pPr algn="ctr"/>
            <a:r>
              <a:rPr lang="ru-RU" altLang="ru-RU" sz="2000" b="1" dirty="0">
                <a:solidFill>
                  <a:schemeClr val="tx2"/>
                </a:solidFill>
                <a:latin typeface="Calibri" pitchFamily="34" charset="0"/>
              </a:rPr>
              <a:t>И еще морковку съел</a:t>
            </a:r>
            <a:endParaRPr lang="ru-RU" altLang="ru-RU" sz="2000" b="1" dirty="0">
              <a:solidFill>
                <a:schemeClr val="tx2"/>
              </a:solidFill>
            </a:endParaRPr>
          </a:p>
          <a:p>
            <a:pPr algn="ctr"/>
            <a:r>
              <a:rPr lang="ru-RU" altLang="ru-RU" sz="2000" b="1" dirty="0">
                <a:solidFill>
                  <a:schemeClr val="tx2"/>
                </a:solidFill>
                <a:latin typeface="Calibri" pitchFamily="34" charset="0"/>
              </a:rPr>
              <a:t>Ну-ка быстро сосчитай-ка,</a:t>
            </a:r>
            <a:endParaRPr lang="ru-RU" altLang="ru-RU" sz="2000" b="1" dirty="0">
              <a:solidFill>
                <a:schemeClr val="tx2"/>
              </a:solidFill>
            </a:endParaRPr>
          </a:p>
          <a:p>
            <a:pPr algn="ctr"/>
            <a:r>
              <a:rPr lang="ru-RU" altLang="ru-RU" sz="2000" b="1" dirty="0">
                <a:solidFill>
                  <a:schemeClr val="tx2"/>
                </a:solidFill>
              </a:rPr>
              <a:t>Сколько съел морковок зайка? </a:t>
            </a:r>
          </a:p>
        </p:txBody>
      </p:sp>
      <p:pic>
        <p:nvPicPr>
          <p:cNvPr id="28675" name="Picture 4" descr="F:\Машины задачи\depositphotos_46357331-Bunny-with-a-carro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9125" y="1928813"/>
            <a:ext cx="3871913" cy="383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Содержимое 4" descr="neznaika22.png">
            <a:hlinkClick r:id="rId3"/>
          </p:cNvPr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38" y="3714750"/>
            <a:ext cx="2357437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F:\Машины задачи\5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71625" y="4143375"/>
            <a:ext cx="642938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755576" y="692697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сейчас решите задачки: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76672"/>
            <a:ext cx="7056784" cy="5888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750"/>
              </a:spcAft>
            </a:pPr>
            <a:r>
              <a:rPr lang="ru-RU" sz="48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Задачи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endParaRPr lang="ru-RU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1</a:t>
            </a: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. Совершенствовать знания геометрических фигур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2.Закрепить порядковый и количественный счет в пределах 10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3. Закрепить прямой и обратный счет в пределах 10.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4. Совершенствовать умение составлять и решать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задачи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5. Закрепить знания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цвета</a:t>
            </a:r>
          </a:p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6. Закрепить состав чисел</a:t>
            </a:r>
            <a:endParaRPr lang="ru-RU" sz="2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2400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500063" y="1785938"/>
            <a:ext cx="39290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altLang="ru-RU" sz="2400" b="1" dirty="0">
                <a:solidFill>
                  <a:srgbClr val="FF0000"/>
                </a:solidFill>
                <a:latin typeface="Monotype Corsiva" pitchFamily="66" charset="0"/>
              </a:rPr>
              <a:t>Ходит петушок</a:t>
            </a:r>
          </a:p>
          <a:p>
            <a:r>
              <a:rPr lang="ru-RU" altLang="ru-RU" sz="2400" b="1" dirty="0">
                <a:solidFill>
                  <a:srgbClr val="FF0000"/>
                </a:solidFill>
                <a:latin typeface="Monotype Corsiva" pitchFamily="66" charset="0"/>
              </a:rPr>
              <a:t>Красный гребешок.</a:t>
            </a:r>
          </a:p>
          <a:p>
            <a:r>
              <a:rPr lang="ru-RU" altLang="ru-RU" sz="2400" b="1" dirty="0">
                <a:solidFill>
                  <a:srgbClr val="FF0000"/>
                </a:solidFill>
                <a:latin typeface="Monotype Corsiva" pitchFamily="66" charset="0"/>
              </a:rPr>
              <a:t>Шесть хохлаток тоже там.</a:t>
            </a:r>
          </a:p>
          <a:p>
            <a:r>
              <a:rPr lang="ru-RU" altLang="ru-RU" sz="2400" b="1" dirty="0">
                <a:solidFill>
                  <a:srgbClr val="FF0000"/>
                </a:solidFill>
                <a:latin typeface="Monotype Corsiva" pitchFamily="66" charset="0"/>
              </a:rPr>
              <a:t>Сколько всех? Скажите нам? </a:t>
            </a:r>
          </a:p>
        </p:txBody>
      </p:sp>
      <p:pic>
        <p:nvPicPr>
          <p:cNvPr id="26626" name="Picture 2" descr="F:\Машины задачи\depositphotos_44068227-stock-photo-rooster-and-hens-in-th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43174" y="3286123"/>
            <a:ext cx="5572164" cy="3328825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9700" name="Содержимое 4" descr="neznaika22.png">
            <a:hlinkClick r:id="rId3"/>
          </p:cNvPr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50" y="357188"/>
            <a:ext cx="251460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3" descr="F:\Машины задачи\i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14938" y="857250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3714750" y="4857750"/>
            <a:ext cx="49291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altLang="ru-RU" sz="2400" b="1">
                <a:solidFill>
                  <a:srgbClr val="C00000"/>
                </a:solidFill>
                <a:latin typeface="Monotype Corsiva" pitchFamily="66" charset="0"/>
              </a:rPr>
              <a:t>Пять пушистых кошечек</a:t>
            </a:r>
          </a:p>
          <a:p>
            <a:r>
              <a:rPr lang="ru-RU" altLang="ru-RU" sz="2400" b="1">
                <a:solidFill>
                  <a:srgbClr val="C00000"/>
                </a:solidFill>
                <a:latin typeface="Monotype Corsiva" pitchFamily="66" charset="0"/>
              </a:rPr>
              <a:t>Улеглись в лукошечке.</a:t>
            </a:r>
          </a:p>
          <a:p>
            <a:r>
              <a:rPr lang="ru-RU" altLang="ru-RU" sz="2400" b="1">
                <a:solidFill>
                  <a:srgbClr val="C00000"/>
                </a:solidFill>
                <a:latin typeface="Monotype Corsiva" pitchFamily="66" charset="0"/>
              </a:rPr>
              <a:t>Тут одна к ним прибежала.</a:t>
            </a:r>
          </a:p>
          <a:p>
            <a:r>
              <a:rPr lang="ru-RU" altLang="ru-RU" sz="2400" b="1">
                <a:solidFill>
                  <a:srgbClr val="C00000"/>
                </a:solidFill>
                <a:latin typeface="Monotype Corsiva" pitchFamily="66" charset="0"/>
              </a:rPr>
              <a:t>Сколько кошек вместе стало? </a:t>
            </a:r>
          </a:p>
        </p:txBody>
      </p:sp>
      <p:pic>
        <p:nvPicPr>
          <p:cNvPr id="27650" name="Picture 2" descr="F:\Машины задачи\cats-cute-fluffy-kittens-Favim.com-90748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3108" y="357166"/>
            <a:ext cx="6474726" cy="428697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0724" name="Содержимое 4" descr="neznaika22.png">
            <a:hlinkClick r:id="rId3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2714625"/>
            <a:ext cx="1785938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3" descr="F:\Машины задачи\shest_red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0" y="3429000"/>
            <a:ext cx="696913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357188" y="1857375"/>
            <a:ext cx="39290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Monotype Corsiva" pitchFamily="66" charset="0"/>
              </a:rPr>
              <a:t>Четыре щенка в футбол играли</a:t>
            </a:r>
          </a:p>
          <a:p>
            <a:r>
              <a:rPr lang="ru-RU" altLang="ru-RU" sz="2400" b="1" dirty="0">
                <a:solidFill>
                  <a:srgbClr val="002060"/>
                </a:solidFill>
                <a:latin typeface="Monotype Corsiva" pitchFamily="66" charset="0"/>
              </a:rPr>
              <a:t>Одного домой позвали</a:t>
            </a:r>
          </a:p>
          <a:p>
            <a:r>
              <a:rPr lang="ru-RU" altLang="ru-RU" sz="2400" b="1" dirty="0">
                <a:solidFill>
                  <a:srgbClr val="002060"/>
                </a:solidFill>
                <a:latin typeface="Monotype Corsiva" pitchFamily="66" charset="0"/>
              </a:rPr>
              <a:t>Он в окно глядит, считает,</a:t>
            </a:r>
          </a:p>
          <a:p>
            <a:r>
              <a:rPr lang="ru-RU" altLang="ru-RU" sz="2400" b="1" dirty="0">
                <a:solidFill>
                  <a:srgbClr val="002060"/>
                </a:solidFill>
                <a:latin typeface="Monotype Corsiva" pitchFamily="66" charset="0"/>
              </a:rPr>
              <a:t>Сколько их теперь играет?</a:t>
            </a:r>
            <a:r>
              <a:rPr lang="ru-RU" altLang="ru-RU" sz="2400" b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</a:p>
        </p:txBody>
      </p:sp>
      <p:pic>
        <p:nvPicPr>
          <p:cNvPr id="31747" name="Picture 4" descr="F:\Машины задачи\depositphotos_38181993-Three-cute-puppi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5138" y="2286000"/>
            <a:ext cx="4202112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Содержимое 4" descr="neznaika22.png">
            <a:hlinkClick r:id="rId3"/>
          </p:cNvPr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857375" y="4643438"/>
            <a:ext cx="1228725" cy="14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2" descr="F:\Машины задачи\Pril3-mat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286000" y="4929188"/>
            <a:ext cx="327025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476673"/>
            <a:ext cx="669674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Молодцы! Продолжим? 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Загадка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сиреневый такой,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Машет весело рукой.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Он свалился к нам с луны –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Знают, любят малыши.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4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Лунтик</a:t>
            </a:r>
            <a:r>
              <a:rPr lang="ru-RU" sz="4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F:\лунтик\0a5d092027bbff77db3cd9404a35baf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5" y="285750"/>
            <a:ext cx="4536503" cy="609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5364089" y="951978"/>
            <a:ext cx="312855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Лунтик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приготовил Вам интересную математическую загадку.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каких геометрических фигурах спрятан мячик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Назовите их.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F:\лунтик\colorful-geometric-shapes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0" y="1143000"/>
            <a:ext cx="8450263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 descr="F:\лунтик\202439_1384277079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50" y="4143375"/>
            <a:ext cx="68421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3" descr="F:\лунтик\202439_1384277079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72188" y="4000500"/>
            <a:ext cx="684212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3" descr="F:\лунтик\202439_1384277079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15250" y="2000250"/>
            <a:ext cx="68421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3" descr="F:\лунтик\202439_1384277079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8" y="1643063"/>
            <a:ext cx="684212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Содержимое 4" descr="neznaika22.png">
            <a:hlinkClick r:id="rId2"/>
          </p:cNvPr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229" y="548680"/>
            <a:ext cx="1228725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399591" y="332656"/>
            <a:ext cx="6988833" cy="43396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Молодцы</a:t>
            </a:r>
            <a:r>
              <a:rPr lang="ru-RU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60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+mn-cs"/>
              </a:rPr>
              <a:t>Спасибо за понимание и участие</a:t>
            </a:r>
            <a:endParaRPr lang="ru-RU" sz="6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ебята, отгадайте загадку: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274838"/>
            <a:ext cx="59584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Появилась девочка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чашечке цветка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была та девочка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Чуть больше ноготка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ореховой скорлупке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Девочка спала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такая девочка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она мила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Дюймовочка)</a:t>
            </a:r>
          </a:p>
        </p:txBody>
      </p:sp>
    </p:spTree>
    <p:extLst>
      <p:ext uri="{BB962C8B-B14F-4D97-AF65-F5344CB8AC3E}">
        <p14:creationId xmlns:p14="http://schemas.microsoft.com/office/powerpoint/2010/main" val="355648128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 descr="F:\дюймовоч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571625"/>
            <a:ext cx="7920879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6943725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11559" y="1571624"/>
            <a:ext cx="7920879" cy="4929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Содержимое 4" descr="neznaika22.png">
            <a:hlinkClick r:id="rId2"/>
          </p:cNvPr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3921" y="404664"/>
            <a:ext cx="1228725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87624" y="1556792"/>
            <a:ext cx="7499176" cy="4824536"/>
          </a:xfrm>
        </p:spPr>
        <p:txBody>
          <a:bodyPr/>
          <a:lstStyle/>
          <a:p>
            <a:pPr marL="0" indent="0">
              <a:spcAft>
                <a:spcPts val="750"/>
              </a:spcAft>
              <a:buNone/>
            </a:pPr>
            <a:r>
              <a:rPr lang="ru-RU" sz="2400" dirty="0">
                <a:latin typeface="Calibri"/>
                <a:ea typeface="Calibri"/>
                <a:cs typeface="Calibri"/>
              </a:rPr>
              <a:t> </a:t>
            </a:r>
            <a:r>
              <a:rPr lang="ru-RU" sz="2400" dirty="0" smtClean="0">
                <a:latin typeface="Calibri"/>
                <a:ea typeface="Calibri"/>
                <a:cs typeface="Calibri"/>
              </a:rPr>
              <a:t>               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Однажды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ночью в открытое окно забралась жаба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украла Дюймовочку, решив выдать ее замуж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 своего сына. Бедная девочка горько плакала. Рыбки почувствовали, что вода вдруг стала соленой и решили помочь девочке.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lnSpc>
                <a:spcPct val="125000"/>
              </a:lnSpc>
              <a:spcAft>
                <a:spcPts val="750"/>
              </a:spcAft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Ребята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скажите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кто помог Дюймовочке уплыть от жабы? (ответ: рыбки)</a:t>
            </a:r>
            <a:endParaRPr lang="ru-RU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рыбки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7350" y="1731169"/>
            <a:ext cx="18986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2" descr="F:\рыбки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38" y="2571750"/>
            <a:ext cx="201612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" descr="F:\рыбки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29063" y="1643063"/>
            <a:ext cx="1936750" cy="116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2" descr="F:\рыбки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72250" y="1714500"/>
            <a:ext cx="18986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2" descr="F:\рыбки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43563" y="2714625"/>
            <a:ext cx="201612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2" descr="F:\рыбки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85938" y="4572000"/>
            <a:ext cx="23717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2" descr="F:\рыбки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714750" y="3571875"/>
            <a:ext cx="249078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2" descr="F:\рыбки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786438" y="5000625"/>
            <a:ext cx="213518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2" descr="F:\рыбки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643688" y="3857625"/>
            <a:ext cx="2111375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2" descr="F:\рыбки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143375" y="5500688"/>
            <a:ext cx="1463675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8" name="TextBox 12"/>
          <p:cNvSpPr txBox="1">
            <a:spLocks noChangeArrowheads="1"/>
          </p:cNvSpPr>
          <p:nvPr/>
        </p:nvSpPr>
        <p:spPr bwMode="auto">
          <a:xfrm>
            <a:off x="1071563" y="3000375"/>
            <a:ext cx="339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Calibri" pitchFamily="34" charset="0"/>
              </a:rPr>
              <a:t>1</a:t>
            </a:r>
          </a:p>
        </p:txBody>
      </p:sp>
      <p:sp>
        <p:nvSpPr>
          <p:cNvPr id="9229" name="TextBox 13"/>
          <p:cNvSpPr txBox="1">
            <a:spLocks noChangeArrowheads="1"/>
          </p:cNvSpPr>
          <p:nvPr/>
        </p:nvSpPr>
        <p:spPr bwMode="auto">
          <a:xfrm>
            <a:off x="2428875" y="3786188"/>
            <a:ext cx="3667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800" b="1">
                <a:latin typeface="Calibri" pitchFamily="34" charset="0"/>
              </a:rPr>
              <a:t>2</a:t>
            </a:r>
          </a:p>
        </p:txBody>
      </p:sp>
      <p:sp>
        <p:nvSpPr>
          <p:cNvPr id="9230" name="TextBox 14"/>
          <p:cNvSpPr txBox="1">
            <a:spLocks noChangeArrowheads="1"/>
          </p:cNvSpPr>
          <p:nvPr/>
        </p:nvSpPr>
        <p:spPr bwMode="auto">
          <a:xfrm>
            <a:off x="4572000" y="2857500"/>
            <a:ext cx="339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Calibri" pitchFamily="34" charset="0"/>
              </a:rPr>
              <a:t>3</a:t>
            </a:r>
          </a:p>
        </p:txBody>
      </p:sp>
      <p:sp>
        <p:nvSpPr>
          <p:cNvPr id="9231" name="TextBox 15"/>
          <p:cNvSpPr txBox="1">
            <a:spLocks noChangeArrowheads="1"/>
          </p:cNvSpPr>
          <p:nvPr/>
        </p:nvSpPr>
        <p:spPr bwMode="auto">
          <a:xfrm>
            <a:off x="7358063" y="2643188"/>
            <a:ext cx="339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Calibri" pitchFamily="34" charset="0"/>
              </a:rPr>
              <a:t>4</a:t>
            </a:r>
          </a:p>
        </p:txBody>
      </p:sp>
      <p:sp>
        <p:nvSpPr>
          <p:cNvPr id="9232" name="TextBox 16"/>
          <p:cNvSpPr txBox="1">
            <a:spLocks noChangeArrowheads="1"/>
          </p:cNvSpPr>
          <p:nvPr/>
        </p:nvSpPr>
        <p:spPr bwMode="auto">
          <a:xfrm>
            <a:off x="6572250" y="3786188"/>
            <a:ext cx="339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Calibri" pitchFamily="34" charset="0"/>
              </a:rPr>
              <a:t>5</a:t>
            </a:r>
          </a:p>
        </p:txBody>
      </p:sp>
      <p:sp>
        <p:nvSpPr>
          <p:cNvPr id="9233" name="TextBox 17"/>
          <p:cNvSpPr txBox="1">
            <a:spLocks noChangeArrowheads="1"/>
          </p:cNvSpPr>
          <p:nvPr/>
        </p:nvSpPr>
        <p:spPr bwMode="auto">
          <a:xfrm>
            <a:off x="2286000" y="5857875"/>
            <a:ext cx="339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Calibri" pitchFamily="34" charset="0"/>
              </a:rPr>
              <a:t>6</a:t>
            </a:r>
          </a:p>
        </p:txBody>
      </p:sp>
      <p:sp>
        <p:nvSpPr>
          <p:cNvPr id="9234" name="TextBox 18"/>
          <p:cNvSpPr txBox="1">
            <a:spLocks noChangeArrowheads="1"/>
          </p:cNvSpPr>
          <p:nvPr/>
        </p:nvSpPr>
        <p:spPr bwMode="auto">
          <a:xfrm>
            <a:off x="4929188" y="4929188"/>
            <a:ext cx="339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 i="1">
                <a:latin typeface="Calibri" pitchFamily="34" charset="0"/>
              </a:rPr>
              <a:t>7</a:t>
            </a:r>
          </a:p>
        </p:txBody>
      </p:sp>
      <p:sp>
        <p:nvSpPr>
          <p:cNvPr id="9235" name="TextBox 19"/>
          <p:cNvSpPr txBox="1">
            <a:spLocks noChangeArrowheads="1"/>
          </p:cNvSpPr>
          <p:nvPr/>
        </p:nvSpPr>
        <p:spPr bwMode="auto">
          <a:xfrm>
            <a:off x="7643813" y="5000625"/>
            <a:ext cx="339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Calibri" pitchFamily="34" charset="0"/>
              </a:rPr>
              <a:t>8</a:t>
            </a:r>
          </a:p>
        </p:txBody>
      </p:sp>
      <p:sp>
        <p:nvSpPr>
          <p:cNvPr id="9236" name="TextBox 20"/>
          <p:cNvSpPr txBox="1">
            <a:spLocks noChangeArrowheads="1"/>
          </p:cNvSpPr>
          <p:nvPr/>
        </p:nvSpPr>
        <p:spPr bwMode="auto">
          <a:xfrm>
            <a:off x="4786313" y="6215063"/>
            <a:ext cx="339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Calibri" pitchFamily="34" charset="0"/>
              </a:rPr>
              <a:t>9</a:t>
            </a:r>
          </a:p>
        </p:txBody>
      </p:sp>
      <p:sp>
        <p:nvSpPr>
          <p:cNvPr id="9237" name="TextBox 21"/>
          <p:cNvSpPr txBox="1">
            <a:spLocks noChangeArrowheads="1"/>
          </p:cNvSpPr>
          <p:nvPr/>
        </p:nvSpPr>
        <p:spPr bwMode="auto">
          <a:xfrm>
            <a:off x="6786563" y="6072188"/>
            <a:ext cx="495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Calibri" pitchFamily="34" charset="0"/>
              </a:rPr>
              <a:t>10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04664"/>
            <a:ext cx="7560839" cy="1119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5000"/>
              </a:lnSpc>
              <a:spcBef>
                <a:spcPct val="20000"/>
              </a:spcBef>
              <a:spcAft>
                <a:spcPts val="750"/>
              </a:spcAft>
              <a:buClr>
                <a:srgbClr val="984807"/>
              </a:buClr>
            </a:pPr>
            <a:r>
              <a:rPr lang="ru-RU" sz="2800" dirty="0">
                <a:latin typeface="Times New Roman" pitchFamily="18" charset="0"/>
                <a:ea typeface="Calibri"/>
                <a:cs typeface="Times New Roman" pitchFamily="18" charset="0"/>
              </a:rPr>
              <a:t>Сколько рыб было в речке  (счет 1-10 и в обратном порядке)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Содержимое 4" descr="neznaika22.png">
            <a:hlinkClick r:id="rId2"/>
          </p:cNvPr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5" y="404664"/>
            <a:ext cx="1228725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042987" y="1484784"/>
            <a:ext cx="734543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750"/>
              </a:spcAft>
            </a:pPr>
            <a:r>
              <a:rPr lang="ru-RU" sz="44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Мимо пролетал жук, он принес девочку на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дерево, которое росло на полянке и познакомил ее с </a:t>
            </a:r>
            <a:r>
              <a:rPr lang="ru-RU" sz="4400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другими жуками.  И я вас всех приглашаю на эту полянку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цветы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1" y="3284984"/>
            <a:ext cx="1605854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F:\цветы\i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75" y="3140967"/>
            <a:ext cx="15240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5" descr="F:\цветы\i (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3284985"/>
            <a:ext cx="221932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 descr="F:\цветы\i (8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3284983"/>
            <a:ext cx="1335724" cy="2736305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1270" name="Picture 8" descr="F:\цветы\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39536" y="3284983"/>
            <a:ext cx="1943100" cy="237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67544" y="548680"/>
            <a:ext cx="7344816" cy="2544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-Как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узнать сколько  цветов на этой поляне?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(надо сосчитать)</a:t>
            </a:r>
            <a:endParaRPr lang="ru-RU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Aft>
                <a:spcPts val="75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-Давайте сосчитаем сколько всего цветов ? (Ответы детей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)  Молодцы.</a:t>
            </a:r>
          </a:p>
          <a:p>
            <a:pPr lvl="0">
              <a:spcAft>
                <a:spcPts val="75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-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Какой по счету желтый цветок? Синий?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Aft>
                <a:spcPts val="75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-Какой по цвету 5 цветок?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Aft>
                <a:spcPts val="75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-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Какой цветок находится перед синим ?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>
              <a:spcAft>
                <a:spcPts val="75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Хорошо! Вы правильно выполнили задания. Нам пора отправляться в следующую сказку.</a:t>
            </a:r>
            <a:endParaRPr lang="ru-RU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476672"/>
            <a:ext cx="65527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Отгадайте загадку:</a:t>
            </a:r>
          </a:p>
          <a:p>
            <a:pPr algn="ctr"/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«Дядя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Фёдор, на крыльцо!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Вот Вам, Фёдор, письмецо.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Вам прислала это мама,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А от папы — телеграмма.»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Кто сказал так на крылечке?</a:t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Почтальон, известно, ...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Печкин)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522</Words>
  <Application>Microsoft Office PowerPoint</Application>
  <PresentationFormat>Экран (4:3)</PresentationFormat>
  <Paragraphs>102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Ребята, отгадайте загадку: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Galina.Rassohina</dc:creator>
  <cp:lastModifiedBy>sergey leon</cp:lastModifiedBy>
  <cp:revision>40</cp:revision>
  <dcterms:created xsi:type="dcterms:W3CDTF">2014-08-01T16:00:53Z</dcterms:created>
  <dcterms:modified xsi:type="dcterms:W3CDTF">2020-04-21T14:47:35Z</dcterms:modified>
</cp:coreProperties>
</file>