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3" r:id="rId2"/>
    <p:sldId id="286" r:id="rId3"/>
    <p:sldId id="374" r:id="rId4"/>
    <p:sldId id="361" r:id="rId5"/>
    <p:sldId id="283" r:id="rId6"/>
    <p:sldId id="357" r:id="rId7"/>
    <p:sldId id="282" r:id="rId8"/>
    <p:sldId id="280" r:id="rId9"/>
    <p:sldId id="368" r:id="rId10"/>
    <p:sldId id="373" r:id="rId11"/>
    <p:sldId id="348" r:id="rId12"/>
    <p:sldId id="372" r:id="rId13"/>
    <p:sldId id="351" r:id="rId14"/>
    <p:sldId id="365" r:id="rId15"/>
    <p:sldId id="366" r:id="rId16"/>
    <p:sldId id="349" r:id="rId17"/>
    <p:sldId id="307" r:id="rId18"/>
    <p:sldId id="3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7.jpe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jpeg"/>
          <p:cNvPicPr/>
          <p:nvPr/>
        </p:nvPicPr>
        <p:blipFill>
          <a:blip r:embed="rId2" cstate="print"/>
          <a:srcRect l="4965" t="29488" r="70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-171400"/>
            <a:ext cx="87507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R="45085"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Муниципальное бюджетное дошкольное </a:t>
            </a:r>
          </a:p>
          <a:p>
            <a:pPr marR="45085"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образовательное учреждение  Детский сад «Колосок»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1268760"/>
            <a:ext cx="5882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«Использование инновационной технологии  интеллект - карт  в работе  с детьми по изучению ПДД»</a:t>
            </a:r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7543" y="-804746"/>
            <a:ext cx="8275149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-31268" y="183512"/>
            <a:ext cx="88440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ahoma" pitchFamily="34" charset="0"/>
                <a:cs typeface="Arial" pitchFamily="34" charset="0"/>
              </a:rPr>
              <a:t>Цели создания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ahoma" pitchFamily="34" charset="0"/>
                <a:cs typeface="Arial" pitchFamily="34" charset="0"/>
              </a:rPr>
              <a:t>интеллект-карт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ahoma" pitchFamily="34" charset="0"/>
                <a:cs typeface="Arial" pitchFamily="34" charset="0"/>
              </a:rPr>
              <a:t> с дошкольниками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0" y="-4041795"/>
            <a:ext cx="184731" cy="854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563" algn="l"/>
              </a:tabLst>
            </a:pPr>
            <a:endParaRPr lang="ru-RU" sz="1600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0" y="-3872522"/>
            <a:ext cx="3786182" cy="8230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lang="ru-RU" sz="17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1150" algn="l"/>
              </a:tabLst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714348" y="1071546"/>
          <a:ext cx="7858179" cy="53177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19393"/>
                <a:gridCol w="2619393"/>
                <a:gridCol w="2619393"/>
              </a:tblGrid>
              <a:tr h="8372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1 направление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2 направление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ru-RU" baseline="0" dirty="0" smtClean="0">
                          <a:solidFill>
                            <a:srgbClr val="7030A0"/>
                          </a:solidFill>
                        </a:rPr>
                        <a:t> направление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241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Цель – сбор материала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(информации) о предмете,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явлении, объекте.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Создать карту в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ходе обсуждения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Расширять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словарный запас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9563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Развивать процессы мышления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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Цель – развитие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связной речи детей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Задачи: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 умение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последовательно и самостоятельно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излагать свои мысли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Цель –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и обобщение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материала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Задачи: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Создать карту как итог работы с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детьми по теме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Развивать у детей умение выделять главную мысль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Активизировать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словарь,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совершенствовать связную речь детей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7158" y="500043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по применению интеллект- карт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643050"/>
            <a:ext cx="72152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задавайте больше вопросов;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обращайте внимание на то, чтобы дети отвечали полным ответом; 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беседуйте по карте; 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составляйте рассказы;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добавляйте и усложняйте в соответствии с возрастом детей;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экспериментируйте</a:t>
            </a:r>
            <a:endParaRPr lang="ru-RU" sz="2800" b="1" dirty="0"/>
          </a:p>
        </p:txBody>
      </p:sp>
      <p:pic>
        <p:nvPicPr>
          <p:cNvPr id="14" name="Picture 5" descr="http://school2-lipetsk.ucoz.ru/_nw/2/18380313.jpg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962374"/>
            <a:ext cx="1643074" cy="1895626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7543" y="-804746"/>
            <a:ext cx="8275149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97346"/>
            <a:ext cx="850112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Готовая интеллект-карта может быть использована следующим образом: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может помещаться в родительском уголке для обозрения, чтобы  привлечь внимание родителей и активизировать их деятельность в решении совместных воспитательно-образовательных задач.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же карту используем для актуализации имеющихся у детей знаний в ходе занятий или свободной деятельности.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Интеллект-карту  можно использовать при составлении и защите детско-родительского проекта на определенную тему.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желанию детей, интеллект-карту можно передать в другую группу для аналогичного использования.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Изготовленные «семейные» карты могут принять участие в выставках или конкурсах на лучшую карту.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HAIER\Desktop\20231227_133824.jpg"/>
          <p:cNvPicPr>
            <a:picLocks noChangeAspect="1" noChangeArrowheads="1"/>
          </p:cNvPicPr>
          <p:nvPr/>
        </p:nvPicPr>
        <p:blipFill>
          <a:blip r:embed="rId4" cstate="print"/>
          <a:srcRect r="1519"/>
          <a:stretch>
            <a:fillRect/>
          </a:stretch>
        </p:blipFill>
        <p:spPr bwMode="auto">
          <a:xfrm>
            <a:off x="733493" y="4040271"/>
            <a:ext cx="3513104" cy="2576276"/>
          </a:xfrm>
          <a:prstGeom prst="rect">
            <a:avLst/>
          </a:prstGeom>
          <a:noFill/>
        </p:spPr>
      </p:pic>
      <p:pic>
        <p:nvPicPr>
          <p:cNvPr id="10" name="Picture 3" descr="20231226_154309"/>
          <p:cNvPicPr>
            <a:picLocks noChangeAspect="1" noChangeArrowheads="1"/>
          </p:cNvPicPr>
          <p:nvPr/>
        </p:nvPicPr>
        <p:blipFill>
          <a:blip r:embed="rId5" cstate="print"/>
          <a:srcRect l="6422" t="12390" r="6422" b="12375"/>
          <a:stretch>
            <a:fillRect/>
          </a:stretch>
        </p:blipFill>
        <p:spPr bwMode="auto">
          <a:xfrm>
            <a:off x="753998" y="1237106"/>
            <a:ext cx="3492599" cy="224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IMG-20231226-WA0022"/>
          <p:cNvPicPr>
            <a:picLocks noChangeAspect="1" noChangeArrowheads="1"/>
          </p:cNvPicPr>
          <p:nvPr/>
        </p:nvPicPr>
        <p:blipFill>
          <a:blip r:embed="rId6" cstate="print"/>
          <a:srcRect b="6593"/>
          <a:stretch>
            <a:fillRect/>
          </a:stretch>
        </p:blipFill>
        <p:spPr bwMode="auto">
          <a:xfrm>
            <a:off x="4987303" y="1684851"/>
            <a:ext cx="3540651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0" y="146674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Интеллект- карты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2182" y="1179411"/>
            <a:ext cx="3114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«Времена года»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632" y="3517683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«Безопасность»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645088"/>
            <a:ext cx="3713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«Кто живёт в лесу»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7543" y="-1081745"/>
            <a:ext cx="8275149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нтеллект- карты по правилам 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 дорожного движения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HAIER\AppData\Local\Temp\Rar$DR14.871\IMG-20231227-WA0048.jpg"/>
          <p:cNvPicPr>
            <a:picLocks noChangeAspect="1" noChangeArrowheads="1"/>
          </p:cNvPicPr>
          <p:nvPr/>
        </p:nvPicPr>
        <p:blipFill>
          <a:blip r:embed="rId4" cstate="print"/>
          <a:srcRect l="15769" t="7558" r="11627" b="12209"/>
          <a:stretch>
            <a:fillRect/>
          </a:stretch>
        </p:blipFill>
        <p:spPr bwMode="auto">
          <a:xfrm rot="5400000">
            <a:off x="3273747" y="3692729"/>
            <a:ext cx="2406552" cy="3410446"/>
          </a:xfrm>
          <a:prstGeom prst="rect">
            <a:avLst/>
          </a:prstGeom>
          <a:noFill/>
        </p:spPr>
      </p:pic>
      <p:pic>
        <p:nvPicPr>
          <p:cNvPr id="12" name="Picture 2" descr="C:\Users\HAIER\Desktop\IMG-20231227-WA0044.jpg"/>
          <p:cNvPicPr>
            <a:picLocks noChangeAspect="1" noChangeArrowheads="1"/>
          </p:cNvPicPr>
          <p:nvPr/>
        </p:nvPicPr>
        <p:blipFill>
          <a:blip r:embed="rId5" cstate="print"/>
          <a:srcRect l="13230" t="9350" r="8392" b="5515"/>
          <a:stretch>
            <a:fillRect/>
          </a:stretch>
        </p:blipFill>
        <p:spPr bwMode="auto">
          <a:xfrm rot="16200000">
            <a:off x="5474536" y="946350"/>
            <a:ext cx="2549691" cy="3505822"/>
          </a:xfrm>
          <a:prstGeom prst="rect">
            <a:avLst/>
          </a:prstGeom>
          <a:noFill/>
        </p:spPr>
      </p:pic>
      <p:pic>
        <p:nvPicPr>
          <p:cNvPr id="13" name="Picture 5" descr="C:\Users\HAIER\AppData\Local\Temp\Rar$DR06.647\IMG-20231227-WA0036.jpg"/>
          <p:cNvPicPr>
            <a:picLocks noChangeAspect="1" noChangeArrowheads="1"/>
          </p:cNvPicPr>
          <p:nvPr/>
        </p:nvPicPr>
        <p:blipFill>
          <a:blip r:embed="rId6" cstate="print"/>
          <a:srcRect l="9333" t="10000" r="10667" b="8048"/>
          <a:stretch>
            <a:fillRect/>
          </a:stretch>
        </p:blipFill>
        <p:spPr bwMode="auto">
          <a:xfrm rot="16200000">
            <a:off x="1236374" y="1012681"/>
            <a:ext cx="2523723" cy="3447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HAIER\AppData\Local\Temp\Rar$DR07.890\IMG-20231227-WA0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39282"/>
            <a:ext cx="3857652" cy="3110232"/>
          </a:xfrm>
          <a:prstGeom prst="rect">
            <a:avLst/>
          </a:prstGeom>
          <a:noFill/>
        </p:spPr>
      </p:pic>
      <p:pic>
        <p:nvPicPr>
          <p:cNvPr id="13" name="Picture 10" descr="C:\Users\HAIER\AppData\Local\Temp\Rar$DR04.471\20231227_11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7760" y="291789"/>
            <a:ext cx="4128183" cy="3096138"/>
          </a:xfrm>
          <a:prstGeom prst="rect">
            <a:avLst/>
          </a:prstGeom>
          <a:noFill/>
        </p:spPr>
      </p:pic>
      <p:pic>
        <p:nvPicPr>
          <p:cNvPr id="16" name="Picture 2" descr="C:\Users\HAIER\Desktop\20231226_1541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3977" y="3679716"/>
            <a:ext cx="4071966" cy="2928958"/>
          </a:xfrm>
          <a:prstGeom prst="rect">
            <a:avLst/>
          </a:prstGeom>
          <a:noFill/>
        </p:spPr>
      </p:pic>
      <p:pic>
        <p:nvPicPr>
          <p:cNvPr id="3" name="Picture 2" descr="C:\Users\HAIER\Desktop\IMG-20231227-WA00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9132" y="3737524"/>
            <a:ext cx="3857652" cy="2893238"/>
          </a:xfrm>
          <a:prstGeom prst="rect">
            <a:avLst/>
          </a:prstGeom>
          <a:noFill/>
        </p:spPr>
      </p:pic>
      <p:pic>
        <p:nvPicPr>
          <p:cNvPr id="14" name="Picture 2" descr="C:\Users\HAIER\AppData\Local\Temp\Rar$DR07.890\IMG-20231227-WA0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85728"/>
            <a:ext cx="3857652" cy="3110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5" descr="http://school2-lipetsk.ucoz.ru/_nw/2/18380313.jpg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0"/>
            <a:ext cx="2071702" cy="2319838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AIER\Desktop\IMG-20231225-WA01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92893" y="158209"/>
            <a:ext cx="2358261" cy="2829891"/>
          </a:xfrm>
          <a:prstGeom prst="rect">
            <a:avLst/>
          </a:prstGeom>
          <a:noFill/>
        </p:spPr>
      </p:pic>
      <p:pic>
        <p:nvPicPr>
          <p:cNvPr id="1027" name="Picture 3" descr="C:\Users\HAIER\Desktop\IMG-20231225-WA0111.jpg"/>
          <p:cNvPicPr>
            <a:picLocks noChangeAspect="1" noChangeArrowheads="1"/>
          </p:cNvPicPr>
          <p:nvPr/>
        </p:nvPicPr>
        <p:blipFill rotWithShape="1">
          <a:blip r:embed="rId6" cstate="print"/>
          <a:srcRect l="-1" t="6172" r="-964"/>
          <a:stretch/>
        </p:blipFill>
        <p:spPr bwMode="auto">
          <a:xfrm>
            <a:off x="392893" y="3347140"/>
            <a:ext cx="2396892" cy="3233229"/>
          </a:xfrm>
          <a:prstGeom prst="rect">
            <a:avLst/>
          </a:prstGeom>
          <a:noFill/>
        </p:spPr>
      </p:pic>
      <p:pic>
        <p:nvPicPr>
          <p:cNvPr id="1028" name="Picture 4" descr="C:\Users\HAIER\Desktop\IMG-20231225-WA00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1473" y="153231"/>
            <a:ext cx="2471844" cy="2847166"/>
          </a:xfrm>
          <a:prstGeom prst="rect">
            <a:avLst/>
          </a:prstGeom>
          <a:noFill/>
        </p:spPr>
      </p:pic>
      <p:pic>
        <p:nvPicPr>
          <p:cNvPr id="1029" name="Picture 5" descr="C:\Users\HAIER\Desktop\IMG-20231225-WA01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92701" y="3357448"/>
            <a:ext cx="2429387" cy="3239184"/>
          </a:xfrm>
          <a:prstGeom prst="rect">
            <a:avLst/>
          </a:prstGeom>
          <a:noFill/>
        </p:spPr>
      </p:pic>
      <p:pic>
        <p:nvPicPr>
          <p:cNvPr id="14" name="Picture 5" descr="IMG-20231225-WA009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30529" y="193340"/>
            <a:ext cx="2529352" cy="2794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 descr="C:\Users\HAIER\Desktop\IMG-20231225-WA011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22882" y="3357448"/>
            <a:ext cx="2431839" cy="3242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878617" y="2192793"/>
            <a:ext cx="3312368" cy="134644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ИНТЕЛЕКТ-КАРТА</a:t>
            </a:r>
          </a:p>
        </p:txBody>
      </p:sp>
      <p:sp>
        <p:nvSpPr>
          <p:cNvPr id="4" name="Стрелка: изогнутая вниз 3"/>
          <p:cNvSpPr/>
          <p:nvPr/>
        </p:nvSpPr>
        <p:spPr>
          <a:xfrm rot="20090484">
            <a:off x="4546169" y="950905"/>
            <a:ext cx="1742940" cy="936104"/>
          </a:xfrm>
          <a:prstGeom prst="curved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664" y="217655"/>
            <a:ext cx="1423815" cy="551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314426"/>
            <a:ext cx="2664296" cy="23224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ГЛАВНОЕ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</a:t>
            </a:r>
          </a:p>
          <a:p>
            <a:pPr algn="ctr"/>
            <a:endParaRPr lang="ru-RU" dirty="0"/>
          </a:p>
        </p:txBody>
      </p:sp>
      <p:sp>
        <p:nvSpPr>
          <p:cNvPr id="7" name="Стрелка: изогнутая вверх 6"/>
          <p:cNvSpPr/>
          <p:nvPr/>
        </p:nvSpPr>
        <p:spPr>
          <a:xfrm rot="1049465">
            <a:off x="4755624" y="3790527"/>
            <a:ext cx="1633894" cy="1127016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2992332" y="3579201"/>
            <a:ext cx="1349008" cy="1383912"/>
          </a:xfrm>
          <a:prstGeom prst="rect">
            <a:avLst/>
          </a:prstGeom>
        </p:spPr>
      </p:pic>
      <p:sp>
        <p:nvSpPr>
          <p:cNvPr id="11" name="Стрелка: изогнутая вниз 10"/>
          <p:cNvSpPr/>
          <p:nvPr/>
        </p:nvSpPr>
        <p:spPr>
          <a:xfrm rot="1164622" flipH="1">
            <a:off x="2398829" y="998203"/>
            <a:ext cx="1896321" cy="93511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05674" y="217655"/>
            <a:ext cx="1562472" cy="5081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37121" y="3412133"/>
            <a:ext cx="1536594" cy="44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36289" y="3428999"/>
            <a:ext cx="2170094" cy="5081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</a:p>
        </p:txBody>
      </p:sp>
      <p:sp>
        <p:nvSpPr>
          <p:cNvPr id="16" name="Овал 15"/>
          <p:cNvSpPr/>
          <p:nvPr/>
        </p:nvSpPr>
        <p:spPr>
          <a:xfrm>
            <a:off x="1" y="571480"/>
            <a:ext cx="2328414" cy="25717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ПОЛУЧАТЬ ЗНАНИЯ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ПРОВЕРЯТЬ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5721" y="4016453"/>
            <a:ext cx="2165304" cy="2627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</a:t>
            </a: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КОНЦЕНТРАЦИИ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</a:t>
            </a: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ЗАПОМИНАНИЮ</a:t>
            </a: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6006914" y="3937148"/>
            <a:ext cx="3029581" cy="2841545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ВООБРАЖЕНИИ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jpeg"/>
          <p:cNvPicPr/>
          <p:nvPr/>
        </p:nvPicPr>
        <p:blipFill>
          <a:blip r:embed="rId2" cstate="print"/>
          <a:srcRect l="4965" t="29488" r="70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714489"/>
            <a:ext cx="58579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base"/>
            <a:endParaRPr lang="ru-RU" sz="28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571480"/>
            <a:ext cx="5286411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reflection blurRad="12700" stA="28000" endPos="45000" dist="1003" dir="5400000" sy="-100000" algn="bl"/>
                </a:effectLst>
                <a:latin typeface="Times New Roman" panose="02020603050405020304"/>
                <a:ea typeface="Franklin Gothic Medium" panose="020B0603020102020204"/>
                <a:cs typeface="Times New Roman" panose="02020603050405020304"/>
              </a:rPr>
              <a:t>спасибо за внимание!</a:t>
            </a:r>
            <a:endParaRPr lang="ru-RU" sz="4400" dirty="0">
              <a:solidFill>
                <a:srgbClr val="C00000"/>
              </a:solidFill>
              <a:latin typeface="Franklin Gothic Medium" panose="020B0603020102020204"/>
              <a:ea typeface="Franklin Gothic Medium" panose="020B060302010202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62068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31" y="242316"/>
            <a:ext cx="4151207" cy="55349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29058" y="1428736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Презентацию выполнила :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2000240"/>
            <a:ext cx="44291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Осинцева Вера Николаевна  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воспитатель высшей квалификационной категории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МБДОУ «Детский сад «Колосок»»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620688"/>
            <a:ext cx="82089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 ребенка каким-нибудь неизвестным ему пяти словам – он будем долго и напрасно мучиться, но свяжите двадцать таких слов с картинками, он усвоит 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лету»</a:t>
            </a: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К.Д. Ушинский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29190" y="428604"/>
            <a:ext cx="3929090" cy="3929090"/>
          </a:xfrm>
          <a:prstGeom prst="rect">
            <a:avLst/>
          </a:prstGeom>
          <a:ln w="88900" cap="sq" cmpd="thickThin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0" y="285729"/>
            <a:ext cx="4643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Валентина Михайловна  Акименко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1500174"/>
            <a:ext cx="41434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кандидат  педагогических  наук, доцент кафедры специальной педагогики и предметных методик Ставропольского государственного педагогического института 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4" descr="http://liom10.ru/wp-content/uploads/2016/07/%D1%80%D0%B0%D0%B7%D0%B2%D0%B8%D1%82%D0%B8%D0%B5-%D0%B8%D0%BD%D1%82%D0%B5%D0%BB%D0%BB%D0%B5%D0%BA%D1%82%D0%B0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04656" y="908720"/>
            <a:ext cx="2880320" cy="30963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565313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Интеллект-карты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3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и простой метод запоминания информации,</a:t>
            </a:r>
          </a:p>
          <a:p>
            <a:pPr lvl="0"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которого развиваются как творческие, так и речевые способности детей, активизируется память и мышление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142853"/>
            <a:ext cx="8643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составлению 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–карты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772814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идея  в центре страницы.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располагается горизонтально.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писать.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главной идеи  проводятся  ответвления (в любом направлении), используя ручки, карандаши или фломастеры разного цвета.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моделирования добавляются символы и иллюстрации.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 представлена в виде предметов, объектов, рисунков и т.д.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23660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составить интеллект-карту?</a:t>
            </a:r>
            <a:endParaRPr lang="ru-RU" sz="3600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вверх 3"/>
          <p:cNvSpPr/>
          <p:nvPr/>
        </p:nvSpPr>
        <p:spPr>
          <a:xfrm rot="2277454">
            <a:off x="5409875" y="1677747"/>
            <a:ext cx="484632" cy="1116577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верх 4"/>
          <p:cNvSpPr/>
          <p:nvPr/>
        </p:nvSpPr>
        <p:spPr>
          <a:xfrm rot="12800052">
            <a:off x="3196587" y="3867742"/>
            <a:ext cx="484632" cy="990411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верх 5"/>
          <p:cNvSpPr/>
          <p:nvPr/>
        </p:nvSpPr>
        <p:spPr>
          <a:xfrm rot="19680655">
            <a:off x="3045541" y="1898854"/>
            <a:ext cx="484632" cy="1044066"/>
          </a:xfrm>
          <a:prstGeom prst="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верх 6"/>
          <p:cNvSpPr/>
          <p:nvPr/>
        </p:nvSpPr>
        <p:spPr>
          <a:xfrm rot="7593134">
            <a:off x="5463401" y="3570645"/>
            <a:ext cx="484632" cy="1104578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691680" y="1916832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691680" y="4711120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084168" y="1849756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86640" y="4437112"/>
            <a:ext cx="119367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87865" y="811657"/>
            <a:ext cx="1781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ПОДТЕМА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429124" y="4909840"/>
            <a:ext cx="3143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ПОДТЕМА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12762" y="5207533"/>
            <a:ext cx="1781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ПОДТЕМА</a:t>
            </a:r>
          </a:p>
        </p:txBody>
      </p:sp>
      <p:sp>
        <p:nvSpPr>
          <p:cNvPr id="26" name="Блок-схема: перфолента 25"/>
          <p:cNvSpPr/>
          <p:nvPr/>
        </p:nvSpPr>
        <p:spPr>
          <a:xfrm>
            <a:off x="3172410" y="2366902"/>
            <a:ext cx="2642592" cy="1740776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127491" y="142719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305620" y="3881619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</p:txBody>
      </p:sp>
      <p:cxnSp>
        <p:nvCxnSpPr>
          <p:cNvPr id="32" name="Прямая соединительная линия 31"/>
          <p:cNvCxnSpPr>
            <a:endCxn id="21" idx="2"/>
          </p:cNvCxnSpPr>
          <p:nvPr/>
        </p:nvCxnSpPr>
        <p:spPr>
          <a:xfrm flipV="1">
            <a:off x="7367298" y="1273322"/>
            <a:ext cx="511549" cy="52527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724680" y="1912772"/>
            <a:ext cx="548865" cy="30926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256513" y="1937545"/>
            <a:ext cx="661839" cy="347507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694" y="1417363"/>
            <a:ext cx="1781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ПОДТЕМА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1528338" y="1429313"/>
            <a:ext cx="466031" cy="3912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1691679" y="1973072"/>
            <a:ext cx="531083" cy="4160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785918" y="164305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1081030" y="1938067"/>
            <a:ext cx="531083" cy="4160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1796878" y="4817763"/>
            <a:ext cx="531083" cy="41602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107956" y="4122934"/>
            <a:ext cx="532359" cy="54013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1107956" y="4757109"/>
            <a:ext cx="531083" cy="41602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1796878" y="4281729"/>
            <a:ext cx="955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6806522" y="4501151"/>
            <a:ext cx="826313" cy="36137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7074420" y="3905587"/>
            <a:ext cx="503764" cy="50539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7454144" y="4132380"/>
            <a:ext cx="826313" cy="36137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7845302" y="3708331"/>
            <a:ext cx="789421" cy="5264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561442" y="4477620"/>
            <a:ext cx="794738" cy="6107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2" cstate="print"/>
          <a:srcRect t="25596"/>
          <a:stretch>
            <a:fillRect/>
          </a:stretch>
        </p:blipFill>
        <p:spPr bwMode="auto">
          <a:xfrm>
            <a:off x="0" y="285728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12"/>
          <p:cNvSpPr/>
          <p:nvPr/>
        </p:nvSpPr>
        <p:spPr>
          <a:xfrm>
            <a:off x="913426" y="1073645"/>
            <a:ext cx="5242750" cy="94037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1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</a:t>
            </a:r>
            <a:endParaRPr kumimoji="0" lang="ru-RU" sz="2800" b="1" i="1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</a:rPr>
              <a:t> </a:t>
            </a:r>
            <a:endParaRPr kumimoji="0" lang="ru-RU" sz="28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11" name="Скругленный прямоугольник 13"/>
          <p:cNvSpPr/>
          <p:nvPr/>
        </p:nvSpPr>
        <p:spPr>
          <a:xfrm>
            <a:off x="2987824" y="2514058"/>
            <a:ext cx="5402159" cy="89925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1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Привлекательность</a:t>
            </a:r>
            <a:endParaRPr kumimoji="0" lang="ru-RU" sz="2800" b="1" i="1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4"/>
          <p:cNvSpPr/>
          <p:nvPr/>
        </p:nvSpPr>
        <p:spPr>
          <a:xfrm>
            <a:off x="913427" y="3913359"/>
            <a:ext cx="5242750" cy="92174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1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Запоминаемость</a:t>
            </a:r>
            <a:endParaRPr kumimoji="0" lang="ru-RU" sz="2800" b="1" i="1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6"/>
          <p:cNvSpPr/>
          <p:nvPr/>
        </p:nvSpPr>
        <p:spPr>
          <a:xfrm>
            <a:off x="2987823" y="5335149"/>
            <a:ext cx="5544617" cy="102280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Творчество </a:t>
            </a: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</a:t>
            </a: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20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5616" y="29916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1" i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Преимущества интеллект-карты</a:t>
            </a:r>
            <a:endParaRPr kumimoji="0" lang="ru-RU" sz="3600" b="0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85" algn="ctr"/>
            <a:r>
              <a:rPr lang="ru-RU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916832"/>
            <a:ext cx="8712968" cy="642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653136"/>
            <a:ext cx="741682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0530" algn="r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8001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3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HAIER\Desktop\1579630308_3-p-foni-dlya-prezentatsii-po-pdd-6.jpg"/>
          <p:cNvPicPr>
            <a:picLocks noChangeAspect="1" noChangeArrowheads="1"/>
          </p:cNvPicPr>
          <p:nvPr/>
        </p:nvPicPr>
        <p:blipFill>
          <a:blip r:embed="rId3" cstate="print"/>
          <a:srcRect t="255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7543" y="-527747"/>
            <a:ext cx="827514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214677" y="-2414413"/>
            <a:ext cx="2571769" cy="849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C1C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C1C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786050" y="785794"/>
            <a:ext cx="2928958" cy="2857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C1C1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составления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рассказов детьми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7158" y="3714752"/>
            <a:ext cx="3000396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ребенком в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совместной деятельности со </a:t>
            </a: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взрослым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715008" y="3571876"/>
            <a:ext cx="3071834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ребенком в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совместной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деятельности со взрослым или </a:t>
            </a:r>
            <a:r>
              <a:rPr lang="ru-RU" b="1" dirty="0" smtClean="0">
                <a:solidFill>
                  <a:srgbClr val="0C1C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самостоятельно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5643570" y="3071810"/>
            <a:ext cx="682625" cy="700088"/>
            <a:chOff x="0" y="0"/>
            <a:chExt cx="1074" cy="1103"/>
          </a:xfrm>
        </p:grpSpPr>
        <p:sp>
          <p:nvSpPr>
            <p:cNvPr id="8195" name="Freeform 3"/>
            <p:cNvSpPr>
              <a:spLocks/>
            </p:cNvSpPr>
            <p:nvPr/>
          </p:nvSpPr>
          <p:spPr bwMode="auto">
            <a:xfrm>
              <a:off x="0" y="0"/>
              <a:ext cx="1074" cy="1103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0" y="349"/>
                </a:cxn>
                <a:cxn ang="0">
                  <a:pos x="268" y="813"/>
                </a:cxn>
                <a:cxn ang="0">
                  <a:pos x="66" y="929"/>
                </a:cxn>
                <a:cxn ang="0">
                  <a:pos x="838" y="1103"/>
                </a:cxn>
                <a:cxn ang="0">
                  <a:pos x="1074" y="348"/>
                </a:cxn>
                <a:cxn ang="0">
                  <a:pos x="872" y="464"/>
                </a:cxn>
                <a:cxn ang="0">
                  <a:pos x="605" y="0"/>
                </a:cxn>
              </a:cxnLst>
              <a:rect l="0" t="0" r="r" b="b"/>
              <a:pathLst>
                <a:path w="1074" h="1103">
                  <a:moveTo>
                    <a:pt x="605" y="0"/>
                  </a:moveTo>
                  <a:lnTo>
                    <a:pt x="0" y="349"/>
                  </a:lnTo>
                  <a:lnTo>
                    <a:pt x="268" y="813"/>
                  </a:lnTo>
                  <a:lnTo>
                    <a:pt x="66" y="929"/>
                  </a:lnTo>
                  <a:lnTo>
                    <a:pt x="838" y="1103"/>
                  </a:lnTo>
                  <a:lnTo>
                    <a:pt x="1074" y="348"/>
                  </a:lnTo>
                  <a:lnTo>
                    <a:pt x="872" y="464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8197" name="Group 5"/>
          <p:cNvGrpSpPr>
            <a:grpSpLocks/>
          </p:cNvGrpSpPr>
          <p:nvPr/>
        </p:nvGrpSpPr>
        <p:grpSpPr bwMode="auto">
          <a:xfrm rot="4109339">
            <a:off x="2181173" y="3096221"/>
            <a:ext cx="682625" cy="700088"/>
            <a:chOff x="0" y="0"/>
            <a:chExt cx="1074" cy="1103"/>
          </a:xfrm>
        </p:grpSpPr>
        <p:sp>
          <p:nvSpPr>
            <p:cNvPr id="8198" name="Freeform 6"/>
            <p:cNvSpPr>
              <a:spLocks/>
            </p:cNvSpPr>
            <p:nvPr/>
          </p:nvSpPr>
          <p:spPr bwMode="auto">
            <a:xfrm>
              <a:off x="0" y="0"/>
              <a:ext cx="1074" cy="1103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0" y="349"/>
                </a:cxn>
                <a:cxn ang="0">
                  <a:pos x="268" y="813"/>
                </a:cxn>
                <a:cxn ang="0">
                  <a:pos x="66" y="929"/>
                </a:cxn>
                <a:cxn ang="0">
                  <a:pos x="838" y="1103"/>
                </a:cxn>
                <a:cxn ang="0">
                  <a:pos x="1074" y="348"/>
                </a:cxn>
                <a:cxn ang="0">
                  <a:pos x="872" y="464"/>
                </a:cxn>
                <a:cxn ang="0">
                  <a:pos x="605" y="0"/>
                </a:cxn>
              </a:cxnLst>
              <a:rect l="0" t="0" r="r" b="b"/>
              <a:pathLst>
                <a:path w="1074" h="1103">
                  <a:moveTo>
                    <a:pt x="605" y="0"/>
                  </a:moveTo>
                  <a:lnTo>
                    <a:pt x="0" y="349"/>
                  </a:lnTo>
                  <a:lnTo>
                    <a:pt x="268" y="813"/>
                  </a:lnTo>
                  <a:lnTo>
                    <a:pt x="66" y="929"/>
                  </a:lnTo>
                  <a:lnTo>
                    <a:pt x="838" y="1103"/>
                  </a:lnTo>
                  <a:lnTo>
                    <a:pt x="1074" y="348"/>
                  </a:lnTo>
                  <a:lnTo>
                    <a:pt x="872" y="464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2786050" y="2024524"/>
            <a:ext cx="26432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C1C1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0100" y="142852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Карта  создаётся: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9058" y="1000108"/>
            <a:ext cx="449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643042" y="4000504"/>
            <a:ext cx="700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786578" y="3643314"/>
            <a:ext cx="112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grpSp>
        <p:nvGrpSpPr>
          <p:cNvPr id="29" name="Group 5"/>
          <p:cNvGrpSpPr>
            <a:grpSpLocks/>
          </p:cNvGrpSpPr>
          <p:nvPr/>
        </p:nvGrpSpPr>
        <p:grpSpPr bwMode="auto">
          <a:xfrm rot="6883806">
            <a:off x="4045105" y="4835262"/>
            <a:ext cx="900999" cy="1011649"/>
            <a:chOff x="0" y="0"/>
            <a:chExt cx="1074" cy="1103"/>
          </a:xfrm>
        </p:grpSpPr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0" y="0"/>
              <a:ext cx="1074" cy="1103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0" y="349"/>
                </a:cxn>
                <a:cxn ang="0">
                  <a:pos x="268" y="813"/>
                </a:cxn>
                <a:cxn ang="0">
                  <a:pos x="66" y="929"/>
                </a:cxn>
                <a:cxn ang="0">
                  <a:pos x="838" y="1103"/>
                </a:cxn>
                <a:cxn ang="0">
                  <a:pos x="1074" y="348"/>
                </a:cxn>
                <a:cxn ang="0">
                  <a:pos x="872" y="464"/>
                </a:cxn>
                <a:cxn ang="0">
                  <a:pos x="605" y="0"/>
                </a:cxn>
              </a:cxnLst>
              <a:rect l="0" t="0" r="r" b="b"/>
              <a:pathLst>
                <a:path w="1074" h="1103">
                  <a:moveTo>
                    <a:pt x="605" y="0"/>
                  </a:moveTo>
                  <a:lnTo>
                    <a:pt x="0" y="349"/>
                  </a:lnTo>
                  <a:lnTo>
                    <a:pt x="268" y="813"/>
                  </a:lnTo>
                  <a:lnTo>
                    <a:pt x="66" y="929"/>
                  </a:lnTo>
                  <a:lnTo>
                    <a:pt x="838" y="1103"/>
                  </a:lnTo>
                  <a:lnTo>
                    <a:pt x="1074" y="348"/>
                  </a:lnTo>
                  <a:lnTo>
                    <a:pt x="872" y="464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873</TotalTime>
  <Words>513</Words>
  <Application>Microsoft Office PowerPoint</Application>
  <PresentationFormat>Экран (4:3)</PresentationFormat>
  <Paragraphs>273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PogodaevoS</dc:creator>
  <cp:lastModifiedBy>HAIER</cp:lastModifiedBy>
  <cp:revision>126</cp:revision>
  <dcterms:created xsi:type="dcterms:W3CDTF">2018-01-11T05:53:00Z</dcterms:created>
  <dcterms:modified xsi:type="dcterms:W3CDTF">2024-01-13T07:45:16Z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1049-10.2.0.7636</vt:lpwstr>
  </property>
</Properties>
</file>