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2" r:id="rId7"/>
    <p:sldId id="261" r:id="rId8"/>
    <p:sldId id="265" r:id="rId9"/>
    <p:sldId id="264" r:id="rId10"/>
    <p:sldId id="263" r:id="rId11"/>
    <p:sldId id="269" r:id="rId12"/>
    <p:sldId id="268" r:id="rId13"/>
    <p:sldId id="267" r:id="rId14"/>
    <p:sldId id="266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9" d="100"/>
          <a:sy n="69" d="100"/>
        </p:scale>
        <p:origin x="1205" y="6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/>
      <dgm:t>
        <a:bodyPr/>
        <a:lstStyle/>
        <a:p>
          <a:r>
            <a: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/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/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AEEFEA5D-5D07-4CF4-890C-5D07489E993A}" type="presOf" srcId="{FF42EB97-A9C2-4027-897F-320BDB5D8DA4}" destId="{030CD297-84E8-4E49-9ABB-478F32FCB2BF}" srcOrd="0" destOrd="0" presId="urn:microsoft.com/office/officeart/2005/8/layout/arrow5"/>
    <dgm:cxn modelId="{15134E87-765C-46E3-8D90-8C296C2D6CF7}" type="presOf" srcId="{3813348D-8369-46F9-A692-1586B98518B8}" destId="{23B4218A-5343-4C99-B81C-DD172993C80D}" srcOrd="0" destOrd="0" presId="urn:microsoft.com/office/officeart/2005/8/layout/arrow5"/>
    <dgm:cxn modelId="{27461A78-B2FC-4892-BC75-2D77C75D2444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E32A09F2-72F8-426F-9567-E234D6CFBF5B}" type="presParOf" srcId="{030CD297-84E8-4E49-9ABB-478F32FCB2BF}" destId="{23B4218A-5343-4C99-B81C-DD172993C80D}" srcOrd="0" destOrd="0" presId="urn:microsoft.com/office/officeart/2005/8/layout/arrow5"/>
    <dgm:cxn modelId="{E44A9D67-0281-4044-A5E4-B9A11252005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2369" y="57"/>
          <a:ext cx="3211793" cy="3211793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/>
        </a:p>
      </dsp:txBody>
      <dsp:txXfrm rot="5400000">
        <a:off x="2369" y="803005"/>
        <a:ext cx="2649729" cy="1605897"/>
      </dsp:txXfrm>
    </dsp:sp>
    <dsp:sp modelId="{0C9F5B0F-6C7A-4AFB-AE83-31D9C80B3F25}">
      <dsp:nvSpPr>
        <dsp:cNvPr id="0" name=""/>
        <dsp:cNvSpPr/>
      </dsp:nvSpPr>
      <dsp:spPr>
        <a:xfrm rot="5400000">
          <a:off x="6589819" y="0"/>
          <a:ext cx="3211793" cy="3211793"/>
        </a:xfrm>
        <a:prstGeom prst="downArrow">
          <a:avLst>
            <a:gd name="adj1" fmla="val 50000"/>
            <a:gd name="adj2" fmla="val 35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/>
        </a:p>
      </dsp:txBody>
      <dsp:txXfrm rot="-5400000">
        <a:off x="7151883" y="802948"/>
        <a:ext cx="2649729" cy="16058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8180-9783-445A-BCEA-DCFF86623F89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6E49-2FBA-4323-86E6-159B1E9C0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631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8180-9783-445A-BCEA-DCFF86623F89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6E49-2FBA-4323-86E6-159B1E9C0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924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8180-9783-445A-BCEA-DCFF86623F89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6E49-2FBA-4323-86E6-159B1E9C0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525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8180-9783-445A-BCEA-DCFF86623F89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6E49-2FBA-4323-86E6-159B1E9C0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613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8180-9783-445A-BCEA-DCFF86623F89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6E49-2FBA-4323-86E6-159B1E9C0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357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8180-9783-445A-BCEA-DCFF86623F89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6E49-2FBA-4323-86E6-159B1E9C0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810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8180-9783-445A-BCEA-DCFF86623F89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6E49-2FBA-4323-86E6-159B1E9C0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207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8180-9783-445A-BCEA-DCFF86623F89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6E49-2FBA-4323-86E6-159B1E9C0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561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8180-9783-445A-BCEA-DCFF86623F89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6E49-2FBA-4323-86E6-159B1E9C0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673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8180-9783-445A-BCEA-DCFF86623F89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6E49-2FBA-4323-86E6-159B1E9C0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102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8180-9783-445A-BCEA-DCFF86623F89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6E49-2FBA-4323-86E6-159B1E9C0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490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88180-9783-445A-BCEA-DCFF86623F89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6E49-2FBA-4323-86E6-159B1E9C0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912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AutoShape 2" descr="C:\Users\%D0%9F%D0%BE%D0%BB%D1%8C%D0%B7%D0%BE%D0%B2%D0%B0%D1%82%D0%B5%D0%BB%D1%8C\Desktop\%D1%81%D0%B0%D0%B9%D1%82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subTitle" idx="1"/>
          </p:nvPr>
        </p:nvSpPr>
        <p:spPr bwMode="auto">
          <a:xfrm>
            <a:off x="1524000" y="2614863"/>
            <a:ext cx="9144000" cy="221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ДОУ)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84421" y="160338"/>
            <a:ext cx="92883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-</a:t>
            </a:r>
          </a:p>
          <a:p>
            <a:pPr algn="ctr"/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Джалильский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№6 «Теремок» общеразвивающего вида</a:t>
            </a:r>
          </a:p>
          <a:p>
            <a:pPr algn="ctr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Сармановского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РТ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73053" y="5967663"/>
            <a:ext cx="2270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Джалиль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2023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007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71239" y="245328"/>
            <a:ext cx="990228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в ДОУ включает:</a:t>
            </a:r>
          </a:p>
          <a:p>
            <a:pPr indent="540385" algn="just">
              <a:tabLst>
                <a:tab pos="9017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</a:p>
          <a:p>
            <a:pPr indent="540385" algn="just">
              <a:tabLst>
                <a:tab pos="9017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</a:p>
          <a:p>
            <a:pPr indent="540385" algn="just">
              <a:tabLst>
                <a:tab pos="9017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самостоятельную деятельность детей;</a:t>
            </a:r>
          </a:p>
          <a:p>
            <a:pPr indent="540385" algn="just">
              <a:tabLst>
                <a:tab pos="9017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0" y="3537643"/>
            <a:ext cx="981679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</a:t>
            </a:r>
          </a:p>
          <a:p>
            <a:pPr indent="540385" algn="just">
              <a:tabLst>
                <a:tab pos="9017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(п.24.19. ФОП ДО)</a:t>
            </a:r>
            <a:endParaRPr lang="ru-RU" sz="24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33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22703" y="133815"/>
            <a:ext cx="7906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3317" y="595480"/>
            <a:ext cx="1092819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Возрастные категории детей	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	1 младшая – 2-3 года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	2  младшая группа – 3-4 года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	Средняя группа – 4-5 лет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	Старшая – 5-6 лет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	Подготовительная группа – 6-7 лет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Возрастные особенности детей</a:t>
            </a: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Детей раннего и  дошкольного возраста характеризуют  ряд видов деятельности: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/>
              <a:buChar char="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игровая, включая сюжетно-ролевую игру, игру с правилами и другие виды игры;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/>
              <a:buChar char="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коммуникативная (общение и взаимодействие со взрослыми и сверстниками);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/>
              <a:buChar char="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познавательно-исследовательская (исследование окружающего мира и экспериментирование с ними);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/>
              <a:buChar char="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восприятие художественной литературы и фольклора;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/>
              <a:buChar char="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самообслуживание и элементарный  труд (в помещение и на улице); конструирование из разного материала, включая конструкторы, модули, бумагу, природный и иной материал;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/>
              <a:buChar char="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изобразительная (рисование, лепка, аппликация);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/>
              <a:buChar char="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инструментах);</a:t>
            </a:r>
            <a:endParaRPr lang="ru-RU" dirty="0">
              <a:ea typeface="Calibri"/>
              <a:cs typeface="Times New Roman"/>
            </a:endParaRPr>
          </a:p>
          <a:p>
            <a:r>
              <a:rPr lang="ru-RU" dirty="0" smtClean="0">
                <a:latin typeface="Times New Roman"/>
                <a:ea typeface="Times New Roman"/>
              </a:rPr>
              <a:t>двигательная (овладение основными видами движений).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102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91015" y="144967"/>
            <a:ext cx="111066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3677" y="935229"/>
            <a:ext cx="2725756" cy="693798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9932" y="1683575"/>
            <a:ext cx="47058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3677" y="4600446"/>
            <a:ext cx="3958683" cy="487342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9932" y="5193538"/>
            <a:ext cx="50738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84170" y="1120931"/>
            <a:ext cx="4081347" cy="602166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06069" y="1723098"/>
            <a:ext cx="6248399" cy="5223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760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88166" y="144966"/>
            <a:ext cx="7779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0585" y="1226634"/>
            <a:ext cx="1093934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Управляющий совет; родительский совет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752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619" y="751344"/>
            <a:ext cx="1060480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воспитания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Разработана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основе ФОП ДО,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just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отражает интересы и запросы участников образовательных отношений: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ребенка,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 ребенка (законных представителей) и значимых для ребенка взрослых;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государства и общества.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705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0722" y="200723"/>
            <a:ext cx="116530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первичного опыта деятельности и поведения в соответствии с традиционными ценностями, принятыми в обществе нормами и правилами  (п..29.2.1.1 ФОП ДО)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kern="50" dirty="0" smtClean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0722" y="2787804"/>
            <a:ext cx="11653024" cy="3310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b="1" kern="50" dirty="0" smtClean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  <a:p>
            <a:pPr>
              <a:spcAft>
                <a:spcPts val="0"/>
              </a:spcAft>
            </a:pP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 smtClean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 smtClean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 smtClean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81122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5327" y="278780"/>
            <a:ext cx="11485756" cy="633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Направления воспитания</a:t>
            </a:r>
            <a:endParaRPr lang="ru-RU" sz="2000" kern="50" dirty="0" smtClean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2000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Патриотическое направление воспитания</a:t>
            </a:r>
          </a:p>
          <a:p>
            <a:pPr marL="228600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направление воспитания</a:t>
            </a:r>
          </a:p>
          <a:p>
            <a:pPr marL="457200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направление воспитания</a:t>
            </a:r>
          </a:p>
          <a:p>
            <a:pPr marL="457200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направление воспитания</a:t>
            </a:r>
          </a:p>
          <a:p>
            <a:pPr marL="457200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и оздоровительное направление воспитания</a:t>
            </a:r>
          </a:p>
          <a:p>
            <a:pPr marL="457200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направление воспитания</a:t>
            </a:r>
          </a:p>
          <a:p>
            <a:pPr marL="457200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направление воспитания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социализации.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472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38507" y="1973766"/>
            <a:ext cx="98911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878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0167" y="136358"/>
            <a:ext cx="101897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2055" y="1460449"/>
            <a:ext cx="10547131" cy="4756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актами: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edu.tatar.ru/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sarmanovo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dzhalil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/dou6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35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25214" y="451262"/>
            <a:ext cx="1097280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ctr">
              <a:lnSpc>
                <a:spcPct val="150000"/>
              </a:lnSpc>
            </a:pPr>
            <a:endParaRPr lang="ru-RU" alt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455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0262" y="443568"/>
            <a:ext cx="11382704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</a:p>
          <a:p>
            <a:pPr algn="just">
              <a:spcAft>
                <a:spcPts val="600"/>
              </a:spcAft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</a:p>
          <a:p>
            <a:pPr algn="just">
              <a:spcAft>
                <a:spcPts val="600"/>
              </a:spcAft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</a:p>
          <a:p>
            <a:pPr algn="just">
              <a:spcAft>
                <a:spcPts val="600"/>
              </a:spcAft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297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3421" y="425669"/>
            <a:ext cx="1152459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Программы -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</a:p>
          <a:p>
            <a:pPr indent="540385" algn="just">
              <a:tabLst>
                <a:tab pos="90170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разработаны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основе ФГОС ДО (п.1.6. ФГОС ДО), уточнены и расширены в ФОП ДО.</a:t>
            </a:r>
          </a:p>
          <a:p>
            <a:pPr indent="540385" algn="ctr">
              <a:tabLst>
                <a:tab pos="9017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Новые задачи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(п.14.2. ФОП ДО)</a:t>
            </a:r>
          </a:p>
          <a:p>
            <a:pPr indent="540385" algn="ctr">
              <a:tabLst>
                <a:tab pos="90170" algn="l"/>
              </a:tabLst>
            </a:pP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</a:p>
          <a:p>
            <a:pPr indent="540385" algn="just">
              <a:tabLst>
                <a:tab pos="90170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indent="540385" algn="just">
              <a:tabLst>
                <a:tab pos="90170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206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48152" y="567559"/>
            <a:ext cx="6195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alt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3200" dirty="0">
              <a:solidFill>
                <a:srgbClr val="C00000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59472169"/>
              </p:ext>
            </p:extLst>
          </p:nvPr>
        </p:nvGraphicFramePr>
        <p:xfrm>
          <a:off x="1475580" y="1785760"/>
          <a:ext cx="9891358" cy="3211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380593" y="4997669"/>
            <a:ext cx="80088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532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48152" y="141889"/>
            <a:ext cx="7835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  <a:endParaRPr lang="ru-RU" alt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24375" y="121711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40116" y="2475185"/>
            <a:ext cx="3232259" cy="78762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5752" y="2475185"/>
            <a:ext cx="3000375" cy="78762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AutoNum type="arabicPeriod"/>
            </a:pPr>
            <a:r>
              <a:rPr lang="ru-RU" altLang="ru-RU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  <a:endParaRPr lang="ru-RU" alt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513379" y="2475185"/>
            <a:ext cx="3279228" cy="78762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3143252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641834" y="3786190"/>
            <a:ext cx="4303987" cy="2031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13378" y="3786190"/>
            <a:ext cx="32792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542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12995" y="267629"/>
            <a:ext cx="56536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lang="ru-RU" sz="24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7"/>
          <p:cNvSpPr>
            <a:spLocks/>
          </p:cNvSpPr>
          <p:nvPr/>
        </p:nvSpPr>
        <p:spPr bwMode="auto">
          <a:xfrm>
            <a:off x="790575" y="1255906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xtLst/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3"/>
          <p:cNvSpPr>
            <a:spLocks/>
          </p:cNvSpPr>
          <p:nvPr/>
        </p:nvSpPr>
        <p:spPr bwMode="auto">
          <a:xfrm>
            <a:off x="1898495" y="1149157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0" tIns="0" rIns="0" bIns="0"/>
          <a:lstStyle/>
          <a:p>
            <a:pPr marL="12700" algn="ctr">
              <a:spcBef>
                <a:spcPts val="100"/>
              </a:spcBef>
              <a:defRPr/>
            </a:pPr>
            <a:endParaRPr lang="ru-RU" spc="-1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spcBef>
                <a:spcPts val="100"/>
              </a:spcBef>
              <a:defRPr/>
            </a:pPr>
            <a:r>
              <a:rPr lang="ru-RU" sz="2400" spc="-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lang="ru-RU" sz="2400" spc="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7"/>
          <p:cNvSpPr>
            <a:spLocks/>
          </p:cNvSpPr>
          <p:nvPr/>
        </p:nvSpPr>
        <p:spPr bwMode="auto">
          <a:xfrm>
            <a:off x="5701990" y="1579369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400335" y="1149158"/>
            <a:ext cx="50010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altLang="ru-RU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</a:t>
            </a:r>
            <a:endParaRPr lang="ru-RU" altLang="ru-RU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9" name="object 8"/>
          <p:cNvSpPr>
            <a:spLocks/>
          </p:cNvSpPr>
          <p:nvPr/>
        </p:nvSpPr>
        <p:spPr bwMode="auto">
          <a:xfrm>
            <a:off x="646771" y="2932771"/>
            <a:ext cx="758283" cy="693079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object 5"/>
          <p:cNvSpPr>
            <a:spLocks/>
          </p:cNvSpPr>
          <p:nvPr/>
        </p:nvSpPr>
        <p:spPr bwMode="auto">
          <a:xfrm>
            <a:off x="1898495" y="2745910"/>
            <a:ext cx="34290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0" tIns="0" rIns="0" bIns="0"/>
          <a:lstStyle/>
          <a:p>
            <a:pPr marL="12700" algn="ctr">
              <a:spcBef>
                <a:spcPts val="100"/>
              </a:spcBef>
              <a:defRPr/>
            </a:pPr>
            <a:endParaRPr lang="ru-RU" spc="-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spcBef>
                <a:spcPts val="100"/>
              </a:spcBef>
              <a:defRPr/>
            </a:pPr>
            <a:r>
              <a:rPr lang="ru-RU" sz="24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lang="ru-RU" sz="2400" spc="-4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7"/>
          <p:cNvSpPr>
            <a:spLocks/>
          </p:cNvSpPr>
          <p:nvPr/>
        </p:nvSpPr>
        <p:spPr bwMode="auto">
          <a:xfrm>
            <a:off x="5659011" y="3132796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400334" y="2832410"/>
            <a:ext cx="53084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</a:t>
            </a:r>
            <a:endParaRPr lang="ru-RU" spc="-3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13" name="object 7"/>
          <p:cNvSpPr>
            <a:spLocks/>
          </p:cNvSpPr>
          <p:nvPr/>
        </p:nvSpPr>
        <p:spPr bwMode="auto">
          <a:xfrm rot="1687830">
            <a:off x="5330006" y="4085884"/>
            <a:ext cx="414476" cy="258720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400334" y="3903032"/>
            <a:ext cx="53976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обучающихся</a:t>
            </a:r>
            <a:endParaRPr lang="ru-RU" spc="-3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957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:\Users\%D0%9F%D0%BE%D0%BB%D1%8C%D0%B7%D0%BE%D0%B2%D0%B0%D1%82%D0%B5%D0%BB%D1%8C\Desktop\%D1%81%D0%B0%D0%B9%D1%82\i.webp"/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04331" y="1122362"/>
            <a:ext cx="1029257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/>
            <a:r>
              <a:rPr lang="ru-RU" alt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2403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1352</Words>
  <Application>Microsoft Office PowerPoint</Application>
  <PresentationFormat>Широкоэкранный</PresentationFormat>
  <Paragraphs>171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 Unicode MS</vt:lpstr>
      <vt:lpstr>SimSun</vt:lpstr>
      <vt:lpstr>Arial</vt:lpstr>
      <vt:lpstr>Calibri</vt:lpstr>
      <vt:lpstr>Calibri Light</vt:lpstr>
      <vt:lpstr>Mangal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</cp:revision>
  <dcterms:created xsi:type="dcterms:W3CDTF">2023-11-15T09:53:58Z</dcterms:created>
  <dcterms:modified xsi:type="dcterms:W3CDTF">2023-11-15T11:09:48Z</dcterms:modified>
</cp:coreProperties>
</file>