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76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64" r:id="rId24"/>
    <p:sldId id="265" r:id="rId25"/>
    <p:sldId id="266" r:id="rId26"/>
    <p:sldId id="267" r:id="rId27"/>
    <p:sldId id="268" r:id="rId28"/>
    <p:sldId id="299" r:id="rId29"/>
    <p:sldId id="300" r:id="rId30"/>
    <p:sldId id="301" r:id="rId31"/>
    <p:sldId id="270" r:id="rId32"/>
    <p:sldId id="303" r:id="rId33"/>
    <p:sldId id="304" r:id="rId34"/>
    <p:sldId id="305" r:id="rId35"/>
    <p:sldId id="306" r:id="rId36"/>
    <p:sldId id="271" r:id="rId37"/>
    <p:sldId id="272" r:id="rId38"/>
    <p:sldId id="273" r:id="rId39"/>
    <p:sldId id="307" r:id="rId40"/>
    <p:sldId id="311" r:id="rId41"/>
    <p:sldId id="314" r:id="rId42"/>
    <p:sldId id="315" r:id="rId43"/>
    <p:sldId id="316" r:id="rId44"/>
    <p:sldId id="312" r:id="rId45"/>
    <p:sldId id="302" r:id="rId46"/>
    <p:sldId id="309" r:id="rId47"/>
    <p:sldId id="274" r:id="rId48"/>
    <p:sldId id="310" r:id="rId49"/>
    <p:sldId id="313" r:id="rId50"/>
    <p:sldId id="308" r:id="rId51"/>
    <p:sldId id="27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82962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39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603430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876751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913150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85599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841438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111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EA161A8-8813-48FA-9CB1-E55D50A78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121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091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108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5888C0A-4AA0-4691-81D8-8D7B132E6F6D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61306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291362/363aa18e6c32ff15fa5ec3b09cbefbf6/" TargetMode="External"/><Relationship Id="rId2" Type="http://schemas.openxmlformats.org/officeDocument/2006/relationships/hyperlink" Target="http://base.garant.ru/70291362/547649ff63bad80904f288cab03c5176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25267/38debf5914a26db720d9756c74992536/" TargetMode="External"/><Relationship Id="rId4" Type="http://schemas.openxmlformats.org/officeDocument/2006/relationships/hyperlink" Target="http://base.garant.ru/70488492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1633672/#block_1002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807664/XA00MD22NS/" TargetMode="External"/><Relationship Id="rId2" Type="http://schemas.openxmlformats.org/officeDocument/2006/relationships/hyperlink" Target="https://vip.1obraz.ru/#/document/99/901807664/ZAP2DEO3J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p.1obraz.ru/#/document/99/420350261/XA00M262MM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Введение профстандартов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МБДОУ- </a:t>
            </a:r>
            <a:r>
              <a:rPr lang="ru-RU" dirty="0" smtClean="0"/>
              <a:t>«</a:t>
            </a:r>
            <a:r>
              <a:rPr lang="ru-RU" dirty="0" err="1" smtClean="0"/>
              <a:t>Мешабашский</a:t>
            </a:r>
            <a:r>
              <a:rPr lang="ru-RU" dirty="0" smtClean="0"/>
              <a:t> детский сад «Тюльпан» </a:t>
            </a:r>
            <a:r>
              <a:rPr lang="ru-RU" dirty="0" err="1" smtClean="0"/>
              <a:t>Сабинского</a:t>
            </a:r>
            <a:r>
              <a:rPr lang="ru-RU" dirty="0" smtClean="0"/>
              <a:t> муниципального района РТ»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83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1557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5695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09539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5800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8784976" cy="640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575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6496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173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6986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441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1323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2049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6895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397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643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872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Каким требованиям профстандартов должны соответствовать педагоги</a:t>
            </a:r>
          </a:p>
          <a:p>
            <a:r>
              <a:rPr lang="ru-RU" dirty="0" smtClean="0"/>
              <a:t>Убедитесь</a:t>
            </a:r>
            <a:r>
              <a:rPr lang="ru-RU" dirty="0"/>
              <a:t>, что квалификация педагогов соответствует профстандарту. Проверьте их образование и стаж. Сравните требования к функционалу по профстандарту и ЕКС работников образования.</a:t>
            </a:r>
          </a:p>
          <a:p>
            <a:r>
              <a:rPr lang="ru-RU" b="1" dirty="0"/>
              <a:t>Образование. </a:t>
            </a:r>
            <a:r>
              <a:rPr lang="ru-RU" dirty="0"/>
              <a:t>Теперь всем педагогам, кроме педагога-психолога, не обязательно иметь высшее профильное образование (письмо </a:t>
            </a:r>
            <a:r>
              <a:rPr lang="ru-RU" dirty="0" err="1"/>
              <a:t>Минпросвещения</a:t>
            </a:r>
            <a:r>
              <a:rPr lang="ru-RU" dirty="0"/>
              <a:t> от 28.03.2019 № ТС-817/08).</a:t>
            </a:r>
          </a:p>
          <a:p>
            <a:r>
              <a:rPr lang="ru-RU" b="1" dirty="0"/>
              <a:t>Пример:</a:t>
            </a:r>
            <a:r>
              <a:rPr lang="ru-RU" dirty="0"/>
              <a:t> </a:t>
            </a:r>
          </a:p>
          <a:p>
            <a:r>
              <a:rPr lang="ru-RU" dirty="0"/>
              <a:t>у учителя может быть высшее или среднее профессиональное образование в области, которая соответствует преподаваемому предмету с последующей </a:t>
            </a:r>
            <a:r>
              <a:rPr lang="ru-RU" dirty="0" err="1"/>
              <a:t>профпереподготовкой</a:t>
            </a:r>
            <a:r>
              <a:rPr lang="ru-RU" dirty="0"/>
              <a:t>. Так, учителю математики без педагогического образования, но с высшим </a:t>
            </a:r>
          </a:p>
        </p:txBody>
      </p:sp>
    </p:spTree>
    <p:extLst>
      <p:ext uri="{BB962C8B-B14F-4D97-AF65-F5344CB8AC3E}">
        <p14:creationId xmlns:p14="http://schemas.microsoft.com/office/powerpoint/2010/main" xmlns="" val="421387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b="1" dirty="0" smtClean="0"/>
              <a:t>воспитатели обучаются по направлению «Образование и педагогика» 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210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</a:rPr>
              <a:t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</a:t>
            </a:r>
            <a:r>
              <a:rPr lang="ru-RU" sz="2400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39212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/>
              <a:t>Профессиональные стандарты в части требований к квалификации, необходимой работнику для выполнения определенной трудовой функции, установленных Трудовым кодексом Российской Федерации, другими федеральными законами, актами Президента Российской Федерации, Правительства Российской Федерации и федеральных органов исполнительной власти, применяются  на основе утвержденных указанными организациями </a:t>
            </a:r>
            <a:r>
              <a:rPr lang="ru-RU" dirty="0">
                <a:solidFill>
                  <a:srgbClr val="FF0000"/>
                </a:solidFill>
              </a:rPr>
              <a:t>с учетом мнений представительных органов работников планов по организации применения профессиональных стандартов </a:t>
            </a:r>
            <a:r>
              <a:rPr lang="ru-RU" dirty="0"/>
              <a:t>(далее - планы)</a:t>
            </a:r>
          </a:p>
        </p:txBody>
      </p:sp>
    </p:spTree>
    <p:extLst>
      <p:ext uri="{BB962C8B-B14F-4D97-AF65-F5344CB8AC3E}">
        <p14:creationId xmlns:p14="http://schemas.microsoft.com/office/powerpoint/2010/main" xmlns="" val="30620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u="sng" dirty="0" smtClean="0"/>
              <a:t>педагог </a:t>
            </a:r>
            <a:r>
              <a:rPr lang="ru-RU" sz="2600" b="1" u="sng" dirty="0" smtClean="0"/>
              <a:t>обучается по направлению «Образование и педагогика» </a:t>
            </a:r>
            <a:r>
              <a:rPr lang="ru-RU" sz="2600" b="1" dirty="0" smtClean="0"/>
              <a:t>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903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3579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Образовательная деятельность подлежит лицензированию в соответствии с законодательством РФ (</a:t>
            </a:r>
            <a:r>
              <a:rPr lang="ru-RU" u="sng" dirty="0">
                <a:hlinkClick r:id="rId2"/>
              </a:rPr>
              <a:t>ст. 91</a:t>
            </a:r>
            <a:r>
              <a:rPr lang="ru-RU" dirty="0"/>
              <a:t> Закона N 273-ФЗ).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Одним </a:t>
            </a:r>
            <a:r>
              <a:rPr lang="ru-RU" dirty="0"/>
              <a:t>из лицензионных требований к лицензиату при осуществлении образовательной деятельности </a:t>
            </a:r>
            <a:r>
              <a:rPr lang="ru-RU" b="1" dirty="0">
                <a:solidFill>
                  <a:srgbClr val="FF0000"/>
                </a:solidFill>
              </a:rPr>
              <a:t>является наличие педагогических работников</a:t>
            </a:r>
            <a:r>
              <a:rPr lang="ru-RU" dirty="0"/>
              <a:t>, заключивших с лицензиатом трудовые договоры, имеющих профессиональное образование, </a:t>
            </a:r>
            <a:r>
              <a:rPr lang="ru-RU" b="1" dirty="0">
                <a:solidFill>
                  <a:srgbClr val="FF0000"/>
                </a:solidFill>
              </a:rPr>
              <a:t>обладающих соответствующей квалификацией</a:t>
            </a:r>
            <a:r>
              <a:rPr lang="ru-RU" dirty="0"/>
              <a:t>, имеющих стаж работы, необходимый для осуществления образовательной деятельности </a:t>
            </a:r>
            <a:r>
              <a:rPr lang="ru-RU" b="1" u="sng" dirty="0">
                <a:solidFill>
                  <a:srgbClr val="FF0000"/>
                </a:solidFill>
              </a:rPr>
              <a:t>по реализуемым образовательным программам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 </a:t>
            </a:r>
            <a:r>
              <a:rPr lang="ru-RU" dirty="0"/>
              <a:t>соответствующих требованиям </a:t>
            </a:r>
            <a:r>
              <a:rPr lang="ru-RU" u="sng" dirty="0">
                <a:hlinkClick r:id="rId3"/>
              </a:rPr>
              <a:t>ст. 46</a:t>
            </a:r>
            <a:r>
              <a:rPr lang="ru-RU" dirty="0"/>
              <a:t> Закона N 273-ФЗ, а также требованиям федеральных государственных образовательных стандартов, федеральным государственным требованиям и (или) образовательным стандартам (</a:t>
            </a:r>
            <a:r>
              <a:rPr lang="ru-RU" dirty="0" err="1"/>
              <a:t>пп</a:t>
            </a:r>
            <a:r>
              <a:rPr lang="ru-RU" dirty="0"/>
              <a:t>. "</a:t>
            </a:r>
            <a:r>
              <a:rPr lang="ru-RU" dirty="0" err="1"/>
              <a:t>д</a:t>
            </a:r>
            <a:r>
              <a:rPr lang="ru-RU" dirty="0"/>
              <a:t>" п. 6 Положения </a:t>
            </a:r>
            <a:r>
              <a:rPr lang="ru-RU" dirty="0" smtClean="0"/>
              <a:t>о лицензировании </a:t>
            </a:r>
            <a:r>
              <a:rPr lang="ru-RU" dirty="0"/>
              <a:t>образовательной деятельности, утвержденного </a:t>
            </a:r>
            <a:r>
              <a:rPr lang="ru-RU" u="sng" dirty="0">
                <a:hlinkClick r:id="rId4"/>
              </a:rPr>
              <a:t>постановлением</a:t>
            </a:r>
            <a:r>
              <a:rPr lang="ru-RU" dirty="0"/>
              <a:t> Правительства РФ от 28.10.2013 N 966). </a:t>
            </a:r>
            <a:endParaRPr lang="ru-RU" dirty="0" smtClean="0"/>
          </a:p>
          <a:p>
            <a:r>
              <a:rPr lang="ru-RU" dirty="0" smtClean="0"/>
              <a:t>Прием </a:t>
            </a:r>
            <a:r>
              <a:rPr lang="ru-RU" dirty="0"/>
              <a:t>на работу лица, </a:t>
            </a:r>
            <a:r>
              <a:rPr lang="ru-RU" b="1" dirty="0">
                <a:solidFill>
                  <a:srgbClr val="FF0000"/>
                </a:solidFill>
              </a:rPr>
              <a:t>не имеющего соответствующего профессионального образования</a:t>
            </a:r>
            <a:r>
              <a:rPr lang="ru-RU" dirty="0"/>
              <a:t>, может быть расценен контролирующими органами как нарушение Положения о лицензировании образовательной деятельности, за которое работодатель (образовательное учреждение) может быть привлечен к административной ответственности по </a:t>
            </a:r>
            <a:r>
              <a:rPr lang="ru-RU" u="sng" dirty="0">
                <a:hlinkClick r:id="rId5"/>
              </a:rPr>
              <a:t>ст. 19.20</a:t>
            </a:r>
            <a:r>
              <a:rPr lang="ru-RU" dirty="0"/>
              <a:t> </a:t>
            </a:r>
            <a:r>
              <a:rPr lang="ru-RU" dirty="0" err="1"/>
              <a:t>КоАП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3254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Дополнительное профессиональное образование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61488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Федеральный закон от 29.12.2012 N 273-ФЗ </a:t>
            </a:r>
            <a:r>
              <a:rPr lang="ru-RU" dirty="0" smtClean="0"/>
              <a:t>"</a:t>
            </a:r>
            <a:r>
              <a:rPr lang="ru-RU" dirty="0"/>
              <a:t>Об образовании в Российской Федерации" </a:t>
            </a:r>
            <a:endParaRPr lang="ru-RU" dirty="0" smtClean="0"/>
          </a:p>
          <a:p>
            <a:pPr algn="just"/>
            <a:r>
              <a:rPr lang="ru-RU" dirty="0" smtClean="0"/>
              <a:t>Статья </a:t>
            </a:r>
            <a:r>
              <a:rPr lang="ru-RU" dirty="0"/>
              <a:t>47. </a:t>
            </a:r>
            <a:r>
              <a:rPr lang="ru-RU" dirty="0" smtClean="0"/>
              <a:t>право </a:t>
            </a:r>
            <a:r>
              <a:rPr lang="ru-RU" dirty="0"/>
              <a:t>на дополнительное профессиональное образование </a:t>
            </a:r>
            <a:r>
              <a:rPr lang="ru-RU" b="1" u="sng" dirty="0"/>
              <a:t>по профилю педагогической </a:t>
            </a:r>
            <a:r>
              <a:rPr lang="ru-RU" b="1" u="sng" dirty="0" smtClean="0"/>
              <a:t>деятельности!!!</a:t>
            </a:r>
            <a:r>
              <a:rPr lang="ru-RU" dirty="0" smtClean="0"/>
              <a:t> </a:t>
            </a:r>
            <a:r>
              <a:rPr lang="ru-RU" dirty="0"/>
              <a:t>не реже чем один раз в три года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Статья 48. Обязанности и ответственность педагогических </a:t>
            </a:r>
            <a:r>
              <a:rPr lang="ru-RU" dirty="0" smtClean="0"/>
              <a:t>работников: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7) систематически повышать свой профессиональный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7252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Образовательный ценз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35553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993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2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96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8669763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119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8541883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649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376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999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928992" cy="66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362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Профессиональный стандарт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3"/>
            <a:ext cx="8712968" cy="512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2911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Каким числом утвержден план?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2</a:t>
            </a:r>
            <a:r>
              <a:rPr lang="ru-RU" dirty="0"/>
              <a:t>. Реализацию мероприятий планов завершить не позднее 1 января 2020 г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Настоящее </a:t>
            </a:r>
            <a:r>
              <a:rPr lang="ru-RU" b="1" dirty="0">
                <a:solidFill>
                  <a:srgbClr val="FF0000"/>
                </a:solidFill>
              </a:rPr>
              <a:t>постановление вступает в силу с 1 июля 2016 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6905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906621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21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84632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Локальные акты по внедрению профстандартов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 создании рабочей группы по </a:t>
            </a:r>
            <a:r>
              <a:rPr lang="ru-RU" dirty="0" smtClean="0"/>
              <a:t>внедрению профессиональных </a:t>
            </a:r>
            <a:r>
              <a:rPr lang="ru-RU" dirty="0"/>
              <a:t>стандартов в </a:t>
            </a:r>
            <a:r>
              <a:rPr lang="ru-RU" dirty="0" smtClean="0"/>
              <a:t>ОО</a:t>
            </a:r>
          </a:p>
          <a:p>
            <a:r>
              <a:rPr lang="ru-RU" dirty="0"/>
              <a:t>План по организации применения </a:t>
            </a:r>
            <a:r>
              <a:rPr lang="ru-RU" dirty="0" smtClean="0"/>
              <a:t>профстандартов</a:t>
            </a:r>
          </a:p>
          <a:p>
            <a:r>
              <a:rPr lang="ru-RU" dirty="0" smtClean="0"/>
              <a:t>Подготовить и внести изменения в «Положение об аттестации работников на соответствие занимаемой должности»</a:t>
            </a:r>
          </a:p>
          <a:p>
            <a:r>
              <a:rPr lang="ru-RU" dirty="0" smtClean="0"/>
              <a:t>Подготовить и внести изменения в должностные инструкции: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Учителя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Педагога-психолога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Социального педагога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 дополнительного образования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5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856984" cy="6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25510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50423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2280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583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8463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5"/>
            <a:ext cx="8712968" cy="603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45097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0070C0"/>
                </a:solidFill>
              </a:rPr>
              <a:t>Скачать: Папка введение профстандарта в ДОУ или ОО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Шаблоны всех вышеперечисленных локальных актов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Должностные инструкции учителей  и воспитателя (по профстандарту Педагог)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Должностные инструкции </a:t>
            </a:r>
            <a:r>
              <a:rPr lang="ru-RU" dirty="0" smtClean="0"/>
              <a:t>других педагогических и непедагогических работников  </a:t>
            </a:r>
            <a:r>
              <a:rPr lang="ru-RU" dirty="0"/>
              <a:t>(по </a:t>
            </a:r>
            <a:r>
              <a:rPr lang="ru-RU" dirty="0" smtClean="0"/>
              <a:t>прочим </a:t>
            </a:r>
            <a:r>
              <a:rPr lang="ru-RU" dirty="0" err="1" smtClean="0"/>
              <a:t>профстандартам</a:t>
            </a:r>
            <a:r>
              <a:rPr lang="ru-RU" dirty="0" smtClean="0"/>
              <a:t>)</a:t>
            </a: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46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(необходимо ввести пароль)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24936" cy="48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44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/>
          </a:bodyPr>
          <a:lstStyle/>
          <a:p>
            <a:r>
              <a:rPr lang="ru-RU" dirty="0" smtClean="0"/>
              <a:t>(необходимо ввести пароль)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8" cy="509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821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5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687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Школы и детские сады обязаны применять действующие педагогические </a:t>
            </a:r>
            <a:r>
              <a:rPr lang="ru-RU" dirty="0" err="1"/>
              <a:t>профстандарты</a:t>
            </a:r>
            <a:r>
              <a:rPr lang="ru-RU" dirty="0"/>
              <a:t>. Их четыре: для педагога, педагога-психолога, педагога дополнительного образования детей и взрослых, специалиста в области воспитания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Для должностей непедагогических работников Минтруд также утвердил </a:t>
            </a:r>
            <a:r>
              <a:rPr lang="ru-RU" dirty="0" err="1"/>
              <a:t>профстандарты</a:t>
            </a:r>
            <a:r>
              <a:rPr lang="ru-RU" dirty="0"/>
              <a:t>. Например, бухгалтера, специалиста по охране труда, повара и других работников. Они обязательны к применению, когда закон устанавливает для должности требования к квалификации, компенсации, льготы, ограничения (</a:t>
            </a:r>
            <a:r>
              <a:rPr lang="ru-RU" u="sng" dirty="0">
                <a:hlinkClick r:id="rId2"/>
              </a:rPr>
              <a:t>ч. 2 ст. 57</a:t>
            </a:r>
            <a:r>
              <a:rPr lang="ru-RU" dirty="0"/>
              <a:t>, ст. </a:t>
            </a:r>
            <a:r>
              <a:rPr lang="ru-RU" u="sng" dirty="0">
                <a:hlinkClick r:id="rId3"/>
              </a:rPr>
              <a:t>195.3</a:t>
            </a:r>
            <a:r>
              <a:rPr lang="ru-RU" dirty="0"/>
              <a:t> ТК, </a:t>
            </a:r>
            <a:r>
              <a:rPr lang="ru-RU" u="sng" dirty="0">
                <a:hlinkClick r:id="rId4"/>
              </a:rPr>
              <a:t>п. 5 письма Минтруда от 04.04.2016 № 14-0/10/13-2253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1319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функционале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344" y="1500504"/>
            <a:ext cx="8682136" cy="513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03252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1"/>
            <a:ext cx="8568952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3800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34049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2601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1700808"/>
            <a:ext cx="836444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122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1768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17873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ТК РФ.</a:t>
            </a:r>
          </a:p>
          <a:p>
            <a:endParaRPr lang="ru-RU" dirty="0"/>
          </a:p>
          <a:p>
            <a:r>
              <a:rPr lang="ru-RU" dirty="0"/>
              <a:t>Письмо Минпросвещения России от 28.03.2019 № </a:t>
            </a:r>
            <a:r>
              <a:rPr lang="ru-RU" dirty="0" smtClean="0"/>
              <a:t>ТС-817/08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69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8666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Удостоверение о повышении квалификации – срок действия 3 года</a:t>
            </a:r>
            <a:r>
              <a:rPr lang="ru-RU" sz="2400" dirty="0"/>
              <a:t>; Диплом о профессиональной переподготовке (бессрочно</a:t>
            </a:r>
            <a:r>
              <a:rPr lang="ru-RU" sz="2400" dirty="0" smtClean="0"/>
              <a:t>); Грамотный отбор бюджетных программ ПК в реестре РТ; навыки оказания первой помощи (не забудьте запросить).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Корпоративное обучение </a:t>
            </a:r>
            <a:r>
              <a:rPr lang="ru-RU" sz="2400" b="1" dirty="0" smtClean="0"/>
              <a:t>«Реализация требований профессиональных стандартов и ФГОС в деятельности (педагога-психолога, педагога-дополнительного образования, учителя начальных классов, учителя математики, русского языка и т.п.).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Проведение мероприятий по подготовке к введению Профессионального стандарта педагог</a:t>
            </a:r>
          </a:p>
          <a:p>
            <a:pPr algn="just"/>
            <a:endParaRPr lang="ru-RU" sz="2400" dirty="0" smtClean="0"/>
          </a:p>
          <a:p>
            <a:endParaRPr lang="ru-RU" sz="2400" dirty="0" smtClean="0"/>
          </a:p>
          <a:p>
            <a:endParaRPr lang="ru-RU" sz="3600" dirty="0"/>
          </a:p>
          <a:p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4427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9598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1608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5845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782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ЕКС или Профстандарт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84784"/>
            <a:ext cx="846814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01401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Какая ответственность предусмотрена за неприменение профстандартов</a:t>
            </a:r>
          </a:p>
          <a:p>
            <a:r>
              <a:rPr lang="ru-RU" dirty="0"/>
              <a:t>Детские сады и школы, которые не перейдут на </a:t>
            </a:r>
            <a:r>
              <a:rPr lang="ru-RU" dirty="0" err="1"/>
              <a:t>профстандарты</a:t>
            </a:r>
            <a:r>
              <a:rPr lang="ru-RU" dirty="0"/>
              <a:t>, понесут ответственность. По результатам проверки ГИТ может выдать предписание об устранении выявленных нарушений. Для должностных лиц штраф за нарушение трудового законодательства составит до 5 000 руб., для образовательной организации – до 50 000 руб. (ст. 5.27 КоАП).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7385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формулировки предписаний по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</a:t>
            </a:r>
            <a:r>
              <a:rPr lang="ru-RU" sz="1600" b="1" dirty="0" smtClean="0"/>
              <a:t>1. Аттестация педагогических работников в целях подтверждении соответствия занимаемым ими должностям, проводится с нарушением сроков, установленных законодательством: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педагогические работники, подлежащие аттестации и включенные в график, не были ознакомлены под роспись с приказом о проведении аттестации, 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ознакомление педагогических работников с представлением осуществляется менее, чем за 30 дней,</a:t>
            </a:r>
          </a:p>
          <a:p>
            <a:endParaRPr lang="tt-RU" sz="1600" dirty="0" smtClean="0"/>
          </a:p>
          <a:p>
            <a:r>
              <a:rPr lang="tt-RU" sz="1600" dirty="0" smtClean="0"/>
              <a:t>2. </a:t>
            </a:r>
            <a:r>
              <a:rPr lang="ru-RU" sz="1600" b="1" dirty="0" smtClean="0"/>
              <a:t>Аттестационной комиссией  в ОО проводились аттестационные процедуры по оценке  профессиональной деятельности педагогических работников с превышением установленных полномочий</a:t>
            </a:r>
            <a:r>
              <a:rPr lang="ru-RU" sz="1600" dirty="0" smtClean="0"/>
              <a:t>, а именно, не установленные п.</a:t>
            </a:r>
            <a:r>
              <a:rPr lang="tt-RU" sz="1600" dirty="0" smtClean="0"/>
              <a:t> 14 </a:t>
            </a:r>
            <a:r>
              <a:rPr lang="ru-RU" sz="1600" dirty="0" smtClean="0"/>
              <a:t>Порядка проведения аттестации педагогических работников организаций, осуществляющих образовательную деятельность, утвержденного приказом Министерства образования и науки РФ от 07.04.2014</a:t>
            </a:r>
            <a:r>
              <a:rPr lang="tt-RU" sz="1600" dirty="0" smtClean="0"/>
              <a:t> </a:t>
            </a:r>
            <a:r>
              <a:rPr lang="ru-RU" sz="1600" dirty="0" smtClean="0"/>
              <a:t>г. №</a:t>
            </a:r>
            <a:r>
              <a:rPr lang="tt-RU" sz="1600" dirty="0" smtClean="0"/>
              <a:t> 276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589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6439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892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388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0272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4276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1322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2422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50171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1002</Words>
  <Application>Microsoft Office PowerPoint</Application>
  <PresentationFormat>Экран (4:3)</PresentationFormat>
  <Paragraphs>73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Официальная</vt:lpstr>
      <vt:lpstr>Введение профстандартов</vt:lpstr>
      <vt:lpstr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собственности"</vt:lpstr>
      <vt:lpstr>Каким числом утвержден план?</vt:lpstr>
      <vt:lpstr>Слайд 4</vt:lpstr>
      <vt:lpstr>ЕКС или Профстандарт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Судебная практика по РТ Нарушение: образовательный ценз педагогов</vt:lpstr>
      <vt:lpstr>Судебная практика по РТ Нарушение: образовательный ценз педагогов</vt:lpstr>
      <vt:lpstr>Слайд 21</vt:lpstr>
      <vt:lpstr>Дополнительное профессиональное образование</vt:lpstr>
      <vt:lpstr>Образовательный ценз</vt:lpstr>
      <vt:lpstr>Слайд 24</vt:lpstr>
      <vt:lpstr>Слайд 25</vt:lpstr>
      <vt:lpstr>Слайд 26</vt:lpstr>
      <vt:lpstr>Слайд 27</vt:lpstr>
      <vt:lpstr>Слайд 28</vt:lpstr>
      <vt:lpstr>Профессиональный стандарт</vt:lpstr>
      <vt:lpstr>Слайд 30</vt:lpstr>
      <vt:lpstr> Локальные акты по внедрению профстандартов</vt:lpstr>
      <vt:lpstr>Слайд 32</vt:lpstr>
      <vt:lpstr>Слайд 33</vt:lpstr>
      <vt:lpstr>Слайд 34</vt:lpstr>
      <vt:lpstr>Слайд 35</vt:lpstr>
      <vt:lpstr>Скачать: Папка введение профстандарта в ДОУ или ОО</vt:lpstr>
      <vt:lpstr>(необходимо ввести пароль)</vt:lpstr>
      <vt:lpstr>(необходимо ввести пароль)</vt:lpstr>
      <vt:lpstr>Слайд 39</vt:lpstr>
      <vt:lpstr>Изменения в функционале</vt:lpstr>
      <vt:lpstr>Слайд 41</vt:lpstr>
      <vt:lpstr>Слайд 42</vt:lpstr>
      <vt:lpstr>Слайд 43</vt:lpstr>
      <vt:lpstr>Слайд 44</vt:lpstr>
      <vt:lpstr>Обратите внимание!</vt:lpstr>
      <vt:lpstr>Слайд 46</vt:lpstr>
      <vt:lpstr>Слайд 47</vt:lpstr>
      <vt:lpstr>Слайд 48</vt:lpstr>
      <vt:lpstr>Слайд 49</vt:lpstr>
      <vt:lpstr>Слайд 50</vt:lpstr>
      <vt:lpstr>Типичные формулировки предписаний по ОО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профстандартов</dc:title>
  <dc:creator>Admin</dc:creator>
  <cp:lastModifiedBy>User</cp:lastModifiedBy>
  <cp:revision>8</cp:revision>
  <dcterms:created xsi:type="dcterms:W3CDTF">2019-11-27T23:27:43Z</dcterms:created>
  <dcterms:modified xsi:type="dcterms:W3CDTF">2020-02-06T12:53:07Z</dcterms:modified>
</cp:coreProperties>
</file>