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4" r:id="rId9"/>
    <p:sldId id="261" r:id="rId10"/>
    <p:sldId id="266" r:id="rId11"/>
    <p:sldId id="267" r:id="rId12"/>
    <p:sldId id="268" r:id="rId13"/>
    <p:sldId id="269" r:id="rId14"/>
    <p:sldId id="270" r:id="rId15"/>
    <p:sldId id="271" r:id="rId16"/>
    <p:sldId id="265" r:id="rId17"/>
    <p:sldId id="27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33"/>
    <a:srgbClr val="000066"/>
    <a:srgbClr val="CC0000"/>
    <a:srgbClr val="800080"/>
    <a:srgbClr val="66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5121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1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88C0F-7160-4ABB-B302-31507E44DD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5DE15-5779-4FF4-8F4A-A3F179B95A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DFBE7-5792-4FD5-8EDB-0CAE4DE5F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68D3B-CEFA-4847-8E84-A4BFEB513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A6C8E-A7BE-4CB4-A094-13B325A9E7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84B6-1CAB-4B7C-B59A-36B8E289C4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18FBF-D664-4F6A-A1F8-F58387A0F6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DE10E-E22F-4164-B29C-765ED30760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76895-C243-41A9-AAF9-E785C52DF0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BA311-6F23-4C5A-956C-010A5DAAB2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5FEF3-99B2-42DB-AEB6-4E0880FD6F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5017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018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018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018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018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018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8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8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938FD670-D17A-44D2-8795-AC14BBA313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hyperlink" Target="../&#1057;&#1090;.%2065%20&#1057;&#1050;%20&#1056;&#1060;.doc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0;.69%20&#1057;&#1050;%20&#1056;&#1060;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&#1057;&#1090;.61%20&#1057;&#1050;%20&#1056;&#1060;.doc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457200"/>
            <a:ext cx="8534400" cy="2438400"/>
          </a:xfrm>
        </p:spPr>
        <p:txBody>
          <a:bodyPr/>
          <a:lstStyle/>
          <a:p>
            <a:pPr algn="ctr" eaLnBrk="1" hangingPunct="1"/>
            <a:r>
              <a:rPr lang="ru-RU" sz="3200" dirty="0" smtClean="0">
                <a:solidFill>
                  <a:srgbClr val="660066"/>
                </a:solidFill>
                <a:latin typeface="Miriam" pitchFamily="34" charset="-79"/>
              </a:rPr>
              <a:t>«Права и обязанности родителей и детей» (программа просвещение родителей (законных представителей)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2743200"/>
            <a:ext cx="5334000" cy="4020312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40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Родители имеют право: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eaLnBrk="1" hangingPunct="1">
              <a:buClr>
                <a:srgbClr val="669900"/>
              </a:buClr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Давать имя, отчество и фамилию детям</a:t>
            </a:r>
          </a:p>
          <a:p>
            <a:pPr eaLnBrk="1" hangingPunct="1">
              <a:buClr>
                <a:srgbClr val="669900"/>
              </a:buClr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Выбирать образовательное учреждение и форму обучения </a:t>
            </a:r>
          </a:p>
          <a:p>
            <a:pPr eaLnBrk="1" hangingPunct="1">
              <a:buClr>
                <a:srgbClr val="669900"/>
              </a:buClr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Защищать права и интересы детей</a:t>
            </a:r>
          </a:p>
          <a:p>
            <a:pPr eaLnBrk="1" hangingPunct="1">
              <a:buClr>
                <a:srgbClr val="669900"/>
              </a:buClr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 Воспитывать своих детей</a:t>
            </a:r>
          </a:p>
        </p:txBody>
      </p:sp>
      <p:pic>
        <p:nvPicPr>
          <p:cNvPr id="61445" name="Picture 5" descr="609c2a50458b64f83b11fa9f726aa5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4038600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7" name="Picture 7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267200"/>
            <a:ext cx="3276600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70" decel="1000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770" decel="100000"/>
                                        <p:tgtEl>
                                          <p:spTgt spid="6144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Исключить: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990033"/>
              </a:buClr>
              <a:buFont typeface="Wingdings" pitchFamily="2" charset="2"/>
              <a:buChar char="ü"/>
              <a:defRPr/>
            </a:pPr>
            <a:r>
              <a:rPr lang="ru-RU" b="1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пренебрежительность</a:t>
            </a:r>
          </a:p>
          <a:p>
            <a:pPr eaLnBrk="1" hangingPunct="1">
              <a:lnSpc>
                <a:spcPct val="90000"/>
              </a:lnSpc>
              <a:buClr>
                <a:srgbClr val="990033"/>
              </a:buClr>
              <a:buFont typeface="Wingdings" pitchFamily="2" charset="2"/>
              <a:buChar char="ü"/>
              <a:defRPr/>
            </a:pPr>
            <a:r>
              <a:rPr lang="ru-RU" b="1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грубость</a:t>
            </a:r>
          </a:p>
          <a:p>
            <a:pPr eaLnBrk="1" hangingPunct="1">
              <a:lnSpc>
                <a:spcPct val="90000"/>
              </a:lnSpc>
              <a:buClr>
                <a:srgbClr val="990033"/>
              </a:buClr>
              <a:buFont typeface="Wingdings" pitchFamily="2" charset="2"/>
              <a:buChar char="ü"/>
              <a:defRPr/>
            </a:pPr>
            <a:r>
              <a:rPr lang="ru-RU" b="1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жестокость</a:t>
            </a:r>
          </a:p>
          <a:p>
            <a:pPr eaLnBrk="1" hangingPunct="1">
              <a:lnSpc>
                <a:spcPct val="90000"/>
              </a:lnSpc>
              <a:buClr>
                <a:srgbClr val="990033"/>
              </a:buClr>
              <a:buFont typeface="Wingdings" pitchFamily="2" charset="2"/>
              <a:buChar char="ü"/>
              <a:defRPr/>
            </a:pPr>
            <a:r>
              <a:rPr lang="ru-RU" b="1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унижение</a:t>
            </a:r>
          </a:p>
          <a:p>
            <a:pPr eaLnBrk="1" hangingPunct="1">
              <a:lnSpc>
                <a:spcPct val="90000"/>
              </a:lnSpc>
              <a:buClr>
                <a:srgbClr val="990033"/>
              </a:buClr>
              <a:buFont typeface="Wingdings" pitchFamily="2" charset="2"/>
              <a:buChar char="ü"/>
              <a:defRPr/>
            </a:pPr>
            <a:r>
              <a:rPr lang="ru-RU" b="1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оскорбление</a:t>
            </a:r>
          </a:p>
          <a:p>
            <a:pPr eaLnBrk="1" hangingPunct="1">
              <a:lnSpc>
                <a:spcPct val="90000"/>
              </a:lnSpc>
              <a:buClr>
                <a:srgbClr val="990033"/>
              </a:buClr>
              <a:buFont typeface="Wingdings" pitchFamily="2" charset="2"/>
              <a:buChar char="ü"/>
              <a:defRPr/>
            </a:pPr>
            <a:r>
              <a:rPr lang="ru-RU" b="1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эксплуатацию</a:t>
            </a:r>
          </a:p>
          <a:p>
            <a:pPr eaLnBrk="1" hangingPunct="1">
              <a:lnSpc>
                <a:spcPct val="90000"/>
              </a:lnSpc>
              <a:buClr>
                <a:srgbClr val="990033"/>
              </a:buClr>
              <a:buFont typeface="Wingdings" pitchFamily="2" charset="2"/>
              <a:buNone/>
              <a:defRPr/>
            </a:pPr>
            <a:endParaRPr lang="ru-RU" b="1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2" action="ppaction://hlinkfile"/>
              </a:rPr>
              <a:t>Ст. 65 СК РФ</a:t>
            </a:r>
            <a:endParaRPr lang="ru-RU" b="1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2468" name="Picture 4" descr="det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3925888"/>
            <a:ext cx="3352800" cy="293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Picture 6" descr="apellyacionnaya_zhaloba_na_chast_resheniya_203_1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0"/>
            <a:ext cx="2514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Picture 7" descr="189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0" y="381000"/>
            <a:ext cx="266382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2" name="Picture 8" descr="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05600" y="2438400"/>
            <a:ext cx="22098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3" name="Picture 9" descr="1fc372946c0b98fb8d7f87d4c38ea83a_M"/>
          <p:cNvPicPr>
            <a:picLocks noChangeAspect="1" noChangeArrowheads="1"/>
          </p:cNvPicPr>
          <p:nvPr/>
        </p:nvPicPr>
        <p:blipFill>
          <a:blip r:embed="rId7"/>
          <a:srcRect t="-1405"/>
          <a:stretch>
            <a:fillRect/>
          </a:stretch>
        </p:blipFill>
        <p:spPr bwMode="auto">
          <a:xfrm>
            <a:off x="3810000" y="3886200"/>
            <a:ext cx="1651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4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Административная ответственность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2289175"/>
            <a:ext cx="5848350" cy="45688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ru-RU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злостное невыполнение родителями обязанностей по воспитанию и обучению несовершеннолетних детей;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ru-RU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употребление несовершеннолетними наркотических или токсических веществ;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3493" name="Picture 5" descr="i?id=173638005-60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828800"/>
            <a:ext cx="2514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5" name="Picture 7" descr="i?id=56137503-02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4267200"/>
            <a:ext cx="24003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2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609600"/>
            <a:ext cx="4800600" cy="5867400"/>
          </a:xfrm>
        </p:spPr>
        <p:txBody>
          <a:bodyPr/>
          <a:lstStyle/>
          <a:p>
            <a:pPr eaLnBrk="1" hangingPunct="1">
              <a:buFont typeface="Wingdings" pitchFamily="2" charset="2"/>
              <a:buBlip>
                <a:blip r:embed="rId2"/>
              </a:buBlip>
              <a:defRPr/>
            </a:pPr>
            <a:r>
              <a:rPr lang="ru-RU" sz="280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распитие подростками в возрасте до 16 лет спиртных напитков в общественных местах; 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  <a:defRPr/>
            </a:pPr>
            <a:r>
              <a:rPr lang="ru-RU" sz="280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появление в нетрезвом виде в общественных местах; 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  <a:defRPr/>
            </a:pPr>
            <a:r>
              <a:rPr lang="ru-RU" sz="280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доведение несовершеннолетнего до состояния опьянения непосредственно родителями.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4517" name="Picture 5" descr="i?id=127127569-13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676400"/>
            <a:ext cx="34290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9" name="Picture 7" descr="i?id=208174392-47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343400"/>
            <a:ext cx="29718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2268538" y="274638"/>
            <a:ext cx="6418262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400" b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Лишение родительских прав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057400"/>
            <a:ext cx="5486400" cy="431165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ru-RU" sz="24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уклонение от выполнения своих обязанностей, в том числе при злостном уклонении от уплаты алиментов; 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ru-RU" sz="24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отказ без уважительных причин взять своего ребенка из родильного дома (отделения) либо из иного лечебного учреждения, или других аналогичных социальных учреждений; </a:t>
            </a:r>
          </a:p>
        </p:txBody>
      </p:sp>
      <p:pic>
        <p:nvPicPr>
          <p:cNvPr id="16388" name="Picture 5" descr="r-d08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52400"/>
            <a:ext cx="1905000" cy="1828800"/>
          </a:xfrm>
          <a:noFill/>
        </p:spPr>
      </p:pic>
      <p:pic>
        <p:nvPicPr>
          <p:cNvPr id="65541" name="Picture 5" descr="599868-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1905000"/>
            <a:ext cx="3270250" cy="327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  <p:bldP spid="615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05000"/>
            <a:ext cx="8218488" cy="46085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ru-RU" sz="280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злоупотребление своими родительскими правами;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ru-RU" sz="280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жестокое обращение с детьми, в том числе осуществление физического или психического насилия над ними, покушение на половую неприкосновенность;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ru-RU" sz="280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больны хроническим алкоголизмом или наркоманией;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  <a:defRPr/>
            </a:pPr>
            <a:r>
              <a:rPr lang="ru-RU" sz="280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совершили умышленное преступление против жизни или здоровья своих детей либо против жизни или здоровья супруга. 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3" action="ppaction://hlinkfile"/>
              </a:rPr>
              <a:t>ст.69 СК РФ</a:t>
            </a:r>
            <a:r>
              <a:rPr lang="ru-RU" sz="280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80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80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7411" name="Picture 4" descr="r-d08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33400" y="228600"/>
            <a:ext cx="1728788" cy="1512888"/>
          </a:xfrm>
          <a:noFill/>
        </p:spPr>
      </p:pic>
      <p:pic>
        <p:nvPicPr>
          <p:cNvPr id="66564" name="Picture 4" descr="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0"/>
            <a:ext cx="2362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6" name="Picture 6" descr="i?id=55063863-25-72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05600" y="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56388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Обязанности совершеннолетних детей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50292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</a:rPr>
              <a:t>В соответствии со ст. 38 Конституции РФ устанавливает, что трудоспособные совершеннолетние дети обязаны, заботится о нетрудоспособных родителях и оказывать им помощь.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</a:rPr>
              <a:t>Помимо повседневного проявления заботы совершеннолетние дети обязаны содержа своих нетрудоспособных нуждающихся в помощи родителей.</a:t>
            </a:r>
          </a:p>
        </p:txBody>
      </p:sp>
      <p:pic>
        <p:nvPicPr>
          <p:cNvPr id="60420" name="Picture 4" descr="deti-dolzhnyi-zabotitsya-o-svoih-roditelyah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0"/>
            <a:ext cx="3124200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3" name="Picture 7" descr="iejutib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4192588"/>
            <a:ext cx="4724400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4" name="Picture 8" descr="1289233436_15544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981200"/>
            <a:ext cx="2438400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 descr="95e6efb17fe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609600" y="1839913"/>
            <a:ext cx="7772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Семья</a:t>
            </a:r>
            <a:r>
              <a:rPr lang="ru-RU" sz="4000" b="1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—</a:t>
            </a:r>
            <a:r>
              <a:rPr lang="ru-RU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это та первичная  </a:t>
            </a:r>
          </a:p>
          <a:p>
            <a:pPr algn="ctr">
              <a:defRPr/>
            </a:pPr>
            <a:r>
              <a:rPr lang="ru-RU" sz="4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среда,</a:t>
            </a:r>
            <a:r>
              <a:rPr lang="ru-RU" sz="4000" b="1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где человек должен</a:t>
            </a:r>
            <a:r>
              <a:rPr lang="ru-RU" sz="4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учиться </a:t>
            </a:r>
            <a:r>
              <a:rPr lang="ru-RU" sz="4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творить добро</a:t>
            </a:r>
            <a:r>
              <a:rPr lang="ru-RU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ru-RU" sz="4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defRPr/>
            </a:pPr>
            <a:r>
              <a:rPr lang="ru-RU" sz="4000" b="1" i="1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</a:t>
            </a:r>
          </a:p>
          <a:p>
            <a:pPr>
              <a:defRPr/>
            </a:pPr>
            <a:r>
              <a:rPr lang="ru-RU" sz="4000" b="1" i="1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r">
              <a:defRPr/>
            </a:pPr>
            <a:r>
              <a:rPr lang="ru-RU" sz="2400" b="1" i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Василий Александрович   Сухомлинский</a:t>
            </a:r>
            <a:r>
              <a:rPr lang="ru-RU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8077200" cy="2590800"/>
          </a:xfrm>
        </p:spPr>
        <p:txBody>
          <a:bodyPr/>
          <a:lstStyle/>
          <a:p>
            <a:pPr algn="ctr" eaLnBrk="1" hangingPunct="1"/>
            <a:r>
              <a:rPr lang="ru-RU" smtClean="0">
                <a:solidFill>
                  <a:srgbClr val="800080"/>
                </a:solidFill>
              </a:rPr>
              <a:t>Правоотношения между родителями и детьми регулируются рядом нормативно-правовых актов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200400"/>
            <a:ext cx="4495800" cy="2362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mtClean="0">
                <a:solidFill>
                  <a:srgbClr val="CC0000"/>
                </a:solidFill>
              </a:rPr>
              <a:t>Семья, материнство и детство находятся под </a:t>
            </a:r>
            <a:r>
              <a:rPr lang="ru-RU" b="1" u="sng" smtClean="0">
                <a:solidFill>
                  <a:srgbClr val="CC0000"/>
                </a:solidFill>
              </a:rPr>
              <a:t>особой </a:t>
            </a:r>
            <a:r>
              <a:rPr lang="ru-RU" smtClean="0">
                <a:solidFill>
                  <a:srgbClr val="CC0000"/>
                </a:solidFill>
              </a:rPr>
              <a:t>защитой государства.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3048000"/>
            <a:ext cx="4023765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20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Права и обязанности родителей</a:t>
            </a:r>
          </a:p>
        </p:txBody>
      </p:sp>
      <p:pic>
        <p:nvPicPr>
          <p:cNvPr id="2056" name="Picture 8" descr="CA3OD5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733800"/>
            <a:ext cx="24066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 descr="CAMJWPQ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193516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 descr="2407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3352800"/>
            <a:ext cx="233838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 descr="43000000000007808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0400" y="1828800"/>
            <a:ext cx="2587625" cy="353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838200" y="381000"/>
            <a:ext cx="79216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3200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Родители имеют равные права и несут равные обязанности</a:t>
            </a:r>
            <a:r>
              <a:rPr lang="ru-RU" sz="32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</a:t>
            </a:r>
          </a:p>
          <a:p>
            <a:pPr algn="r">
              <a:defRPr/>
            </a:pPr>
            <a:r>
              <a:rPr lang="ru-RU" sz="1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hlinkClick r:id="rId2" action="ppaction://hlinkfile"/>
              </a:rPr>
              <a:t>(</a:t>
            </a:r>
            <a:r>
              <a:rPr lang="ru-RU" sz="1600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hlinkClick r:id="rId2" action="ppaction://hlinkfile"/>
              </a:rPr>
              <a:t>ст. 61 СК РФ)</a:t>
            </a:r>
            <a:endParaRPr lang="ru-RU" sz="3200" u="sng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6147" name="Rectangle 14"/>
          <p:cNvSpPr>
            <a:spLocks noChangeArrowheads="1"/>
          </p:cNvSpPr>
          <p:nvPr/>
        </p:nvSpPr>
        <p:spPr bwMode="auto">
          <a:xfrm>
            <a:off x="4953000" y="1295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/>
          </a:p>
        </p:txBody>
      </p:sp>
      <p:pic>
        <p:nvPicPr>
          <p:cNvPr id="30736" name="Picture 16" descr="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870075"/>
            <a:ext cx="7467600" cy="4578350"/>
          </a:xfrm>
          <a:prstGeom prst="rect">
            <a:avLst/>
          </a:prstGeom>
          <a:solidFill>
            <a:srgbClr val="33CC33"/>
          </a:solidFill>
          <a:ln w="9525">
            <a:solidFill>
              <a:srgbClr val="808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10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867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669900"/>
              </a:buClr>
              <a:buFont typeface="Wingdings" pitchFamily="2" charset="2"/>
              <a:buNone/>
              <a:defRPr/>
            </a:pPr>
            <a:r>
              <a:rPr lang="ru-RU" sz="36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Воспитывать своих детей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b="1" u="sng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u="sng" dirty="0" smtClean="0"/>
              <a:t>Воспитание </a:t>
            </a:r>
            <a:r>
              <a:rPr lang="ru-RU" sz="2400" dirty="0" smtClean="0"/>
              <a:t>– многогранный процесс,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основа для нормального развития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ребенка закладывается с рождения в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процессе формирования и влияния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родителей - затем </a:t>
            </a:r>
            <a:r>
              <a:rPr lang="ru-RU" sz="2400" dirty="0" err="1" smtClean="0"/>
              <a:t>школы,улицы</a:t>
            </a:r>
            <a:r>
              <a:rPr lang="ru-RU" sz="2400" dirty="0" smtClean="0"/>
              <a:t> и </a:t>
            </a:r>
            <a:r>
              <a:rPr lang="ru-RU" sz="2400" dirty="0" err="1" smtClean="0"/>
              <a:t>т.д</a:t>
            </a:r>
            <a:endParaRPr lang="ru-RU" sz="2400" dirty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Родители обязаны:</a:t>
            </a:r>
          </a:p>
        </p:txBody>
      </p:sp>
      <p:pic>
        <p:nvPicPr>
          <p:cNvPr id="54277" name="Picture 5" descr="1298210970_1273488184_igra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2667000"/>
            <a:ext cx="2819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  <p:bldP spid="30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839200" cy="32004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Заботиться о здоровье, физическом, психическом, духовном и нравственном развитии своих детей.</a:t>
            </a:r>
            <a:br>
              <a:rPr lang="ru-RU" sz="4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440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7348" name="Picture 4" descr="6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0"/>
            <a:ext cx="5257800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5" descr="2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24200"/>
            <a:ext cx="2209800" cy="183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1" name="Picture 7" descr="12719518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4495800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338296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Обеспечить получение детьми основного общего образования</a:t>
            </a:r>
            <a:r>
              <a:rPr lang="ru-RU" sz="3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ru-RU" sz="3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dirty="0" smtClean="0"/>
          </a:p>
        </p:txBody>
      </p:sp>
      <p:pic>
        <p:nvPicPr>
          <p:cNvPr id="58373" name="Picture 5" descr="img_220f6cc08f6d0ea0455ca1a2cc529f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667000"/>
            <a:ext cx="4495800" cy="33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5" name="Picture 7" descr="1326271774_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048000"/>
            <a:ext cx="3962400" cy="352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83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343400" y="609600"/>
            <a:ext cx="4800600" cy="23161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 Защищать права и интересы ребенка</a:t>
            </a:r>
          </a:p>
        </p:txBody>
      </p:sp>
      <p:pic>
        <p:nvPicPr>
          <p:cNvPr id="59396" name="Picture 4" descr="1301588122_1254983855_rebenok-01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143000"/>
            <a:ext cx="36449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 descr="1334700749_7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048000"/>
            <a:ext cx="46482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33400"/>
            <a:ext cx="8229600" cy="5597525"/>
          </a:xfrm>
        </p:spPr>
        <p:txBody>
          <a:bodyPr/>
          <a:lstStyle/>
          <a:p>
            <a:pPr algn="ctr" eaLnBrk="1" hangingPunct="1">
              <a:buClr>
                <a:srgbClr val="669900"/>
              </a:buClr>
              <a:buFont typeface="Wingdings" pitchFamily="2" charset="2"/>
              <a:buNone/>
              <a:defRPr/>
            </a:pPr>
            <a:r>
              <a:rPr lang="ru-RU" sz="4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5.Содержать ребенка</a:t>
            </a:r>
          </a:p>
        </p:txBody>
      </p:sp>
      <p:pic>
        <p:nvPicPr>
          <p:cNvPr id="56324" name="Picture 4" descr="devochka-i-dengi-schita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581400"/>
            <a:ext cx="3746500" cy="273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5" descr="irkutskiy_oblastnoy_departament_yuridicheskoy_pomoschi_1510_1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828800"/>
            <a:ext cx="403066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6" descr="index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1524000"/>
            <a:ext cx="285273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387</TotalTime>
  <Words>373</Words>
  <Application>Microsoft Office PowerPoint</Application>
  <PresentationFormat>Экран (4:3)</PresentationFormat>
  <Paragraphs>54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Водяные знаки</vt:lpstr>
      <vt:lpstr>«Права и обязанности родителей и детей» (программа просвещение родителей (законных представителей)</vt:lpstr>
      <vt:lpstr>Правоотношения между родителями и детьми регулируются рядом нормативно-правовых актов</vt:lpstr>
      <vt:lpstr>Права и обязанности родителей</vt:lpstr>
      <vt:lpstr>Слайд 4</vt:lpstr>
      <vt:lpstr>Родители обязаны:</vt:lpstr>
      <vt:lpstr>2. Заботиться о здоровье, физическом, психическом, духовном и нравственном развитии своих детей. </vt:lpstr>
      <vt:lpstr>3. Обеспечить получение детьми основного общего образования   </vt:lpstr>
      <vt:lpstr>4. Защищать права и интересы ребенка</vt:lpstr>
      <vt:lpstr>Слайд 9</vt:lpstr>
      <vt:lpstr>Родители имеют право:</vt:lpstr>
      <vt:lpstr>Исключить:</vt:lpstr>
      <vt:lpstr>Административная ответственность</vt:lpstr>
      <vt:lpstr>Слайд 13</vt:lpstr>
      <vt:lpstr>Лишение родительских прав</vt:lpstr>
      <vt:lpstr>Слайд 15</vt:lpstr>
      <vt:lpstr>Обязанности совершеннолетних детей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Sofia</dc:creator>
  <cp:lastModifiedBy>Пользователь</cp:lastModifiedBy>
  <cp:revision>18</cp:revision>
  <cp:lastPrinted>1601-01-01T00:00:00Z</cp:lastPrinted>
  <dcterms:created xsi:type="dcterms:W3CDTF">2013-11-29T17:31:04Z</dcterms:created>
  <dcterms:modified xsi:type="dcterms:W3CDTF">2025-12-09T19:58:27Z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