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7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9" r:id="rId3"/>
    <p:sldId id="284" r:id="rId4"/>
    <p:sldId id="267" r:id="rId5"/>
    <p:sldId id="268" r:id="rId6"/>
    <p:sldId id="269" r:id="rId7"/>
    <p:sldId id="270" r:id="rId8"/>
    <p:sldId id="271" r:id="rId9"/>
    <p:sldId id="264" r:id="rId10"/>
    <p:sldId id="265" r:id="rId11"/>
    <p:sldId id="266" r:id="rId12"/>
    <p:sldId id="281" r:id="rId13"/>
    <p:sldId id="282" r:id="rId14"/>
    <p:sldId id="283" r:id="rId15"/>
    <p:sldId id="273" r:id="rId16"/>
    <p:sldId id="287" r:id="rId17"/>
    <p:sldId id="288" r:id="rId18"/>
    <p:sldId id="286" r:id="rId19"/>
    <p:sldId id="275" r:id="rId20"/>
    <p:sldId id="289" r:id="rId21"/>
    <p:sldId id="290" r:id="rId22"/>
    <p:sldId id="276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ru.hawarnews.com/wp-content/uploads/2016/01/Her-15-rojan-zimanek-t%C3%AA-ji-b%C3%AEr-kirin.jp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847840"/>
            <a:ext cx="7416824" cy="136513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  <a:effectLst/>
                <a:latin typeface="+mn-lt"/>
              </a:rPr>
              <a:t>Существование разных языков, в том числе родного</a:t>
            </a:r>
            <a:r>
              <a:rPr lang="ru-RU" sz="4800" dirty="0">
                <a:solidFill>
                  <a:schemeClr val="tx1"/>
                </a:solidFill>
              </a:rPr>
              <a:t/>
            </a:r>
            <a:br>
              <a:rPr lang="ru-RU" sz="4800" dirty="0">
                <a:solidFill>
                  <a:schemeClr val="tx1"/>
                </a:solidFill>
              </a:rPr>
            </a:br>
            <a:r>
              <a:rPr lang="ru-RU" sz="4800" dirty="0">
                <a:solidFill>
                  <a:schemeClr val="tx1"/>
                </a:solidFill>
              </a:rPr>
              <a:t/>
            </a:r>
            <a:br>
              <a:rPr lang="ru-RU" sz="4800" dirty="0">
                <a:solidFill>
                  <a:schemeClr val="tx1"/>
                </a:solidFill>
              </a:rPr>
            </a:b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352928" cy="648072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/>
              <a:t>Муниципальное автономное дошкольное общеобразовательное учреждение «Детский сад №8 «Теремок» общеразвивающего вида» г. Нурлат РТ</a:t>
            </a:r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10044608" y="40050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233768" y="465313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292080" y="4860449"/>
            <a:ext cx="4039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Выполнила</a:t>
            </a:r>
            <a:r>
              <a:rPr lang="ru-RU" sz="1600" dirty="0" smtClean="0"/>
              <a:t>: </a:t>
            </a:r>
            <a:r>
              <a:rPr lang="ru-RU" sz="1600" dirty="0"/>
              <a:t>с</a:t>
            </a:r>
            <a:r>
              <a:rPr lang="ru-RU" sz="1600" dirty="0" smtClean="0"/>
              <a:t>тарший воспитатель Кожевникова Т.Н.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069552" y="6058775"/>
            <a:ext cx="863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Нурлат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2020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3864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YazSem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6505" y="692274"/>
            <a:ext cx="8615975" cy="5257006"/>
          </a:xfrm>
          <a:noFill/>
          <a:ln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50" y="620688"/>
            <a:ext cx="8919246" cy="5438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40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467600" cy="7200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+mn-lt"/>
              </a:rPr>
              <a:t>Языковые семьи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1307901"/>
            <a:ext cx="4104456" cy="4857403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ru-RU" sz="1800" dirty="0"/>
              <a:t>Самой многочисленной языковой семьей, на языках которой говорит почти половина населения мира, является </a:t>
            </a:r>
            <a:r>
              <a:rPr lang="ru-RU" sz="1800" i="1" dirty="0"/>
              <a:t>индоевропейская</a:t>
            </a:r>
            <a:r>
              <a:rPr lang="ru-RU" sz="1800" dirty="0"/>
              <a:t>. Она распространена на большей части территории России, Западной и Восточной Европы, в Америке, Австралии и Новой Зеландии, в некоторых странах Средней и Южной Азии.</a:t>
            </a:r>
          </a:p>
          <a:p>
            <a:pPr algn="just">
              <a:lnSpc>
                <a:spcPct val="90000"/>
              </a:lnSpc>
            </a:pPr>
            <a:r>
              <a:rPr lang="ru-RU" sz="1800" dirty="0"/>
              <a:t>Народы, говорящие на языках </a:t>
            </a:r>
            <a:r>
              <a:rPr lang="ru-RU" sz="1800" i="1" dirty="0"/>
              <a:t>уральской языковой семьи</a:t>
            </a:r>
            <a:r>
              <a:rPr lang="ru-RU" sz="1800" dirty="0"/>
              <a:t>, проживают в Поволжье, Прибалтике, Финляндии, на севере Скандинавского полуострова и европейской части России.</a:t>
            </a:r>
          </a:p>
          <a:p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635" y="1844824"/>
            <a:ext cx="3087821" cy="347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273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848816" y="188640"/>
            <a:ext cx="7467600" cy="1143000"/>
          </a:xfrm>
          <a:noFill/>
          <a:ln/>
        </p:spPr>
        <p:txBody>
          <a:bodyPr/>
          <a:lstStyle/>
          <a:p>
            <a:pPr algn="ctr"/>
            <a:r>
              <a:rPr lang="ru-RU" sz="2800" dirty="0">
                <a:latin typeface="+mn-lt"/>
              </a:rPr>
              <a:t>Карта языков мира.</a:t>
            </a:r>
            <a:r>
              <a:rPr lang="ru-RU" sz="3200" dirty="0">
                <a:latin typeface="+mn-lt"/>
              </a:rPr>
              <a:t> </a:t>
            </a:r>
            <a:r>
              <a:rPr lang="ru-RU" sz="3200" dirty="0" smtClean="0">
                <a:latin typeface="+mn-lt"/>
              </a:rPr>
              <a:t/>
            </a:r>
            <a:br>
              <a:rPr lang="ru-RU" sz="3200" dirty="0" smtClean="0">
                <a:latin typeface="+mn-lt"/>
              </a:rPr>
            </a:br>
            <a:r>
              <a:rPr lang="ru-RU" sz="3200" dirty="0" smtClean="0">
                <a:latin typeface="+mn-lt"/>
              </a:rPr>
              <a:t>Индоевропейские </a:t>
            </a:r>
            <a:r>
              <a:rPr lang="ru-RU" sz="3200" dirty="0">
                <a:latin typeface="+mn-lt"/>
              </a:rPr>
              <a:t>языки</a:t>
            </a:r>
          </a:p>
        </p:txBody>
      </p:sp>
      <p:pic>
        <p:nvPicPr>
          <p:cNvPr id="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7544" y="1412776"/>
            <a:ext cx="8064896" cy="5282504"/>
          </a:xfrm>
        </p:spPr>
      </p:pic>
    </p:spTree>
    <p:extLst>
      <p:ext uri="{BB962C8B-B14F-4D97-AF65-F5344CB8AC3E}">
        <p14:creationId xmlns:p14="http://schemas.microsoft.com/office/powerpoint/2010/main" val="237405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792" y="188640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Языковые семьи</a:t>
            </a:r>
            <a:endParaRPr lang="ru-RU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889248" y="1600200"/>
            <a:ext cx="4474840" cy="45259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ru-RU" sz="2400" dirty="0"/>
              <a:t>Языки </a:t>
            </a:r>
            <a:r>
              <a:rPr lang="ru-RU" sz="2400" i="1" dirty="0"/>
              <a:t>эскимосско-алеутской семьи</a:t>
            </a:r>
            <a:r>
              <a:rPr lang="ru-RU" sz="2400" dirty="0"/>
              <a:t> распространены на </a:t>
            </a:r>
            <a:r>
              <a:rPr lang="ru-RU" sz="2400" dirty="0" err="1"/>
              <a:t>северо</a:t>
            </a:r>
            <a:r>
              <a:rPr lang="ru-RU" sz="2400" dirty="0"/>
              <a:t> востоке России и крайнем севере Америки, а также среди коренного населения Гренландии. </a:t>
            </a:r>
            <a:r>
              <a:rPr lang="ru-RU" sz="2400" i="1" dirty="0"/>
              <a:t>Чукотско-камчатская семья</a:t>
            </a:r>
            <a:r>
              <a:rPr lang="ru-RU" sz="2400" dirty="0"/>
              <a:t> объединяет языки малочисленных коренных народов </a:t>
            </a:r>
            <a:r>
              <a:rPr lang="ru-RU" sz="2400" dirty="0" err="1"/>
              <a:t>северо</a:t>
            </a:r>
            <a:r>
              <a:rPr lang="ru-RU" sz="2400" dirty="0"/>
              <a:t> востока России.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400" dirty="0"/>
          </a:p>
          <a:p>
            <a:pPr>
              <a:lnSpc>
                <a:spcPct val="80000"/>
              </a:lnSpc>
            </a:pPr>
            <a:r>
              <a:rPr lang="ru-RU" sz="2400" dirty="0"/>
              <a:t>На языках </a:t>
            </a:r>
            <a:r>
              <a:rPr lang="ru-RU" sz="2400" i="1" dirty="0"/>
              <a:t>алтайской семьи</a:t>
            </a:r>
            <a:r>
              <a:rPr lang="ru-RU" sz="2400" dirty="0"/>
              <a:t> говорят на огромных пространствах от Турции до </a:t>
            </a:r>
            <a:r>
              <a:rPr lang="ru-RU" sz="2400" dirty="0" err="1"/>
              <a:t>северо</a:t>
            </a:r>
            <a:r>
              <a:rPr lang="ru-RU" sz="2400" dirty="0"/>
              <a:t> востока Сибири.</a:t>
            </a:r>
          </a:p>
          <a:p>
            <a:pPr>
              <a:lnSpc>
                <a:spcPct val="80000"/>
              </a:lnSpc>
            </a:pPr>
            <a:endParaRPr lang="ru-RU" sz="2400" dirty="0"/>
          </a:p>
          <a:p>
            <a:pPr>
              <a:lnSpc>
                <a:spcPct val="80000"/>
              </a:lnSpc>
            </a:pPr>
            <a:r>
              <a:rPr lang="ru-RU" sz="2400" dirty="0"/>
              <a:t>На языках </a:t>
            </a:r>
            <a:r>
              <a:rPr lang="ru-RU" sz="2400" i="1" dirty="0" err="1"/>
              <a:t>афразийской</a:t>
            </a:r>
            <a:r>
              <a:rPr lang="ru-RU" sz="2400" i="1" dirty="0"/>
              <a:t> (или семито-хамитской) семьи</a:t>
            </a:r>
            <a:r>
              <a:rPr lang="ru-RU" sz="2400" dirty="0"/>
              <a:t> говорят народы, проживающие в Северной и </a:t>
            </a:r>
            <a:r>
              <a:rPr lang="ru-RU" sz="2400" dirty="0" err="1"/>
              <a:t>Северо</a:t>
            </a:r>
            <a:r>
              <a:rPr lang="ru-RU" sz="2400" dirty="0"/>
              <a:t> Восточной Африке и </a:t>
            </a:r>
            <a:r>
              <a:rPr lang="ru-RU" sz="2400" dirty="0" err="1"/>
              <a:t>Юго</a:t>
            </a:r>
            <a:r>
              <a:rPr lang="ru-RU" sz="2400" dirty="0"/>
              <a:t> Западной Азии.</a:t>
            </a:r>
          </a:p>
        </p:txBody>
      </p:sp>
      <p:sp>
        <p:nvSpPr>
          <p:cNvPr id="6" name="AutoShape 2" descr="https://clip.cookdiary.net/sites/default/files/wallpaper/cultural-clipart/414539/cultural-clipart-international-414539-16111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323" y="1628800"/>
            <a:ext cx="3312368" cy="406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16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yaziki_mir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536" y="1304764"/>
            <a:ext cx="8352928" cy="5220580"/>
          </a:xfrm>
          <a:ln/>
        </p:spPr>
      </p:pic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>
          <a:xfrm>
            <a:off x="992832" y="44624"/>
            <a:ext cx="7467600" cy="1143000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+mn-lt"/>
              </a:rPr>
              <a:t>Карта языков мира</a:t>
            </a:r>
            <a:r>
              <a:rPr lang="ru-RU" sz="3600" dirty="0" smtClean="0">
                <a:latin typeface="+mn-lt"/>
              </a:rPr>
              <a:t>.</a:t>
            </a:r>
            <a:br>
              <a:rPr lang="ru-RU" sz="3600" dirty="0" smtClean="0">
                <a:latin typeface="+mn-lt"/>
              </a:rPr>
            </a:br>
            <a:r>
              <a:rPr lang="ru-RU" sz="4400" dirty="0" smtClean="0">
                <a:latin typeface="+mn-lt"/>
              </a:rPr>
              <a:t> </a:t>
            </a:r>
            <a:r>
              <a:rPr lang="ru-RU" sz="3600" dirty="0">
                <a:latin typeface="+mn-lt"/>
              </a:rPr>
              <a:t>Другие языки</a:t>
            </a:r>
          </a:p>
        </p:txBody>
      </p:sp>
    </p:spTree>
    <p:extLst>
      <p:ext uri="{BB962C8B-B14F-4D97-AF65-F5344CB8AC3E}">
        <p14:creationId xmlns:p14="http://schemas.microsoft.com/office/powerpoint/2010/main" val="329782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643192" cy="10129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latin typeface="+mn-lt"/>
              </a:rPr>
              <a:t>Разнообразие языков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7467600" cy="4857403"/>
          </a:xfrm>
        </p:spPr>
        <p:txBody>
          <a:bodyPr>
            <a:normAutofit lnSpcReduction="10000"/>
          </a:bodyPr>
          <a:lstStyle/>
          <a:p>
            <a:r>
              <a:rPr lang="ru-RU" sz="1800" dirty="0"/>
              <a:t>Поразительно разнообразие языков  мира. Есть языки, в которых только одна гласная (таких языков известно три). А в некоторых кавказских языках гласных – 24. В </a:t>
            </a:r>
            <a:r>
              <a:rPr lang="ru-RU" sz="1800" dirty="0" err="1"/>
              <a:t>убыхском</a:t>
            </a:r>
            <a:r>
              <a:rPr lang="ru-RU" sz="1800" dirty="0"/>
              <a:t> языке (это тоже один из кавказских языков) насчитывается 80 согласных и всего 2 -3 гласные. </a:t>
            </a:r>
          </a:p>
          <a:p>
            <a:r>
              <a:rPr lang="ru-RU" sz="1800" dirty="0" smtClean="0"/>
              <a:t>Бывают </a:t>
            </a:r>
            <a:r>
              <a:rPr lang="ru-RU" sz="1800" dirty="0"/>
              <a:t>языки с очень редкими и потому странными звуками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В арабском, аварском, датском и многих других языках есть звук, который называют ГОРТАННОЙ СМЫЧКОЙ: когда он стоит в середине слова, кажется, что говорящий как бы заикается в этом месте. Мы произносим очень похожий звук, когда вместо нет отвечаем не-а. </a:t>
            </a:r>
          </a:p>
          <a:p>
            <a:r>
              <a:rPr lang="ru-RU" sz="1800" dirty="0"/>
              <a:t>Очень необычный звук можно найти во многих языках Южной Африки (зулу, бушменских и др.). Мы его произносим, когда хотим изобразить цоканье лошадиных подков, а африканцы используют его в обычных словах своего языка. Такие звуки называют ЩЕЛКАЮЩИМИ - удивительно звучит речь там, где они встречаются часто. </a:t>
            </a:r>
          </a:p>
          <a:p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737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202743" y="404664"/>
            <a:ext cx="44594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+mn-lt"/>
              </a:rPr>
              <a:t>Государственные языки</a:t>
            </a:r>
          </a:p>
        </p:txBody>
      </p:sp>
      <p:sp>
        <p:nvSpPr>
          <p:cNvPr id="7" name="AutoShape 2" descr="https://regnum.ru/uploads/pictures/news/2018/03/12/regnum_picture_1520863588313383_norm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5" descr="https://www.kto-to.ru/i/travel/kazan-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489" y="1268760"/>
            <a:ext cx="4306978" cy="28727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899866" y="4351758"/>
            <a:ext cx="568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800" b="1" dirty="0"/>
              <a:t>Двуязычные   вывески   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07504" y="5013176"/>
            <a:ext cx="8964612" cy="1429891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ru-RU" sz="800" dirty="0" smtClean="0"/>
          </a:p>
          <a:p>
            <a:pPr algn="ctr">
              <a:lnSpc>
                <a:spcPct val="120000"/>
              </a:lnSpc>
            </a:pPr>
            <a:r>
              <a:rPr lang="ru-RU" sz="2400" dirty="0" smtClean="0"/>
              <a:t>В некоторых странах государственными могут являться два  языка: в Афганистане, </a:t>
            </a:r>
            <a:r>
              <a:rPr lang="ru-RU" sz="2400" dirty="0" err="1" smtClean="0"/>
              <a:t>Белоруссии,Татарстане</a:t>
            </a:r>
            <a:r>
              <a:rPr lang="ru-RU" sz="2400" dirty="0" smtClean="0"/>
              <a:t>, Бельгии, Боливии, Канаде, Финляндии, Индии, Пакистане, Парагвае, ЮАР, Сингапуре, Швейцарии.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3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1196752"/>
            <a:ext cx="4073541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981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3995936" y="1196752"/>
            <a:ext cx="4824536" cy="4813995"/>
          </a:xfrm>
        </p:spPr>
        <p:txBody>
          <a:bodyPr>
            <a:normAutofit/>
          </a:bodyPr>
          <a:lstStyle/>
          <a:p>
            <a:r>
              <a:rPr lang="ru-RU" sz="2400" dirty="0"/>
              <a:t>Двуязычие (билингвизм) распространено в многонациональных странах и вдоль этнических границ. Двуязычное население существует также в странах, где статус государственного получает язык наиболее многочисленного народа. Его используют в качестве языка межнационального общения</a:t>
            </a:r>
            <a:r>
              <a:rPr lang="ru-RU" sz="2800" dirty="0"/>
              <a:t> </a:t>
            </a:r>
            <a:r>
              <a:rPr lang="ru-RU" sz="2400" dirty="0"/>
              <a:t>малочисленные народы.). </a:t>
            </a:r>
          </a:p>
        </p:txBody>
      </p:sp>
      <p:sp>
        <p:nvSpPr>
          <p:cNvPr id="6" name="Text Box 1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51520" y="404664"/>
            <a:ext cx="7467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 dirty="0">
                <a:latin typeface="+mn-lt"/>
              </a:rPr>
              <a:t>         Билингвизм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80860"/>
            <a:ext cx="3264297" cy="43523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832630" y="5805264"/>
            <a:ext cx="29472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1800" b="1" dirty="0"/>
              <a:t>Двуязычный указатель </a:t>
            </a:r>
            <a:endParaRPr lang="ru-RU" sz="1800" b="1" dirty="0" smtClean="0"/>
          </a:p>
          <a:p>
            <a:pPr algn="ctr"/>
            <a:r>
              <a:rPr lang="ru-RU" sz="1800" b="1" dirty="0" smtClean="0"/>
              <a:t>в </a:t>
            </a:r>
            <a:r>
              <a:rPr lang="ru-RU" sz="1800" b="1" dirty="0"/>
              <a:t>Казанском метро</a:t>
            </a:r>
          </a:p>
        </p:txBody>
      </p:sp>
    </p:spTree>
    <p:extLst>
      <p:ext uri="{BB962C8B-B14F-4D97-AF65-F5344CB8AC3E}">
        <p14:creationId xmlns:p14="http://schemas.microsoft.com/office/powerpoint/2010/main" val="270417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340768"/>
            <a:ext cx="4688236" cy="4752528"/>
          </a:xfrm>
        </p:spPr>
        <p:txBody>
          <a:bodyPr>
            <a:normAutofit fontScale="55000" lnSpcReduction="20000"/>
          </a:bodyPr>
          <a:lstStyle/>
          <a:p>
            <a:r>
              <a:rPr lang="ru-RU" sz="3200" dirty="0"/>
              <a:t>Например, ительмены — одна из коренных народностей полуострова Камчатка; проживают на востоке полуострова и в Магаданской области. Язык — ительменский. Название является русской адаптацией этнонима «</a:t>
            </a:r>
            <a:r>
              <a:rPr lang="ru-RU" sz="3200" dirty="0" err="1"/>
              <a:t>итэнмэн</a:t>
            </a:r>
            <a:r>
              <a:rPr lang="ru-RU" sz="3200" dirty="0"/>
              <a:t>» («сущий», «живущий здесь»). Общая численность народа составляет не более 2 500 человек.</a:t>
            </a:r>
          </a:p>
          <a:p>
            <a:r>
              <a:rPr lang="ru-RU" sz="3200" dirty="0"/>
              <a:t>Основное название этноса — «ительмены». Ранее использовалось, а на других языках иногда используется и теперь название «камчадальский»</a:t>
            </a:r>
          </a:p>
          <a:p>
            <a:r>
              <a:rPr lang="ru-RU" sz="3200" dirty="0"/>
              <a:t>По данным переписи 2002 г., ительменским языком владеют 375 человек; впрочем все они знают его значительно хуже, чем русский. </a:t>
            </a:r>
          </a:p>
          <a:p>
            <a:endParaRPr lang="ru-RU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800" y="101122"/>
            <a:ext cx="7467600" cy="1143000"/>
          </a:xfrm>
        </p:spPr>
        <p:txBody>
          <a:bodyPr/>
          <a:lstStyle/>
          <a:p>
            <a:pPr algn="ctr"/>
            <a:r>
              <a:rPr lang="ru-RU" sz="2800" b="1" dirty="0">
                <a:latin typeface="+mn-lt"/>
              </a:rPr>
              <a:t>Обособленные языки</a:t>
            </a:r>
            <a:r>
              <a:rPr lang="ru-RU" sz="2800" dirty="0">
                <a:latin typeface="+mn-lt"/>
              </a:rPr>
              <a:t>.</a:t>
            </a:r>
          </a:p>
        </p:txBody>
      </p:sp>
      <p:pic>
        <p:nvPicPr>
          <p:cNvPr id="5" name="Picture 6" descr="itelmeni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7504" y="87709"/>
            <a:ext cx="4016375" cy="6021388"/>
          </a:xfrm>
          <a:prstGeom prst="rect">
            <a:avLst/>
          </a:prstGeom>
          <a:noFill/>
          <a:ln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071116" y="6165782"/>
            <a:ext cx="208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 dirty="0"/>
              <a:t>Ительмен</a:t>
            </a:r>
          </a:p>
        </p:txBody>
      </p:sp>
    </p:spTree>
    <p:extLst>
      <p:ext uri="{BB962C8B-B14F-4D97-AF65-F5344CB8AC3E}">
        <p14:creationId xmlns:p14="http://schemas.microsoft.com/office/powerpoint/2010/main" val="1446222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latin typeface="+mn-lt"/>
              </a:rPr>
              <a:t>Исчезающие языки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84784"/>
            <a:ext cx="7211144" cy="4641379"/>
          </a:xfrm>
        </p:spPr>
        <p:txBody>
          <a:bodyPr>
            <a:normAutofit fontScale="70000" lnSpcReduction="20000"/>
          </a:bodyPr>
          <a:lstStyle/>
          <a:p>
            <a:r>
              <a:rPr lang="ru-RU" sz="3300" dirty="0"/>
              <a:t>Языков на земле существует огромное множество, Но, к сожалению, многие из них не имеют большого количества носителей, т.е. для очень небольшого количества людей эти языки являются родными.</a:t>
            </a:r>
          </a:p>
          <a:p>
            <a:r>
              <a:rPr lang="ru-RU" sz="3300" dirty="0" smtClean="0"/>
              <a:t>Существуют </a:t>
            </a:r>
            <a:r>
              <a:rPr lang="ru-RU" sz="3300" dirty="0"/>
              <a:t>и так называемые «мёртвые» языки, т.е. это те языки, которые ни для кого не являются родными, например: латинский, древнегреческий, шумерский. </a:t>
            </a:r>
          </a:p>
          <a:p>
            <a:r>
              <a:rPr lang="ru-RU" sz="3300" dirty="0" smtClean="0"/>
              <a:t>«</a:t>
            </a:r>
            <a:r>
              <a:rPr lang="ru-RU" sz="3300" dirty="0"/>
              <a:t>Умирающим» считается язык, носители которого ещё остались, но этому языку уже не учат детей, например, многие местные языки Северной Америки. Умирающий язык обычно исчезает через 1 -2 поколения</a:t>
            </a:r>
            <a:r>
              <a:rPr lang="ru-RU" sz="3300" dirty="0" smtClean="0"/>
              <a:t>.</a:t>
            </a:r>
            <a:endParaRPr lang="ru-RU" sz="3300" dirty="0"/>
          </a:p>
        </p:txBody>
      </p:sp>
    </p:spTree>
    <p:extLst>
      <p:ext uri="{BB962C8B-B14F-4D97-AF65-F5344CB8AC3E}">
        <p14:creationId xmlns:p14="http://schemas.microsoft.com/office/powerpoint/2010/main" val="378263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8816" y="274638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 </a:t>
            </a:r>
            <a:r>
              <a:rPr lang="ru-RU" sz="3600" b="1" dirty="0" smtClean="0">
                <a:latin typeface="+mn-lt"/>
              </a:rPr>
              <a:t>Введение</a:t>
            </a:r>
            <a:endParaRPr lang="ru-RU" sz="36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4840" y="1567333"/>
            <a:ext cx="7467600" cy="4525963"/>
          </a:xfrm>
        </p:spPr>
        <p:txBody>
          <a:bodyPr>
            <a:normAutofit fontScale="55000" lnSpcReduction="20000"/>
          </a:bodyPr>
          <a:lstStyle/>
          <a:p>
            <a:r>
              <a:rPr lang="ru-RU" sz="3300" dirty="0"/>
              <a:t>В языке, этом даре, объединяющем людей в пространстве времени, решительно все загадочно и достойно удивления. Люди в разных частях Земли не похожи друг на друга, они различаются ростом, цветом глаз, волос и кожи, наконец, обычаями.</a:t>
            </a:r>
          </a:p>
          <a:p>
            <a:r>
              <a:rPr lang="ru-RU" sz="3300" dirty="0"/>
              <a:t> 	Однако люди, где бы они не жили, все же отличаются друг от друга гораздо меньше, чем могут отличаться друг от друга языки. Вот это, может быть, и есть самое удивительное свойство - необыкновенное разнообразие человеческих языков. </a:t>
            </a:r>
          </a:p>
          <a:p>
            <a:r>
              <a:rPr lang="ru-RU" sz="3300" dirty="0"/>
              <a:t>	Сегодня бы хотела рассказать о том, какими бывают языки, чем они различаются, как друг на друга влияют, как появляются, исчезают. Языку присущие многие характеристиками, которыми обладают и живое существо.</a:t>
            </a:r>
          </a:p>
          <a:p>
            <a:r>
              <a:rPr lang="ru-RU" sz="3300" dirty="0"/>
              <a:t> 	Ведь языки, как и люди, рождаются, развиваются и умирают. А еще они, тоже как люди, могут быть близкими или дальними "родственниками" и даже образовывать "семьи". Языки вступают в взаимодействие с другими языками. Они могут соперничать друг с другом, конфликтовать, погибать или, наоборот, взаимодействовать, обогащая друг друга.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068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556792"/>
            <a:ext cx="4330824" cy="475252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На свете существует более 7000 языков, из которых 2000 представлены минимальным количеством носителей. Многие из них существуют на грани исчезновения. ООН заявила, что каждые две недели в среднем исчезает один язык с лица Земного Шара.</a:t>
            </a:r>
          </a:p>
          <a:p>
            <a:r>
              <a:rPr lang="ru-RU" dirty="0" smtClean="0"/>
              <a:t>Язык международного общения меняется пропорционально историческим событиям. Народы порой не по своей воле массово учат глобальные языки: испанский, французский, английский. Остальные зыки попросту вымирают, так  уменьшается количество говорящих на них.</a:t>
            </a:r>
          </a:p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48816" y="18864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Будущее языков мира</a:t>
            </a:r>
            <a:endParaRPr lang="ru-RU" sz="3600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56612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Национальные языки вытесняются    языковыми «гигантами»</a:t>
            </a:r>
            <a:endParaRPr lang="ru-RU" b="1" dirty="0"/>
          </a:p>
        </p:txBody>
      </p:sp>
      <p:pic>
        <p:nvPicPr>
          <p:cNvPr id="8" name="Содержимое 3" descr="http://ru.hawarnews.com/wp-content/uploads/2016/01/Her-15-rojan-zimanek-t%C3%AA-ji-b%C3%AEr-kirin-620x364.jpg">
            <a:hlinkClick r:id="rId2"/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44824"/>
            <a:ext cx="4104456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6635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196752"/>
            <a:ext cx="4536504" cy="4497363"/>
          </a:xfrm>
        </p:spPr>
        <p:txBody>
          <a:bodyPr>
            <a:normAutofit/>
          </a:bodyPr>
          <a:lstStyle/>
          <a:p>
            <a:r>
              <a:rPr lang="ru-RU" sz="2000" dirty="0"/>
              <a:t>В ЮНЕСКО считают , что до конца века на земле может остаться только половина известных на сегодня языков, и наибольшая потеря ожидает Африку , особенно страны к югу от Сахары. </a:t>
            </a:r>
          </a:p>
          <a:p>
            <a:r>
              <a:rPr lang="ru-RU" sz="2000" dirty="0" smtClean="0"/>
              <a:t>Чтобы </a:t>
            </a:r>
            <a:r>
              <a:rPr lang="ru-RU" sz="2000" dirty="0"/>
              <a:t>язык сохранялся требуется около 100 тысяч его носителей или особая группа специалистов с энтузиастами.</a:t>
            </a:r>
          </a:p>
          <a:p>
            <a:endParaRPr lang="ru-RU" sz="2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55576" y="12576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Будущее языков мира</a:t>
            </a:r>
            <a:endParaRPr lang="ru-RU" sz="3600" dirty="0">
              <a:latin typeface="+mn-lt"/>
            </a:endParaRPr>
          </a:p>
        </p:txBody>
      </p:sp>
      <p:pic>
        <p:nvPicPr>
          <p:cNvPr id="5" name="Picture 2" descr="E:\татарча\1397487390_jaziki-mi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936" y="1196752"/>
            <a:ext cx="4368056" cy="3096344"/>
          </a:xfrm>
          <a:prstGeom prst="rect">
            <a:avLst/>
          </a:prstGeom>
          <a:noFill/>
        </p:spPr>
      </p:pic>
      <p:pic>
        <p:nvPicPr>
          <p:cNvPr id="6" name="Picture 2" descr="E:\татарча\1420260698_larg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1805" y="4437112"/>
            <a:ext cx="3114243" cy="2255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283968" y="502595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/>
              <a:t>По мнению ученых через 50-100 лет исчезнут от 50 до 90 % ныне существующих языков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74156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792" y="404664"/>
            <a:ext cx="7467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latin typeface="+mn-lt"/>
              </a:rPr>
              <a:t>Заключение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20824" y="1196752"/>
            <a:ext cx="7467600" cy="4525963"/>
          </a:xfrm>
        </p:spPr>
        <p:txBody>
          <a:bodyPr>
            <a:normAutofit fontScale="92500" lnSpcReduction="10000"/>
          </a:bodyPr>
          <a:lstStyle/>
          <a:p>
            <a:pPr marL="36576" indent="0">
              <a:buNone/>
            </a:pPr>
            <a:r>
              <a:rPr lang="ru-RU" i="1" dirty="0" smtClean="0"/>
              <a:t>    Зачем </a:t>
            </a:r>
            <a:r>
              <a:rPr lang="ru-RU" i="1" dirty="0"/>
              <a:t>нужны вымирающие языки:</a:t>
            </a:r>
          </a:p>
          <a:p>
            <a:pPr>
              <a:buFontTx/>
              <a:buChar char="-"/>
            </a:pPr>
            <a:r>
              <a:rPr lang="ru-RU" dirty="0"/>
              <a:t>Это сокровищница мудрости и истории народа; с потерей любого языка человечество теряет частичку себя;</a:t>
            </a:r>
          </a:p>
          <a:p>
            <a:pPr>
              <a:buFontTx/>
              <a:buChar char="-"/>
            </a:pPr>
            <a:r>
              <a:rPr lang="ru-RU" dirty="0"/>
              <a:t> потеря некоторых изолированных и реликтовых языков эквивалентно пожару в Александрийской библиотеке, которые могли бы пролить свет на множество не дешифрованных еще письменных памятников.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372" y="5432924"/>
            <a:ext cx="9001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Давайте же хранить, любить и оберегать свой родной язык!</a:t>
            </a:r>
            <a:endParaRPr lang="ru-RU" sz="2800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036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7470648" cy="4954880"/>
          </a:xfrm>
        </p:spPr>
        <p:txBody>
          <a:bodyPr>
            <a:normAutofit/>
          </a:bodyPr>
          <a:lstStyle/>
          <a:p>
            <a:pPr algn="ctr"/>
            <a:r>
              <a:rPr lang="ru-RU" sz="8000" b="1" dirty="0">
                <a:latin typeface="+mn-lt"/>
              </a:rPr>
              <a:t>Спасибо за внимание!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1682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28800"/>
            <a:ext cx="4608512" cy="4680520"/>
          </a:xfrm>
        </p:spPr>
        <p:txBody>
          <a:bodyPr>
            <a:normAutofit fontScale="85000" lnSpcReduction="10000"/>
          </a:bodyPr>
          <a:lstStyle/>
          <a:p>
            <a:r>
              <a:rPr lang="ru-RU" sz="2800" dirty="0"/>
              <a:t>Сегодня все 6,5 млрд населения мира разговаривают более чем на 3000 языках, не считая диалектов. </a:t>
            </a:r>
            <a:endParaRPr lang="ru-RU" sz="2800" dirty="0" smtClean="0"/>
          </a:p>
          <a:p>
            <a:r>
              <a:rPr lang="ru-RU" sz="2800" dirty="0" smtClean="0"/>
              <a:t>В </a:t>
            </a:r>
            <a:r>
              <a:rPr lang="ru-RU" sz="2800" dirty="0"/>
              <a:t>прошлом существовало еще примерно 4000 языков, ныне забытых. </a:t>
            </a:r>
          </a:p>
          <a:p>
            <a:r>
              <a:rPr lang="ru-RU" sz="2800" dirty="0"/>
              <a:t>На 13 наиболее распространенных языках </a:t>
            </a:r>
            <a:r>
              <a:rPr lang="ru-RU" sz="2800" dirty="0" smtClean="0"/>
              <a:t>разговаривает почти </a:t>
            </a:r>
            <a:r>
              <a:rPr lang="ru-RU" sz="2800" dirty="0"/>
              <a:t>2/ 3 населения мира.</a:t>
            </a:r>
          </a:p>
          <a:p>
            <a:endParaRPr lang="ru-RU" sz="2800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7467600" cy="1143000"/>
          </a:xfrm>
        </p:spPr>
        <p:txBody>
          <a:bodyPr/>
          <a:lstStyle/>
          <a:p>
            <a:pPr algn="ctr"/>
            <a:r>
              <a:rPr lang="ru-RU" dirty="0">
                <a:latin typeface="+mn-lt"/>
              </a:rPr>
              <a:t>Языки мира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410" y="1700808"/>
            <a:ext cx="4120527" cy="316835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280805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+mn-lt"/>
              </a:rPr>
              <a:t>Распространение языков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5445224"/>
            <a:ext cx="4040188" cy="83820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1. Китайский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88024" y="5445224"/>
            <a:ext cx="4041775" cy="83820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2. Английский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352839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628800"/>
            <a:ext cx="4041775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708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+mn-lt"/>
              </a:rPr>
              <a:t>Распространение языков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3. Испанский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517232"/>
            <a:ext cx="4041775" cy="807368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4. Арабский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56792"/>
            <a:ext cx="3456384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00808"/>
            <a:ext cx="324036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103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+mn-lt"/>
              </a:rPr>
              <a:t>Распространение языков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5. Хинди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6. Бенгальский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412776"/>
            <a:ext cx="3754761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84784"/>
            <a:ext cx="3743399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195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+mn-lt"/>
              </a:rPr>
              <a:t>Распространение языков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7. Португальский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16016" y="5517232"/>
            <a:ext cx="4041775" cy="838200"/>
          </a:xfrm>
        </p:spPr>
        <p:txBody>
          <a:bodyPr>
            <a:normAutofit/>
          </a:bodyPr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8. Русский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3744416" cy="36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1628800"/>
            <a:ext cx="3960441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48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+mn-lt"/>
              </a:rPr>
              <a:t>Распространение языков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9. Японский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0" dirty="0">
                <a:solidFill>
                  <a:schemeClr val="tx1"/>
                </a:solidFill>
              </a:rPr>
              <a:t>10. Немецкий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27" y="1572547"/>
            <a:ext cx="3888432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72547"/>
            <a:ext cx="3696072" cy="37725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227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467600" cy="77809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+mn-lt"/>
              </a:rPr>
              <a:t>Языковые </a:t>
            </a:r>
            <a:r>
              <a:rPr lang="ru-RU" sz="3600" b="1" dirty="0" smtClean="0">
                <a:latin typeface="+mn-lt"/>
              </a:rPr>
              <a:t>семьи </a:t>
            </a:r>
            <a:r>
              <a:rPr lang="ru-RU" sz="3600" b="1" smtClean="0">
                <a:latin typeface="+mn-lt"/>
              </a:rPr>
              <a:t>и группы</a:t>
            </a:r>
            <a:r>
              <a:rPr lang="ru-RU" sz="3600" b="1" dirty="0">
                <a:latin typeface="+mn-lt"/>
              </a:rPr>
              <a:t/>
            </a:r>
            <a:br>
              <a:rPr lang="ru-RU" sz="3600" b="1" dirty="0">
                <a:latin typeface="+mn-lt"/>
              </a:rPr>
            </a:br>
            <a:endParaRPr lang="ru-RU" sz="3600" b="1" dirty="0"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340768"/>
            <a:ext cx="3744416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55576" y="1206500"/>
            <a:ext cx="4321175" cy="517525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sz="2000" dirty="0"/>
              <a:t>Все языки народов мира относятся к определенным языковым семьям (на более низком уровне иерархии — группам), объединяющим схожие по лингвистическому строю и происхождению языки.</a:t>
            </a:r>
          </a:p>
          <a:p>
            <a:pPr algn="just">
              <a:lnSpc>
                <a:spcPct val="80000"/>
              </a:lnSpc>
            </a:pPr>
            <a:r>
              <a:rPr lang="ru-RU" sz="2000" dirty="0"/>
              <a:t>Процесс формирования языковых семей и их обособления длился десятки тысяч лет и связан с расселением человечества по земному шару. Наиболее близкие языки встречаются, как правило, у народов, связанных общим происхождением и проживанием на соседних территориях.</a:t>
            </a:r>
          </a:p>
        </p:txBody>
      </p:sp>
    </p:spTree>
    <p:extLst>
      <p:ext uri="{BB962C8B-B14F-4D97-AF65-F5344CB8AC3E}">
        <p14:creationId xmlns:p14="http://schemas.microsoft.com/office/powerpoint/2010/main" val="201903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Техническая">
  <a:themeElements>
    <a:clrScheme name="Другая 4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D8D8D8"/>
      </a:accent4>
      <a:accent5>
        <a:srgbClr val="EAEAEA"/>
      </a:accent5>
      <a:accent6>
        <a:srgbClr val="F8F8F8"/>
      </a:accent6>
      <a:hlink>
        <a:srgbClr val="FFFFFF"/>
      </a:hlink>
      <a:folHlink>
        <a:srgbClr val="FFFFFF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395</TotalTime>
  <Words>1055</Words>
  <Application>Microsoft Office PowerPoint</Application>
  <PresentationFormat>Экран (4:3)</PresentationFormat>
  <Paragraphs>78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Техническая</vt:lpstr>
      <vt:lpstr>Существование разных языков, в том числе родного  </vt:lpstr>
      <vt:lpstr> Введение</vt:lpstr>
      <vt:lpstr>Языки мира</vt:lpstr>
      <vt:lpstr>Распространение языков</vt:lpstr>
      <vt:lpstr>Распространение языков</vt:lpstr>
      <vt:lpstr>Распространение языков</vt:lpstr>
      <vt:lpstr>Распространение языков</vt:lpstr>
      <vt:lpstr>Распространение языков</vt:lpstr>
      <vt:lpstr>Языковые семьи и группы </vt:lpstr>
      <vt:lpstr>Презентация PowerPoint</vt:lpstr>
      <vt:lpstr>Языковые семьи</vt:lpstr>
      <vt:lpstr>Карта языков мира.  Индоевропейские языки</vt:lpstr>
      <vt:lpstr>Языковые семьи</vt:lpstr>
      <vt:lpstr>Карта языков мира.  Другие языки</vt:lpstr>
      <vt:lpstr>Разнообразие языков </vt:lpstr>
      <vt:lpstr>Государственные языки</vt:lpstr>
      <vt:lpstr>         Билингвизм</vt:lpstr>
      <vt:lpstr>Обособленные языки.</vt:lpstr>
      <vt:lpstr>Исчезающие языки </vt:lpstr>
      <vt:lpstr>Будущее языков мира</vt:lpstr>
      <vt:lpstr>Будущее языков мира</vt:lpstr>
      <vt:lpstr>Заключение 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Ashy Joe</dc:creator>
  <cp:lastModifiedBy>Tatyana</cp:lastModifiedBy>
  <cp:revision>27</cp:revision>
  <dcterms:created xsi:type="dcterms:W3CDTF">2016-10-25T11:36:32Z</dcterms:created>
  <dcterms:modified xsi:type="dcterms:W3CDTF">2020-04-03T10:30:49Z</dcterms:modified>
</cp:coreProperties>
</file>