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2" r:id="rId3"/>
    <p:sldId id="293" r:id="rId4"/>
    <p:sldId id="286" r:id="rId5"/>
    <p:sldId id="259" r:id="rId6"/>
    <p:sldId id="260" r:id="rId7"/>
    <p:sldId id="261" r:id="rId8"/>
    <p:sldId id="264" r:id="rId9"/>
    <p:sldId id="265" r:id="rId10"/>
    <p:sldId id="267" r:id="rId11"/>
    <p:sldId id="268" r:id="rId12"/>
    <p:sldId id="270" r:id="rId13"/>
    <p:sldId id="295" r:id="rId14"/>
    <p:sldId id="296" r:id="rId15"/>
    <p:sldId id="29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85" autoAdjust="0"/>
    <p:restoredTop sz="94660"/>
  </p:normalViewPr>
  <p:slideViewPr>
    <p:cSldViewPr>
      <p:cViewPr varScale="1">
        <p:scale>
          <a:sx n="83" d="100"/>
          <a:sy n="83" d="100"/>
        </p:scale>
        <p:origin x="-1358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A5B56-951D-4354-B172-7A60606D7E13}" type="datetimeFigureOut">
              <a:rPr lang="ru-RU" smtClean="0"/>
              <a:t>28.04.2024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65FE-5658-4D44-9A4B-01D003AA36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127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A5B56-951D-4354-B172-7A60606D7E13}" type="datetimeFigureOut">
              <a:rPr lang="ru-RU" smtClean="0"/>
              <a:t>28.04.2024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65FE-5658-4D44-9A4B-01D003AA36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214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A5B56-951D-4354-B172-7A60606D7E13}" type="datetimeFigureOut">
              <a:rPr lang="ru-RU" smtClean="0"/>
              <a:t>28.04.2024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65FE-5658-4D44-9A4B-01D003AA36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342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A5B56-951D-4354-B172-7A60606D7E13}" type="datetimeFigureOut">
              <a:rPr lang="ru-RU" smtClean="0"/>
              <a:t>28.04.2024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65FE-5658-4D44-9A4B-01D003AA36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220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A5B56-951D-4354-B172-7A60606D7E13}" type="datetimeFigureOut">
              <a:rPr lang="ru-RU" smtClean="0"/>
              <a:t>28.04.2024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65FE-5658-4D44-9A4B-01D003AA36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472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A5B56-951D-4354-B172-7A60606D7E13}" type="datetimeFigureOut">
              <a:rPr lang="ru-RU" smtClean="0"/>
              <a:t>28.04.2024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65FE-5658-4D44-9A4B-01D003AA36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083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A5B56-951D-4354-B172-7A60606D7E13}" type="datetimeFigureOut">
              <a:rPr lang="ru-RU" smtClean="0"/>
              <a:t>28.04.2024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65FE-5658-4D44-9A4B-01D003AA36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870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A5B56-951D-4354-B172-7A60606D7E13}" type="datetimeFigureOut">
              <a:rPr lang="ru-RU" smtClean="0"/>
              <a:t>28.04.2024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65FE-5658-4D44-9A4B-01D003AA36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399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A5B56-951D-4354-B172-7A60606D7E13}" type="datetimeFigureOut">
              <a:rPr lang="ru-RU" smtClean="0"/>
              <a:t>28.04.2024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65FE-5658-4D44-9A4B-01D003AA36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043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A5B56-951D-4354-B172-7A60606D7E13}" type="datetimeFigureOut">
              <a:rPr lang="ru-RU" smtClean="0"/>
              <a:t>28.04.2024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65FE-5658-4D44-9A4B-01D003AA36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651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A5B56-951D-4354-B172-7A60606D7E13}" type="datetimeFigureOut">
              <a:rPr lang="ru-RU" smtClean="0"/>
              <a:t>28.04.2024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65FE-5658-4D44-9A4B-01D003AA36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869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A5B56-951D-4354-B172-7A60606D7E13}" type="datetimeFigureOut">
              <a:rPr lang="ru-RU" smtClean="0"/>
              <a:t>28.04.2024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D65FE-5658-4D44-9A4B-01D003AA36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013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75" y="260648"/>
            <a:ext cx="2507957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2557456"/>
            <a:ext cx="79208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>
                <a:latin typeface="+mj-lt"/>
              </a:rPr>
              <a:t>Ырă кун пултăр, хăнасем!</a:t>
            </a:r>
          </a:p>
          <a:p>
            <a:r>
              <a:rPr lang="vi-VN" b="1" dirty="0">
                <a:latin typeface="+mj-lt"/>
              </a:rPr>
              <a:t>Эпир пурне те сывлăх сунса, И.Я. Яковлев çуралнă кунне халалласа, çемье çулне вырăна хурса чăваш чĕлхин уявне пуçлатпăр.</a:t>
            </a:r>
          </a:p>
          <a:p>
            <a:r>
              <a:rPr lang="vi-VN" b="1" dirty="0">
                <a:latin typeface="+mj-lt"/>
              </a:rPr>
              <a:t>Эпир ăшă кăмăлпа, çу пек çемçе, пыл пек тутлă чĕлхемĕрпе, пĕтĕм чĕре ăшшине парнелесе çак уяв ячĕпе сире хĕрÿллĕн саламлатпăр.</a:t>
            </a:r>
          </a:p>
          <a:p>
            <a:r>
              <a:rPr lang="vi-VN" b="1" dirty="0">
                <a:latin typeface="+mj-lt"/>
              </a:rPr>
              <a:t>Паян – чăваш чĕлхи кунĕ. Чăваш чĕлхи вăл пуян та илемлĕ, янăравлă та çепĕç, паха та асамлă, янăравлă та кĕвĕллĕ. Хамăрăн тăван чĕлхене эпир пысăк пуянлăх вырăнне хурса хаклатпăр.</a:t>
            </a:r>
          </a:p>
          <a:p>
            <a:r>
              <a:rPr lang="vi-VN" b="1" dirty="0">
                <a:latin typeface="+mj-lt"/>
              </a:rPr>
              <a:t>И.Я. Яковлева сума суса, ăна асăнса çакăн пек уяв иртет. Яковлев чăваш халăхне питĕ юратнă, вăл чăваш халăхĕшĕн нумай ĕç туса хăварнă. Чи пĕлтерĕшли – çĕнĕ чăваш çырулăхне йĕркелени, чăваш букварьне кăларни. Шкулсем уçса чăваш ачисене вĕрентни, чăваш учителĕсене хатĕрлени. Ахальтен мар хăйĕн халалĕнче: манăн чунăм пĕрмай сирĕншĕн çунатчĕ, халь те мĕн пур шухăшăм сирĕн çине куçрĕ – тесе çырса хăварнă.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896" y="1029655"/>
            <a:ext cx="3096344" cy="1782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92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908721"/>
            <a:ext cx="2016224" cy="291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880" y="876410"/>
            <a:ext cx="2086576" cy="2949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45" y="4175409"/>
            <a:ext cx="3489495" cy="2468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31840" y="1412776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2024 </a:t>
            </a:r>
            <a:r>
              <a:rPr lang="ru-RU" sz="2000" b="1" dirty="0" err="1" smtClean="0">
                <a:solidFill>
                  <a:srgbClr val="C00000"/>
                </a:solidFill>
              </a:rPr>
              <a:t>çул</a:t>
            </a:r>
            <a:r>
              <a:rPr lang="ru-RU" sz="2000" b="1" dirty="0" smtClean="0">
                <a:solidFill>
                  <a:srgbClr val="C00000"/>
                </a:solidFill>
              </a:rPr>
              <a:t> –</a:t>
            </a:r>
          </a:p>
          <a:p>
            <a:pPr algn="ctr"/>
            <a:r>
              <a:rPr lang="en-US" sz="2000" b="1" dirty="0" smtClean="0">
                <a:solidFill>
                  <a:srgbClr val="C00000"/>
                </a:solidFill>
              </a:rPr>
              <a:t>ç</a:t>
            </a:r>
            <a:r>
              <a:rPr lang="ru-RU" sz="2000" b="1" dirty="0" err="1" smtClean="0">
                <a:solidFill>
                  <a:srgbClr val="C00000"/>
                </a:solidFill>
              </a:rPr>
              <a:t>емье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çулĕ</a:t>
            </a:r>
            <a:endParaRPr lang="ru-RU" sz="2000" b="1" dirty="0" smtClean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185608"/>
            <a:ext cx="3168352" cy="2384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66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Чув.язык\IMG202404120952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3442883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user\Desktop\Чув.язык\IMG202404120951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124" y="1154244"/>
            <a:ext cx="3403702" cy="256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user\Desktop\Чув.язык\IMG202404120950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933056"/>
            <a:ext cx="3367499" cy="2535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34504" y="5301208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C00000"/>
                </a:solidFill>
              </a:rPr>
              <a:t>Эпир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пĕчĕк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юмахçăсем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12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Чув.язык\IMG202404120946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81066"/>
            <a:ext cx="4027101" cy="3032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2221" y="2348880"/>
            <a:ext cx="4176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>
                <a:solidFill>
                  <a:srgbClr val="C00000"/>
                </a:solidFill>
              </a:rPr>
              <a:t>Эпĕ</a:t>
            </a:r>
            <a:r>
              <a:rPr lang="ru-RU" sz="2000" dirty="0" smtClean="0">
                <a:solidFill>
                  <a:srgbClr val="C00000"/>
                </a:solidFill>
              </a:rPr>
              <a:t> Ульяна </a:t>
            </a:r>
            <a:r>
              <a:rPr lang="ru-RU" sz="2000" dirty="0" err="1" smtClean="0">
                <a:solidFill>
                  <a:srgbClr val="C00000"/>
                </a:solidFill>
              </a:rPr>
              <a:t>Кашаева</a:t>
            </a:r>
            <a:r>
              <a:rPr lang="ru-RU" sz="2000" dirty="0" smtClean="0">
                <a:solidFill>
                  <a:srgbClr val="C00000"/>
                </a:solidFill>
              </a:rPr>
              <a:t>, </a:t>
            </a:r>
            <a:r>
              <a:rPr lang="ru-RU" sz="2000" dirty="0" err="1" smtClean="0">
                <a:solidFill>
                  <a:srgbClr val="C00000"/>
                </a:solidFill>
              </a:rPr>
              <a:t>чăвашла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</a:rPr>
              <a:t>аван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</a:rPr>
              <a:t>калаçатăп</a:t>
            </a:r>
            <a:r>
              <a:rPr lang="ru-RU" sz="2000" dirty="0" smtClean="0">
                <a:solidFill>
                  <a:srgbClr val="C00000"/>
                </a:solidFill>
              </a:rPr>
              <a:t>, </a:t>
            </a:r>
            <a:r>
              <a:rPr lang="ru-RU" sz="2000" dirty="0" err="1" smtClean="0">
                <a:solidFill>
                  <a:srgbClr val="C00000"/>
                </a:solidFill>
              </a:rPr>
              <a:t>сăвă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</a:rPr>
              <a:t>калатăп</a:t>
            </a:r>
            <a:r>
              <a:rPr lang="ru-RU" sz="2000" dirty="0" smtClean="0">
                <a:solidFill>
                  <a:srgbClr val="C00000"/>
                </a:solidFill>
              </a:rPr>
              <a:t>, </a:t>
            </a:r>
            <a:r>
              <a:rPr lang="ru-RU" sz="2000" dirty="0" err="1" smtClean="0">
                <a:solidFill>
                  <a:srgbClr val="C00000"/>
                </a:solidFill>
              </a:rPr>
              <a:t>юрлатăп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9" y="1888996"/>
            <a:ext cx="3672408" cy="2686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34888" y="4665910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err="1" smtClean="0">
                <a:solidFill>
                  <a:srgbClr val="C00000"/>
                </a:solidFill>
              </a:rPr>
              <a:t>Эпĕ</a:t>
            </a:r>
            <a:r>
              <a:rPr lang="ru-RU" dirty="0" smtClean="0">
                <a:solidFill>
                  <a:srgbClr val="C00000"/>
                </a:solidFill>
              </a:rPr>
              <a:t> Варвара Петрова, </a:t>
            </a:r>
            <a:r>
              <a:rPr lang="ru-RU" dirty="0" err="1" smtClean="0">
                <a:solidFill>
                  <a:srgbClr val="C00000"/>
                </a:solidFill>
              </a:rPr>
              <a:t>чăвашла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аван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калаçатăп</a:t>
            </a:r>
            <a:r>
              <a:rPr lang="ru-RU" dirty="0" smtClean="0">
                <a:solidFill>
                  <a:srgbClr val="C00000"/>
                </a:solidFill>
              </a:rPr>
              <a:t>, </a:t>
            </a:r>
            <a:r>
              <a:rPr lang="ru-RU" dirty="0" err="1" smtClean="0">
                <a:solidFill>
                  <a:srgbClr val="C00000"/>
                </a:solidFill>
              </a:rPr>
              <a:t>сăвă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калатăп</a:t>
            </a:r>
            <a:r>
              <a:rPr lang="ru-RU" dirty="0" smtClean="0">
                <a:solidFill>
                  <a:srgbClr val="C00000"/>
                </a:solidFill>
              </a:rPr>
              <a:t>, </a:t>
            </a:r>
            <a:r>
              <a:rPr lang="ru-RU" dirty="0" err="1" smtClean="0">
                <a:solidFill>
                  <a:srgbClr val="C00000"/>
                </a:solidFill>
              </a:rPr>
              <a:t>юрлатăп</a:t>
            </a:r>
            <a:r>
              <a:rPr lang="ru-RU" dirty="0" smtClean="0">
                <a:solidFill>
                  <a:srgbClr val="C00000"/>
                </a:solidFill>
              </a:rPr>
              <a:t> тата </a:t>
            </a:r>
            <a:r>
              <a:rPr lang="ru-RU" dirty="0" err="1" smtClean="0">
                <a:solidFill>
                  <a:srgbClr val="C00000"/>
                </a:solidFill>
              </a:rPr>
              <a:t>ташлатăп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16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9" y="2008441"/>
            <a:ext cx="2808311" cy="211325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008441"/>
            <a:ext cx="2808312" cy="21132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346416"/>
            <a:ext cx="3024787" cy="22761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59832" y="1196752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C00000"/>
                </a:solidFill>
              </a:rPr>
              <a:t>Асанне</a:t>
            </a:r>
            <a:r>
              <a:rPr lang="ru-RU" sz="2000" b="1" dirty="0" smtClean="0">
                <a:solidFill>
                  <a:srgbClr val="C00000"/>
                </a:solidFill>
              </a:rPr>
              <a:t> арчи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38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005064"/>
            <a:ext cx="3169309" cy="238490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960068"/>
            <a:ext cx="3229104" cy="24299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339640"/>
            <a:ext cx="3025743" cy="22768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71600" y="1662860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C00000"/>
                </a:solidFill>
              </a:rPr>
              <a:t>Çывăрмалли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пÿлĕм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16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52736"/>
            <a:ext cx="73152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196752"/>
            <a:ext cx="3742212" cy="482434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55576" y="1571308"/>
            <a:ext cx="288032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2024 </a:t>
            </a:r>
            <a:r>
              <a:rPr lang="ru-RU" sz="2800" b="1" dirty="0" err="1" smtClean="0"/>
              <a:t>çулĕнчи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ака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уйăхĕн</a:t>
            </a:r>
            <a:r>
              <a:rPr lang="ru-RU" sz="2800" b="1" dirty="0" smtClean="0"/>
              <a:t> 25-мĕшĕнче Иван Яковлевич Яковлев </a:t>
            </a:r>
            <a:r>
              <a:rPr lang="ru-RU" sz="2800" b="1" dirty="0" err="1" smtClean="0"/>
              <a:t>çуралнăранпа</a:t>
            </a:r>
            <a:r>
              <a:rPr lang="ru-RU" sz="2800" b="1" dirty="0" smtClean="0"/>
              <a:t> 176 </a:t>
            </a:r>
            <a:r>
              <a:rPr lang="ru-RU" sz="2800" b="1" dirty="0" err="1" smtClean="0"/>
              <a:t>çул</a:t>
            </a:r>
            <a:endParaRPr lang="ru-RU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508104" y="6165304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1848 - 1930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241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16" y="980728"/>
            <a:ext cx="7620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084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6"/>
            <a:ext cx="6264696" cy="4714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647208" y="1133426"/>
            <a:ext cx="4320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C00000"/>
                </a:solidFill>
              </a:rPr>
              <a:t>Чăваш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тумĕн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кунĕ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96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5"/>
          <a:stretch/>
        </p:blipFill>
        <p:spPr bwMode="auto">
          <a:xfrm>
            <a:off x="1187624" y="2060848"/>
            <a:ext cx="7020272" cy="4377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55776" y="1340768"/>
            <a:ext cx="4680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C00000"/>
                </a:solidFill>
              </a:rPr>
              <a:t>Ваттисен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сăмахĕсен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кунĕ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28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92696"/>
            <a:ext cx="2592288" cy="3444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202495"/>
            <a:ext cx="2592288" cy="347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808" y="3429000"/>
            <a:ext cx="3312368" cy="3064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19872" y="1412776"/>
            <a:ext cx="2160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C00000"/>
                </a:solidFill>
              </a:rPr>
              <a:t>Чăваш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сăввисене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итлетпĕр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31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24744"/>
            <a:ext cx="3221462" cy="2679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132310"/>
            <a:ext cx="2238524" cy="2974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933056"/>
            <a:ext cx="2058659" cy="273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67944" y="1772816"/>
            <a:ext cx="1584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C00000"/>
                </a:solidFill>
              </a:rPr>
              <a:t>Чăваш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ташши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кунĕ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61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15624"/>
            <a:ext cx="2720304" cy="3612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 descr="C:\Users\user\Desktop\Чув.язык\IMG202404120947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126232"/>
            <a:ext cx="2708649" cy="3597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152" y="3645024"/>
            <a:ext cx="2448272" cy="2996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63888" y="1628800"/>
            <a:ext cx="20162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C00000"/>
                </a:solidFill>
              </a:rPr>
              <a:t>Чăваш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юмахĕсене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итлетпĕр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98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77522"/>
            <a:ext cx="3456384" cy="2717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790" y="1677522"/>
            <a:ext cx="3319313" cy="2717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485734"/>
            <a:ext cx="2996906" cy="2192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83768" y="1052736"/>
            <a:ext cx="4536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C00000"/>
                </a:solidFill>
              </a:rPr>
              <a:t>Чăвашсен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авалхи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йăли-йĕрки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3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231</Words>
  <Application>Microsoft Office PowerPoint</Application>
  <PresentationFormat>Экран (4:3)</PresentationFormat>
  <Paragraphs>20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27</cp:revision>
  <dcterms:created xsi:type="dcterms:W3CDTF">2024-04-19T03:04:30Z</dcterms:created>
  <dcterms:modified xsi:type="dcterms:W3CDTF">2024-04-28T16:59:30Z</dcterms:modified>
</cp:coreProperties>
</file>