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</p:sldMasterIdLst>
  <p:notesMasterIdLst>
    <p:notesMasterId r:id="rId42"/>
  </p:notesMasterIdLst>
  <p:sldIdLst>
    <p:sldId id="256" r:id="rId12"/>
    <p:sldId id="257" r:id="rId13"/>
    <p:sldId id="258" r:id="rId14"/>
    <p:sldId id="286" r:id="rId15"/>
    <p:sldId id="259" r:id="rId16"/>
    <p:sldId id="261" r:id="rId17"/>
    <p:sldId id="262" r:id="rId18"/>
    <p:sldId id="263" r:id="rId19"/>
    <p:sldId id="260" r:id="rId20"/>
    <p:sldId id="265" r:id="rId21"/>
    <p:sldId id="287" r:id="rId22"/>
    <p:sldId id="266" r:id="rId23"/>
    <p:sldId id="267" r:id="rId24"/>
    <p:sldId id="269" r:id="rId25"/>
    <p:sldId id="270" r:id="rId26"/>
    <p:sldId id="281" r:id="rId27"/>
    <p:sldId id="271" r:id="rId28"/>
    <p:sldId id="273" r:id="rId29"/>
    <p:sldId id="283" r:id="rId30"/>
    <p:sldId id="285" r:id="rId31"/>
    <p:sldId id="275" r:id="rId32"/>
    <p:sldId id="282" r:id="rId33"/>
    <p:sldId id="272" r:id="rId34"/>
    <p:sldId id="284" r:id="rId35"/>
    <p:sldId id="274" r:id="rId36"/>
    <p:sldId id="276" r:id="rId37"/>
    <p:sldId id="277" r:id="rId38"/>
    <p:sldId id="278" r:id="rId39"/>
    <p:sldId id="279" r:id="rId40"/>
    <p:sldId id="280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</a:t>
            </a:r>
            <a:r>
              <a:rPr lang="ru-RU" sz="1600" b="0" u="sng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</a:t>
            </a:r>
            <a:endParaRPr lang="ru-RU" sz="1600" b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1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Обязательная часть ОП - 60 %</c:v>
                </c:pt>
                <c:pt idx="1">
                  <c:v>Часть, формируемая участниками образовательных отношений - 40 %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Обязательная часть ОП - 60 %</c:v>
                </c:pt>
                <c:pt idx="1">
                  <c:v>Часть, формируемая участниками образовательных отношений - 40 %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597391732283459"/>
          <c:y val="0.22788754921259843"/>
          <c:w val="0.33585941601049873"/>
          <c:h val="0.7173499015748031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BA34E-2F32-4860-88B9-ADAD47CFCB61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39A30-2F59-4ED1-8C9A-DA1786698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252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39A30-2F59-4ED1-8C9A-DA178669868A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210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39A30-2F59-4ED1-8C9A-DA178669868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210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20305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03802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88237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9503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2510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9214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31450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1919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7265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1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7524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15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331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480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68914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4577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76560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2768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3075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7864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0077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091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088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49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023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598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079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06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06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225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0822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040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900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836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3526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599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4442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076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37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2706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0407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20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4409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525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1746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4235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883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4062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56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193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752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0429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8003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7834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478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499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8685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48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646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8706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0972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14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56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0582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5718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8096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61204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9952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84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878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3168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4558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581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3483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8619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7856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6609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18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85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4942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5783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071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6209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686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2073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50337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980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66092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1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852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4942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5783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07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6209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686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2073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5033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980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660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18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852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4942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5783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07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6209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686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20733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5033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9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88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46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40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112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73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56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92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5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94421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«Детский сад комбинированного вида с группами для детей с нарушениями речи №57»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92"/>
          <a:stretch/>
        </p:blipFill>
        <p:spPr>
          <a:xfrm>
            <a:off x="395536" y="2636912"/>
            <a:ext cx="3851920" cy="2828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1" t="28188" r="18308" b="22308"/>
          <a:stretch/>
        </p:blipFill>
        <p:spPr>
          <a:xfrm>
            <a:off x="4427984" y="2636912"/>
            <a:ext cx="4464496" cy="284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9398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на этапе завершения освоения образовательной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концу дошкольного возраста):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ребенка сформированы основные психофизические и нравственно-волевые качества;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владеет основными движениями и элементами спортивных игр, может контролировать свои движение и управлять ими;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соблюдает элементарные правила здорового образа жизни и личной гигиены;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результативно выполняет физические упражнения (общеразвивающие, основные движения, спортивные), участвует в туристских пеших прогулках, осваивает простейшие туристские навыки, ориентируется на местности;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проявляет элементы творчества в двигательной деятельности;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проявляет нравственно-волевые качества, самоконтроль и может осуществлять анализ своей двигательной деятельности;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проявляет духовно-нравственные качества и основы патриотизма в ходе занятий физической культурой и ознакомлением с достижениями российского спорта;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имеет начальные представления о правилах безопасного поведения в двигательной деятельности; о том, что такое здоровье, понимает, как поддержать, укрепить и сохранить его;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владеет навыками личной гигиены, может заботливо относиться к своему здоровью и здоровью окружающих, стремится оказать помощь и поддержку другим людям;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соблюдает элементарные социальные нормы и правила поведения в различных видах деятельности, взаимоотношениях со взрослыми и сверстниками;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владеет средствами общения и способами взаимодействия со взрослыми и сверстниками; способен понимать и учитывать интересы и чувства других; договариваться и дружить со сверстниками; старается разрешать возникающие конфликты конструктивными способами;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способен понимать свои переживания и причины их возникновения, регулировать свое поведение и осуществлять выбор социально одобряемых действий в конкретных ситуациях, обосновывать свои ценностные ориентации;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стремится сохранять позитивную самооценку;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проявляет положительное отношение к миру, разным видам труда, другим людям и самому себе;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ребенка выражено стремление заниматься социально значимой деятельностью;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способен откликаться на эмоции близких людей, проявлять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эмпатию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(сочувствие, сопереживание, содействие);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способен к осуществлению социальной навигации как ориентации в социуме и соблюдению правил безопасности в реальном и цифровом взаимодействии;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способен решать адекватные возрасту интеллектуальные, творческие и личностные задачи; применять накопленный опыт для осуществления различных видов детской деятельности, принимать собственные решения и проявлять инициативу;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владеет речью как средством коммуникации, ведет диалог со взрослыми и сверстниками, использует формулы речевого этикета в соответствии с ситуацией общения, владеет коммуникативно-речевыми умениями;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демонстрирует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сформированные предпосылки к учебной деятельности и элементы готовности к школьному обучению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93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46" y="40749"/>
            <a:ext cx="9036496" cy="681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знает и осмысленно воспринимает литературные произведения различных жанров, имеет предпочтения в жанрах литературы, проявляет интерес к книгам познавательного характера, определяет характеры персонажей, мотивы их поведения, оценивает поступки литературных героев;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обладает начальными знаниями о природном и социальном мире, в котором он живет: элементарными представлениями из области естествознания, математики, истории, искусства и спорта, информатики и инженерии и тому подобное; о себе, собственной принадлежности и принадлежности других людей к определенному полу; составе семьи, родственных отношениях и взаимосвязях, семейных традициях; об обществе, его национально-культурных ценностях; государстве и принадлежности к нему;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-ребенок проявляет любознательность, активно задает вопросы взрослым и сверстникам; интересуется субъективно новым и неизвестным в окружающем мире; способен самостоятельно придумывать объяснения явлениям природы и поступкам людей; склонен наблюдать, экспериментировать; строить смысловую картину окружающей реальности, использует основные культурные способы деятельности;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имеет представление о жизни людей в России, имеет некоторые представления о важных исторических событиях Отечества; имеет представление о многообразии стран и народов мира;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способен применять в жизненных и игровых ситуациях знания о количестве, форме, величине предметов, пространстве и времени, умения считать, измерять, сравнивать, вычислять и тому подобное;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имеет разнообразные познавательные умения: определяет противоречия, формулирует задачу исследования, использует разные способы и средства проверки предположений: сравнение с эталонами, классификацию, систематизацию, некоторые цифровые средства и другое;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имеет представление о некоторых наиболее ярких представителях живой природы России и планеты, их отличительных признаках, среде обитания, потребностях живой природы, росте и развитии живых существ; свойствах неживой природы, сезонных изменениях в природе, наблюдает за погодой, живыми объектами, имеет сформированный познавательный интерес к природе, осознанно соблюдает правила поведения в природе, знает способы охраны природы, демонстрирует заботливое отношение к ней;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способен воспринимать и понимать произведения различных видов искусства, имеет предпочтения в области музыкальной, изобразительной, театрализованной деятельности;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выражает интерес к культурным традициям народа в процессе знакомства с различными видами и жанрами искусства; обладает начальными знаниями об искусстве;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владеет умениями, навыками и средствами художественной выразительности в различных видах деятельности и искусства; использует различные технические приемы в свободной художественной деятельности;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участвует в создании индивидуальных и коллективных творческих работ, тематических композиций к праздничным утренникам и развлечениям, художественных проектах;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самостоятельно выбирает технику и выразительные средства для наиболее точной передачи образа и своего замысла, способен создавать сложные объекты и композиции, преобразовывать и использовать с учетом игровой ситуации;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владеет разными формами и видами игры, различает условную и реальную ситуации, предлагает и объясняет замысел игры, комбинирует сюжеты на основе реальных, вымышленных событий, выполняет несколько ролей в одной игре, подбирает разные средства для создания игровых образов, согласовывает свои интересы с интересами партнеров по игре, управляет персонажами в режиссерской игре;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проявляет интерес к игровому экспериментированию с предметами, к развивающим и познавательным играм, в играх с готовым содержанием и правилами может объяснить содержание и правила игры другим детям, в совместной игре следит за точным выполнением правил всеми участниками;</a:t>
            </a:r>
          </a:p>
          <a:p>
            <a:r>
              <a:rPr lang="ru-RU" sz="11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способен планировать свои действия, направленные на достижение конкретной цели; </a:t>
            </a:r>
            <a:endParaRPr lang="ru-RU" sz="11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91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ОП</a:t>
            </a:r>
          </a:p>
          <a:p>
            <a:pPr algn="ctr"/>
            <a:r>
              <a:rPr lang="ru-RU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реализации НРК </a:t>
            </a:r>
          </a:p>
          <a:p>
            <a:pPr algn="ctr"/>
            <a:r>
              <a:rPr lang="ru-RU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«Региональная программа дошкольного образования Р.К. </a:t>
            </a:r>
            <a:r>
              <a:rPr lang="ru-RU" u="sng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Шаехова</a:t>
            </a:r>
            <a:r>
              <a:rPr lang="ru-RU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знаниями моделирования позиции патриота своей страны через упорядочение представлений о «Малой» и «Большой Родине»;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 сохранения и передачи культурно-исторического наследия своей малой Родины от поколения к поколению;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Синтезирует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об особенностях национальных промыслов Татарстана через развитие ценностно – смыслового отношения к народным умельцам и предметам национального искусства;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сформирована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неравнодушного участника природоохранной деятельности через систематизацию представлений о флоре и фауне Татарстана;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Развито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– ценностного отношения друг к другу в соответствии с гендерной принадлежностью.</a:t>
            </a:r>
          </a:p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54" b="5916"/>
          <a:stretch/>
        </p:blipFill>
        <p:spPr>
          <a:xfrm>
            <a:off x="323528" y="3941826"/>
            <a:ext cx="3816424" cy="22273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53"/>
          <a:stretch/>
        </p:blipFill>
        <p:spPr>
          <a:xfrm>
            <a:off x="4539081" y="3941826"/>
            <a:ext cx="4355976" cy="2147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042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ОП</a:t>
            </a:r>
          </a:p>
          <a:p>
            <a:pPr algn="ctr"/>
            <a:r>
              <a:rPr lang="ru-RU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дошкольного образования по обучению детей татарскому языку</a:t>
            </a:r>
          </a:p>
          <a:p>
            <a:pPr algn="ctr"/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</a:t>
            </a:r>
            <a:r>
              <a:rPr lang="ru-RU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сөйләшәбез</a:t>
            </a: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З.М.Зариповой</a:t>
            </a: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проявляет уважение к людям другой национальности, к их культурным ценностям;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 речь на татарском языке, в пределах изученных тем, задаёт вопросы на татарском языке;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формируется мотивация к дальнейшему обучению татарского языка на этапе школьного обучения</a:t>
            </a:r>
          </a:p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r="9192"/>
          <a:stretch/>
        </p:blipFill>
        <p:spPr>
          <a:xfrm>
            <a:off x="180759" y="3327998"/>
            <a:ext cx="2807065" cy="18659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89289"/>
            <a:ext cx="2880320" cy="18046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" t="26532" r="-226" b="14343"/>
          <a:stretch/>
        </p:blipFill>
        <p:spPr>
          <a:xfrm>
            <a:off x="3347864" y="3168488"/>
            <a:ext cx="2129485" cy="22462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52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образовательного процесса</a:t>
            </a:r>
          </a:p>
          <a:p>
            <a:pPr algn="just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процесс осуществляется на русском и татарском языках</a:t>
            </a:r>
          </a:p>
          <a:p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•Соотношение обязательной части ООП ДО и части, формируемой участниками образовательного процесса (с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приоритетной деятельности  образовательного учреждения) определено как:</a:t>
            </a: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274187228"/>
              </p:ext>
            </p:extLst>
          </p:nvPr>
        </p:nvGraphicFramePr>
        <p:xfrm>
          <a:off x="1487996" y="227687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461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часть ООП предполагает комплексность подхода, обеспечивая развитие личности, мотивации и способности детей во всех пяти взаимодополняющих областях</a:t>
            </a: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47864" y="1388968"/>
            <a:ext cx="2160240" cy="95991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 – коммуникативное развитие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32229" y="2846791"/>
            <a:ext cx="2016224" cy="10081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Художественно – эстетическое развитие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2857128"/>
            <a:ext cx="2160240" cy="10081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Познавательное развитие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3071" y="4581128"/>
            <a:ext cx="1872208" cy="10801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Физическое развитие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48064" y="4617132"/>
            <a:ext cx="1876253" cy="10441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Речевое развитие</a:t>
            </a:r>
            <a:endParaRPr lang="ru-RU" dirty="0"/>
          </a:p>
        </p:txBody>
      </p:sp>
      <p:sp>
        <p:nvSpPr>
          <p:cNvPr id="8" name="Двойная стрелка влево/вправо 7"/>
          <p:cNvSpPr/>
          <p:nvPr/>
        </p:nvSpPr>
        <p:spPr>
          <a:xfrm rot="19584869">
            <a:off x="2051720" y="2060848"/>
            <a:ext cx="936104" cy="288031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войная стрелка влево/вправо 8"/>
          <p:cNvSpPr/>
          <p:nvPr/>
        </p:nvSpPr>
        <p:spPr>
          <a:xfrm rot="1457503">
            <a:off x="5862998" y="2084760"/>
            <a:ext cx="980346" cy="288031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войная стрелка влево/вправо 9"/>
          <p:cNvSpPr/>
          <p:nvPr/>
        </p:nvSpPr>
        <p:spPr>
          <a:xfrm rot="2031629">
            <a:off x="2630590" y="4041859"/>
            <a:ext cx="864096" cy="2880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войная стрелка влево/вправо 10"/>
          <p:cNvSpPr/>
          <p:nvPr/>
        </p:nvSpPr>
        <p:spPr>
          <a:xfrm rot="19620380">
            <a:off x="5521672" y="4018289"/>
            <a:ext cx="792088" cy="28441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3995936" y="5121188"/>
            <a:ext cx="1008112" cy="252028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9512" y="5949280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5718447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</a:t>
            </a:r>
          </a:p>
        </p:txBody>
      </p:sp>
    </p:spTree>
    <p:extLst>
      <p:ext uri="{BB962C8B-B14F-4D97-AF65-F5344CB8AC3E}">
        <p14:creationId xmlns:p14="http://schemas.microsoft.com/office/powerpoint/2010/main" val="94237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93498" y="188640"/>
            <a:ext cx="453650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268760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совокупных задач воспитания в рамках образовательной области «Социально-коммуникативное развитие»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приобщение детей к ценностям «Родина», «Природа», «Семья», «Человек», «Жизнь», «Милосердие», «Добро», «Дружба», «Сотрудничество», «Труд». </a:t>
            </a:r>
          </a:p>
          <a:p>
            <a:pPr algn="just"/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предполагает решение задач нескольких направлений воспитания:</a:t>
            </a:r>
          </a:p>
          <a:p>
            <a:pPr algn="just"/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уважения к своей семье, своему населенному пункту, родному краю, своей стране;</a:t>
            </a:r>
          </a:p>
          <a:p>
            <a:pPr algn="just"/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уважительного отношения к другим людям - детям и взрослым (родителям (законным представителям), педагогам, соседям и другим), вне зависимости от их этнической и национальной принадлежности;</a:t>
            </a:r>
          </a:p>
          <a:p>
            <a:pPr algn="just"/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ценностного отношения к культурному наследию своего народа, к нравственным и культурным традициям России;</a:t>
            </a:r>
          </a:p>
          <a:p>
            <a:pPr algn="just"/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содействие становлению целостной картины мира, основанной на представлениях о добре и зле, красоте и уродстве, правде и лжи;</a:t>
            </a:r>
          </a:p>
          <a:p>
            <a:pPr algn="just"/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социальных чувств и навыков: способности к сопереживанию, общительности, дружелюбия, сотрудничества, умения соблюдать правила, активной личностной позиции;</a:t>
            </a:r>
          </a:p>
          <a:p>
            <a:pPr algn="just"/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возникновения у ребёнка нравственного, социально значимого поступка, приобретения ребёнком опыта милосердия и заботы;</a:t>
            </a:r>
          </a:p>
          <a:p>
            <a:pPr algn="just"/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поддержка трудового усилия, привычки к доступному дошкольнику напряжению физических, умственных и нравственных сил для решения трудовой задачи;</a:t>
            </a:r>
          </a:p>
          <a:p>
            <a:pPr algn="just"/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способности бережно и уважительно относиться к результатам своего труда и труда других людей.</a:t>
            </a:r>
          </a:p>
        </p:txBody>
      </p:sp>
    </p:spTree>
    <p:extLst>
      <p:ext uri="{BB962C8B-B14F-4D97-AF65-F5344CB8AC3E}">
        <p14:creationId xmlns:p14="http://schemas.microsoft.com/office/powerpoint/2010/main" val="124010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2520279" cy="20162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9"/>
          <a:stretch/>
        </p:blipFill>
        <p:spPr>
          <a:xfrm>
            <a:off x="5436096" y="188640"/>
            <a:ext cx="2455094" cy="19168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320" y="3573016"/>
            <a:ext cx="3356614" cy="2319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60" y="3573016"/>
            <a:ext cx="3654152" cy="2319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971600" y="2492896"/>
            <a:ext cx="3412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Беседы о природном мире с использованием кинетического песка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2492896"/>
            <a:ext cx="3356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Участие в акции «Мы помним» в честь Дня Победы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6104" y="6078485"/>
            <a:ext cx="4283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Показ сказок детьми подготовительной к школе группы дошкольникам младших групп</a:t>
            </a:r>
            <a:endParaRPr lang="ru-RU" sz="1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001320" y="6155430"/>
            <a:ext cx="3356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Беседы о героях СССР и России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13034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27784" y="260648"/>
            <a:ext cx="4104456" cy="86409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1700808"/>
            <a:ext cx="8352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совокупных задач воспитания в рамках образовательной области «Познавательное развитие»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приобщение детей к ценностям «Человек», «Семья», «Познание», «Родина» и «Природа», что предполагает: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отношения к знанию как ценности, понимание значения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человека, общества, страны;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к отечественным традициям и праздникам, к истории и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достижениям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страны, к культурному наследию народов России;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уважения к людям - представителям разных народов России независимо от их этнической принадлежности;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уважительного отношения к государственным символам страны (флагу, гербу, гимну);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бережного и ответственного отношения к природе родного края, родной страны, приобретение первого опыта действий по сохранению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345886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01" y="481027"/>
            <a:ext cx="3200355" cy="1944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877" y="528647"/>
            <a:ext cx="2880320" cy="19924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9" t="8692" r="5505" b="7456"/>
          <a:stretch/>
        </p:blipFill>
        <p:spPr bwMode="auto">
          <a:xfrm>
            <a:off x="5085519" y="3631494"/>
            <a:ext cx="3595816" cy="265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 b="36576"/>
          <a:stretch/>
        </p:blipFill>
        <p:spPr>
          <a:xfrm>
            <a:off x="536100" y="3765881"/>
            <a:ext cx="3003798" cy="23879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36097" y="2833772"/>
            <a:ext cx="3203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Участие в интеллектуальной игре «</a:t>
            </a:r>
            <a:r>
              <a:rPr lang="ru-RU" sz="1400" b="1" dirty="0" err="1" smtClean="0"/>
              <a:t>Брейн</a:t>
            </a:r>
            <a:r>
              <a:rPr lang="ru-RU" sz="1400" b="1" dirty="0" smtClean="0"/>
              <a:t> – ринг»</a:t>
            </a:r>
            <a:endParaRPr lang="ru-RU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976251" y="2880036"/>
            <a:ext cx="3814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Экспериментальная деятельность в ДОУ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0923" y="6367781"/>
            <a:ext cx="355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Формирование целостной картины мира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777193" y="6320986"/>
            <a:ext cx="4212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Формирование элементарных математических представлений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82310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общеобразовательная программа дошкольного образования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НМР РТ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с группами для детей с нарушениями речи №57»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3285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Принята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заседании Педагогического совета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№1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заведующего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31.08.2023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 НМР РТ № 57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ОП) разработана в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федеральным государственным образовательным стандартом дошкольного образования (утвержден приказом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8 ноября 2022 г. № 955, зарегистрировано в Минюсте России 6 февраля 2023 г., регистрационный № 72264)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федеральной образовательной программой дошкольного образования (утверждена приказом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 ноября 2022 г. № 1028, зарегистрировано в Минюсте России 28 декабря 2022 г., регистрационный № 71847)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27784" y="188640"/>
            <a:ext cx="3888432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1484784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совокупных задач воспитания в рамках образовательной области «Речевое развитие»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приобщение детей к ценностям «Культура» и «Красота», что предполагает: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владение формами речевого этикета, отражающими принятые в обществе правила и нормы культурного поведения;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отношения к родному языку как ценности, умения чувствовать красоту языка, стремления говорить красиво (на правильном, богатом, образном языке).</a:t>
            </a:r>
          </a:p>
        </p:txBody>
      </p:sp>
    </p:spTree>
    <p:extLst>
      <p:ext uri="{BB962C8B-B14F-4D97-AF65-F5344CB8AC3E}">
        <p14:creationId xmlns:p14="http://schemas.microsoft.com/office/powerpoint/2010/main" val="14464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49" y="773415"/>
            <a:ext cx="2849582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4" t="12402" r="23075"/>
          <a:stretch/>
        </p:blipFill>
        <p:spPr>
          <a:xfrm>
            <a:off x="683568" y="4077072"/>
            <a:ext cx="2993598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675" y="466535"/>
            <a:ext cx="389572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5"/>
          <a:stretch/>
        </p:blipFill>
        <p:spPr>
          <a:xfrm>
            <a:off x="4607614" y="3933056"/>
            <a:ext cx="3492777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25559" y="318048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Логопедическое занятие по обучению грамоте</a:t>
            </a:r>
            <a:endParaRPr lang="ru-RU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82416" y="6371455"/>
            <a:ext cx="3716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Интегрированное логопедическое занятие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694074" y="3130831"/>
            <a:ext cx="3492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Самостоятельные игры детей по обогащению словаря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6401869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Логопедический досуг «Волшебный песок»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45886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55776" y="404664"/>
            <a:ext cx="4536504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340768"/>
            <a:ext cx="813690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совокупных задач воспитания в рамках образовательной области «Художественно-эстетическое развитие»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приобщение детей к ценностям «Культура» и «Красота», что предполагает: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эстетических чувств (удивления, радости, восхищения) к раз-личным объектам и явлениям окружающего мира (природного, бытового, социального), к произведениям разных видов, жанров и стилей искусства (в соответствии с возрастными особенностями);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традициям и великому культурному наследию российского народа, шедеврам мировой художественной культуры;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эстетического, эмоционально-ценностного отношения к окружающему миру для гармонизации внешнего и внутреннего мира ребёнка;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раскрытия детьми базовых ценностей и 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прожи-вания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разных видах художественно-творческой деятельности;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целостной картины мира на основе интеграции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интеллек-туального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эмоционально-образного способов его освоения детьми;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выявления, развития и реализации творческого потенциала каждого ребёнка с учётом его индивидуальности, поддержка его готовности к творческой самореализации и сотворчеству с другими людьми (детьми и взрослыми).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90364"/>
            <a:ext cx="3596836" cy="2286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0" r="36415"/>
          <a:stretch/>
        </p:blipFill>
        <p:spPr>
          <a:xfrm>
            <a:off x="694761" y="489950"/>
            <a:ext cx="3096344" cy="1967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33945" y="-273083"/>
            <a:ext cx="1928813" cy="34290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7" r="16351"/>
          <a:stretch/>
        </p:blipFill>
        <p:spPr>
          <a:xfrm>
            <a:off x="683568" y="3356992"/>
            <a:ext cx="3096344" cy="2286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821495" y="2780926"/>
            <a:ext cx="3429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Театрализованная деятельность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71852" y="5958965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Нетрадиционные техники рисования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716016" y="5851243"/>
            <a:ext cx="344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Использование кинетического песка в продуктивных видах деятельности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13034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339752" y="188640"/>
            <a:ext cx="4392488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340768"/>
            <a:ext cx="84969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совокупных задач воспитания в рамках образовательной области «Физическое развитие»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приобщение детей к ценностям «Жизнь», «Здоровье», что предполагает: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осознанного отношения к жизни как основоположной цен-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ности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здоровью как совокупности физического, духовного и социального благополучия человека;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у ребёнка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возрастосообразных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представлений и знаний в области физической культуры, здоровья и безопасного образа жизни;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становление эмоционально-ценностного отношения к здоровому образу жизни, физическим упражнениям, подвижным играм, закаливанию организма, гигиеническим нормам и правилам;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активности, самостоятельности, самоуважения,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коммуника-бельности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уверенности и других личностных качеств;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детей к ценностям, нормам и знаниям физической культу-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целях их физического развития и саморазвития;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у ребёнка основных гигиенических навыков, представлений о здоровом образе жизни.</a:t>
            </a:r>
          </a:p>
        </p:txBody>
      </p:sp>
    </p:spTree>
    <p:extLst>
      <p:ext uri="{BB962C8B-B14F-4D97-AF65-F5344CB8AC3E}">
        <p14:creationId xmlns:p14="http://schemas.microsoft.com/office/powerpoint/2010/main" val="401955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2" y="481027"/>
            <a:ext cx="3328369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t="13250" b="15018"/>
          <a:stretch/>
        </p:blipFill>
        <p:spPr>
          <a:xfrm>
            <a:off x="487446" y="3501008"/>
            <a:ext cx="3472384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69"/>
          <a:stretch/>
        </p:blipFill>
        <p:spPr>
          <a:xfrm>
            <a:off x="5202324" y="412323"/>
            <a:ext cx="3203848" cy="20096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67542" y="5779026"/>
            <a:ext cx="3472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Спортивное мероприятие «Мы со спортом дружим»</a:t>
            </a:r>
            <a:endParaRPr lang="ru-RU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368607" y="2780928"/>
            <a:ext cx="3954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Групповые спортивные соревнования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34272" y="5886747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Смотр строя и песни</a:t>
            </a:r>
            <a:endParaRPr lang="ru-RU" sz="14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69"/>
          <a:stretch/>
        </p:blipFill>
        <p:spPr>
          <a:xfrm>
            <a:off x="4320480" y="3368380"/>
            <a:ext cx="4572000" cy="20810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886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с родителями</a:t>
            </a:r>
          </a:p>
          <a:p>
            <a:pPr algn="ctr"/>
            <a:endParaRPr lang="ru-RU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работы с родителями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Целенаправленность, систематичность, плановость;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подход к работы с родителями с учетом многоаспектной специфики каждой семьи;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Возрастной характер работы с родителями;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Доброжелательность, открытость.</a:t>
            </a:r>
          </a:p>
          <a:p>
            <a:pPr algn="ctr"/>
            <a:endParaRPr lang="ru-RU" sz="28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изучения семьи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Анкетирование, наблюдение за ребенком;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семьи с помощью проективных методик;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ребенком, беседа с родителями;</a:t>
            </a:r>
          </a:p>
        </p:txBody>
      </p:sp>
    </p:spTree>
    <p:extLst>
      <p:ext uri="{BB962C8B-B14F-4D97-AF65-F5344CB8AC3E}">
        <p14:creationId xmlns:p14="http://schemas.microsoft.com/office/powerpoint/2010/main" val="347114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771800" y="116632"/>
            <a:ext cx="3384376" cy="86409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556792"/>
            <a:ext cx="1728192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1556792"/>
            <a:ext cx="1944216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44208" y="1556792"/>
            <a:ext cx="216024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Просветительская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2780928"/>
            <a:ext cx="1872208" cy="28803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-Дискуссии;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-Круглые столы;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-Конференции;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-Семейные летописи;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-Игровые тренинги;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-Родительские клубы;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 и практикумы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01116" y="2754001"/>
            <a:ext cx="1944216" cy="295232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недели: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-Родительские собрания;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-Досуги;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-Творческие совместные выставки;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-Фотовыставки;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-Конкурсы;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-Дни открытых дверей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96318" y="2780928"/>
            <a:ext cx="2108130" cy="29254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-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информация;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консультации;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-Использование СМИ для освещения проблем в воспитании детей;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-Стенды и уголки для родителей;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-Организация родительского всеобуча.</a:t>
            </a:r>
            <a:endParaRPr lang="ru-RU" sz="1400" dirty="0"/>
          </a:p>
        </p:txBody>
      </p:sp>
      <p:sp>
        <p:nvSpPr>
          <p:cNvPr id="10" name="Стрелка вниз 9"/>
          <p:cNvSpPr/>
          <p:nvPr/>
        </p:nvSpPr>
        <p:spPr>
          <a:xfrm rot="2664736">
            <a:off x="2165335" y="975731"/>
            <a:ext cx="288032" cy="64807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355976" y="1052736"/>
            <a:ext cx="288032" cy="50405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8911433">
            <a:off x="6378574" y="917286"/>
            <a:ext cx="288032" cy="648069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14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83768" y="188640"/>
            <a:ext cx="4104456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форма работы с родителями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2" b="6669"/>
          <a:stretch/>
        </p:blipFill>
        <p:spPr bwMode="auto">
          <a:xfrm>
            <a:off x="518862" y="1127037"/>
            <a:ext cx="3168352" cy="1901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188" y="1089886"/>
            <a:ext cx="3163844" cy="19755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" r="-700" b="27097"/>
          <a:stretch/>
        </p:blipFill>
        <p:spPr>
          <a:xfrm>
            <a:off x="566420" y="3736196"/>
            <a:ext cx="2740924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953" y="3718430"/>
            <a:ext cx="3406314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6509" y="3065424"/>
            <a:ext cx="3333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Мастер – класс для родителей по работе с кинетическим песком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6550223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Игровые тренинги для родителей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820399" y="3101120"/>
            <a:ext cx="3470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Спортивные соревнования  и развлечения для родителей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641848" y="6550222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Оздоровительная гимнастика для родителей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8120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27784" y="188640"/>
            <a:ext cx="3816424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форма работы с родителями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8" t="15766" r="18108"/>
          <a:stretch/>
        </p:blipFill>
        <p:spPr>
          <a:xfrm>
            <a:off x="664124" y="3933056"/>
            <a:ext cx="3376289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t="8059" r="6263"/>
          <a:stretch/>
        </p:blipFill>
        <p:spPr>
          <a:xfrm>
            <a:off x="716692" y="1268760"/>
            <a:ext cx="3271155" cy="1944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7" t="20363" r="6129"/>
          <a:stretch/>
        </p:blipFill>
        <p:spPr>
          <a:xfrm>
            <a:off x="4594152" y="1225611"/>
            <a:ext cx="3946400" cy="20305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01"/>
          <a:stretch/>
        </p:blipFill>
        <p:spPr>
          <a:xfrm>
            <a:off x="4471008" y="3933056"/>
            <a:ext cx="4232537" cy="20419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16691" y="3256125"/>
            <a:ext cx="3323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Игровой момент для родителей по обучению татарскому языку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64184" y="3283177"/>
            <a:ext cx="394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Групповой развлечение в преддверии Дня Защитников Отечества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64124" y="6309320"/>
            <a:ext cx="3376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Участие родителей в познавательных и интеллектуальных играх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94152" y="6309320"/>
            <a:ext cx="4109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Открытые занятия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8120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79" y="0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579009"/>
              </p:ext>
            </p:extLst>
          </p:nvPr>
        </p:nvGraphicFramePr>
        <p:xfrm>
          <a:off x="215995" y="404664"/>
          <a:ext cx="8568952" cy="6333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3725"/>
                <a:gridCol w="7008176"/>
                <a:gridCol w="587051"/>
              </a:tblGrid>
              <a:tr h="556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п/п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Содержание 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Стр.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508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ЦЕЛЕВОЙ РАЗДЕЛ (Основная часть Программы, часть Программы, формируемой участниками образовательных отношений)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Пояснительная записка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1.1.1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Цели и задачи реализации Программы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1.1.2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Принципы к формированию Программы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Планируемые результаты реализации Программы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Планируемые результаты в раннем возрасте (к трем годам)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Планируемые результаты в дошкольном возрасте (к четырем годам)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1.2.3.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Планируемые результаты в дошкольном возрасте (к пяти годам)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Планируемые результаты в дошкольном возрасте (к шести годам)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243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Планируемые результаты на этапе завершения освоения Программы (к концу дошкольного возраста)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48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Планируемые результаты части Программы, формируемой участниками образовательных отношений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Педагогическая диагностика достижения планируемых результатов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843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СОДЕРЖАТЕЛЬНЫЙ РАЗДЕЛ (Основная часть Программы, часть Программы, формируемой участниками образовательных отношений)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749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Задачи и содержание образования (обучения и воспитания) по образовательным областям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Социально-коммуникативное развитие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2.2.1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Ранний возраст (2-3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2.2.2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(3-4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2.2.3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(4-5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2.2.4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(5-6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2.2.5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(6-7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7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2.2.6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Решение совокупных задач воспитания в рамках образовательной области «Социально-коммуникативное развитие»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Познавательное развитие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2.3.1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Ранний возраст (2-3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2.3.2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(3-4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2.3.3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(4-5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2.3.4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(5-6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2.3.5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(6-7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653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2.3.6</a:t>
                      </a:r>
                      <a:endParaRPr lang="ru-RU" sz="900" dirty="0">
                        <a:effectLst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Решение совокупных задач воспитания в рамках образовательной области «Познавательное развитие»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Речевое развитие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2.4.1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Ранний возраст (2-3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2.4.2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(3-4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2.4.3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(4-5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2.4.4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(5-6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2.4.5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(6-7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31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2.4.6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Решение совокупных задач воспитания в рамках образовательной области «Речевое развитие»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296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Художественно-эстетическое развитие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2.5.1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Ранний возраст (2-3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2.5.2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(3-4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2.5.3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(4-5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2.5.4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(5-6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2.5.5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(6-7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505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2.5.6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Решение совокупных задач воспитания в рамках образовательной области «Художественно-эстетическое развитие»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296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Физическое развитие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  <a:tr h="112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2.6.1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Ранний возраст (2-3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101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257" marR="3125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48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99792" y="188640"/>
            <a:ext cx="3960440" cy="5847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Просветительская форма работы с родителями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5" r="10000"/>
          <a:stretch/>
        </p:blipFill>
        <p:spPr>
          <a:xfrm>
            <a:off x="827584" y="980728"/>
            <a:ext cx="2952328" cy="2007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94"/>
          <a:stretch/>
        </p:blipFill>
        <p:spPr>
          <a:xfrm>
            <a:off x="4979638" y="981145"/>
            <a:ext cx="3297925" cy="19355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89"/>
          <a:stretch/>
        </p:blipFill>
        <p:spPr>
          <a:xfrm>
            <a:off x="1282794" y="3681028"/>
            <a:ext cx="2119328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8"/>
          <a:stretch/>
        </p:blipFill>
        <p:spPr>
          <a:xfrm>
            <a:off x="5564558" y="3658068"/>
            <a:ext cx="2191346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427983" y="6345324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Оснащение групповых приемных памятками для родителей о жизни и здоровье дошкольников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7544" y="6345324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Конкурс-выставка для родителей «Покормим птиц зимой»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47564" y="303970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Выставка в Дня Победы «Мы помним! Мы гордимся!»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003242" y="3078166"/>
            <a:ext cx="3480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Выставка в честь дня 8 Марта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8120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79" y="0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533068"/>
              </p:ext>
            </p:extLst>
          </p:nvPr>
        </p:nvGraphicFramePr>
        <p:xfrm>
          <a:off x="179512" y="330863"/>
          <a:ext cx="8856984" cy="641051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006455"/>
                <a:gridCol w="7243746"/>
                <a:gridCol w="606783"/>
              </a:tblGrid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2.6.2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(3-4 года)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2.6.3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(4-5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2.6.4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(5-6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2.6.5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Дошкольный возраст (6-7 лет)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2.6.6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Решение совокупных задач воспитания в рамках образовательной области «Физическое развитие»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Вариативные формы, способы, методы и средства реализации Программы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538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Особенности образовательной деятельности разных видов и культурных практик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Способы и направления поддержки детской инициативы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Особенности взаимодействия педагогического коллектива с семьями обучающихся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Направления и задачи коррекционно-развивающей работы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РАБОЧАЯ ПРОГРАММА ВОСПИТАНИЯ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Пояснительная записка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2.12.1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Целевой раздел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144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2.12.1.1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Цель и задачи воспитания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144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2.12.1.2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Направления воспитания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144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2.12.1.3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Целевые ориентиры воспитания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146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Содержательный раздел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149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2.12.2.1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Уклад образовательной организации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149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2.12.2.2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Воспитывающая среда образовательной организации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151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Общности образовательной организации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152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2.12.2.4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Задачи воспитания в образовательных областях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2.12.2.5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Формы совместной деятельности в образовательной организации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155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2.12.2.5.1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Работа с родителями (законными представителями)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155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2.12.2.5.2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События образовательной организации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156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2.12.2.5.3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Совместная деятельность в образовательных ситуациях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157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2.12.2.6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Организация предметно-пространственной среды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160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2.12.2.7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Социальное партнерство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162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Организационный раздел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2.12.3.1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Кадровое обеспечение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2.12.3.2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Нормативно-методическое обеспечение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165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2.12.3.3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Требования к условиям работы с особыми категориями детей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173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</a:tr>
              <a:tr h="1430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ОРГАНИЗАЦИОННЫЙ РАЗДЕЛ (основная часть Программы, часть Программы, формируемой участниками образовательных отношений.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Психолого-педагогические условия реализации программы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538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Особенности организации развивающей предметно-пространственной среды.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68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Материально-техническое обеспечение Программы, обеспеченность методическими материалами и средствами обучения и воспитания.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Перечень литературных, музыкальных, художественных, анимационных произведений для реализации Программы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3.4.1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Перечень художественной литературы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3.4.2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Перечень музыкальных произведений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3.4.3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Перечень произведений изобразительного искусства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41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3.4.4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Перечень анимационных произведений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Кадровые условия реализации Программы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Режим и распорядок дня в дошкольных группах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  <a:tr h="1527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План воспитательной работы</a:t>
                      </a:r>
                      <a:endParaRPr lang="ru-RU" sz="9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401" marR="314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208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401" marR="314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61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6632"/>
            <a:ext cx="9036496" cy="6754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0" algn="l"/>
                <a:tab pos="266700" algn="l"/>
              </a:tabLst>
            </a:pPr>
            <a:r>
              <a:rPr lang="ru-RU" sz="117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правовая </a:t>
            </a:r>
            <a:r>
              <a:rPr lang="ru-RU" sz="117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Нормативно-правовой основой для разработки рабочей программы являются следующие нормативно-правовые документы: </a:t>
            </a:r>
            <a:endParaRPr lang="ru-RU" sz="117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Федеральный закон от 29декабря2012г.№273-ФЗ «Об образовании в Российской Федерации»;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	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	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	Федеральный государственный образовательный стандарт дошкольного образования(утвержден приказом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8 ноября 2022 г. № 955, зарегистрировано в Минюсте России 6 февраля 2023 г., регистрационный № 72264);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	Федеральная образовательная программа дошкольного образования (утверждена приказом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 ноября 2022 г. № 1028, зарегистрировано в Минюсте России 28 декабря 2022 г., регистрационный № 71847);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	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31 июля 2020 года № 373, зарегистрировано в Минюсте России 31 августа 2020 г., регистрационный № 59599);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	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28сентября 2020 г. № 28, зарегистрировано в Минюсте России 18 декабря 2020 г., регистрационный № 61573);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	Образовательная программа дошкольного образования для детей с тяжелыми нарушениями речи (общим недоразвитием речи) с  3 до 7 лет. Издание 3-е,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 доп. в  соответствии с  ФГОС ДО. — СПб.: ООО «ИЗДАТЕЛЬСТВО «ДЕТСТВО-ПРЕСС»,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Нищева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Н.В., 2016г.;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	Региональная программа дошкольного образования  под ред.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Шаеховой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Р.К., 2016г.;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	«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бакчасында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рус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балаларына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татар теле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өйрәтү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учебно-методический комплект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сөйләшәбез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Уйный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уйный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үсәбез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“Минем 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өем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“Без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хәзер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зурлар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илтә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юллар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- авторы З.М.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Р.С.Исаева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Р.Г.Кидрячева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2013г.;    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	Программа социально-эмоционального развития дошкольников «Я—Ты—Мы»/Сост.: О. Л. Князева. — М.: Мозаика-Синтез, 2005г.;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	Комплексная образовательная программа  для  детей  раннего возраста «Первые шаги» / Е.О. Смирнова, Л.Н. </a:t>
            </a:r>
            <a:r>
              <a:rPr lang="ru-RU" sz="117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Галигузова</a:t>
            </a: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С.Ю. Мещерякова. — 3-е изд. — М.: ООО «Русское слово — учебник», 2019. — 168 с. — (ФГОС дошкольного образования).</a:t>
            </a:r>
          </a:p>
          <a:p>
            <a:pPr>
              <a:tabLst>
                <a:tab pos="0" algn="l"/>
                <a:tab pos="266700" algn="l"/>
              </a:tabLst>
            </a:pPr>
            <a:r>
              <a:rPr lang="ru-RU" sz="117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	Устав муниципального автономного дошкольного образовательного учреждения «Детский сад комбинированного вида с группами для детей с нарушениями речи №57» (далее – Устав).</a:t>
            </a:r>
            <a:endParaRPr lang="ru-RU" sz="117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61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6632"/>
            <a:ext cx="88569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приоритетными направлениями деятельности образовательного учреждения являются: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познавательно - речевое развитие;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социально-личностное развитие детей.</a:t>
            </a:r>
          </a:p>
          <a:p>
            <a:pPr algn="just"/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88"/>
          <a:stretch/>
        </p:blipFill>
        <p:spPr>
          <a:xfrm>
            <a:off x="5508103" y="2226365"/>
            <a:ext cx="2903737" cy="41865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" t="16943" r="5985" b="3412"/>
          <a:stretch/>
        </p:blipFill>
        <p:spPr>
          <a:xfrm>
            <a:off x="323528" y="2968612"/>
            <a:ext cx="4613238" cy="27020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18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6632"/>
            <a:ext cx="885698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реализация адаптированной основной образовательной программы; 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коррекция недостатков психофизического развития детей с ТНР;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охрана и укрепление физического и психического детей с ТНР, в том числе их эмоционального благополучия;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обеспечение равных возможностей для полноценного развития ребенка с ТНР в период дошкольного детства независимо от места проживания, пола, нации, языка, социального статуса; 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другими детьми, взрослыми и миром; 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формирование общей культуры личности детей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социокультурной среды, соответствующей психофизическим и индивидуальным особенностям детей с ТНР; 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 с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ТНР.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3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6632"/>
            <a:ext cx="88569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проживание ребёнком всех этапов детства (младенческого, раннего и дошкольного возраста), обогащения (амплификации) детского развития;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индивидуализацию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(в том числе одарённых детей и детей с ограниченными возможностями здоровья);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 детей в различных видах деятельности;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партнерство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семьей;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социокультурным нормам, традициям семьи, общества и государства;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интересов и познавательных действий ребенка в различных видах деятельности;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возрастную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адекватность (соответствия условий, требований, методов возрасту  и особенностям развития);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учёт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этнокультурной ситуации развития детей.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преемственности дошкольного общего  и  начального общего образования.</a:t>
            </a:r>
          </a:p>
          <a:p>
            <a:pPr algn="just"/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00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6363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в раннем возрасте (к трем годам):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 ребенка развита крупная моторика, он активно использует освоенные ранее движения, начинает осваивать бег, прыжки, повторяет за взрослым простые имитационные упражнения, понимает указания взрослого, выполняет движения по зрительному и звуковому ориентирам; с желанием играет в подвижные игры;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демонстрирует элементарные культурно-гигиенические навыки, владеет простейшими навыками самообслуживания (одевание, раздевание, самостоятельно ест и тому подобное);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стремится к общению со взрослыми, реагирует на их настроение;</a:t>
            </a:r>
          </a:p>
          <a:p>
            <a:pPr marL="171450" indent="-171450">
              <a:buFontTx/>
              <a:buChar char="-"/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интерес к сверстникам; наблюдает за их действиями и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подражает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им; играет </a:t>
            </a:r>
            <a:endParaRPr lang="ru-RU" sz="11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понимает и выполняет простые поручения взрослого;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стремится проявлять самостоятельность в бытовом и игровом поведении;</a:t>
            </a:r>
          </a:p>
          <a:p>
            <a:pPr marL="171450" indent="-171450">
              <a:buFontTx/>
              <a:buChar char="-"/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направлять свои действия на достижение простой,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поставленной </a:t>
            </a:r>
            <a:endParaRPr lang="ru-RU" sz="11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знает, с помощью каких средств и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последовательности продвигаться к цели;</a:t>
            </a:r>
          </a:p>
          <a:p>
            <a:pPr marL="171450" indent="-171450">
              <a:buFontTx/>
              <a:buChar char="-"/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активной речью, использует в общении разные части речи,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предложения</a:t>
            </a:r>
          </a:p>
          <a:p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4-х слов и более, включенные в общение; может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обращаться с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вопросами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просьбами;</a:t>
            </a:r>
          </a:p>
          <a:p>
            <a:pPr marL="171450" indent="-171450">
              <a:buFontTx/>
              <a:buChar char="-"/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интерес к стихам, сказкам, повторяет отдельные слова и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фразы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взрослым;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рассматривает картинки, показывает и называет предметы, изображенные на них;</a:t>
            </a:r>
          </a:p>
          <a:p>
            <a:pPr marL="171450" indent="-171450">
              <a:buFontTx/>
              <a:buChar char="-"/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различает и называет основные цвета, формы предметов, ориентируется в основных </a:t>
            </a:r>
            <a:endParaRPr lang="ru-RU" sz="11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пространственных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временных отношениях;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осуществляет поисковые и обследовательские действия;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знает основные особенности внешнего облика человека, его деятельности; свое имя, имена близких; демонстрирует первоначальные представления о населенном пункте, в котором живет (город, село и так далее);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имеет представления об объектах живой и неживой природы ближайшего окружения и их особенностях, проявляет положительное отношение и интерес к взаимодействию с природой, наблюдает за явлениями природы, старается не причинять вред живым объектам;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с удовольствием слушает музыку, подпевает, выполняет простые танцевальные движения;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эмоционально откликается на красоту природы и произведения искусства;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осваивает основы изобразительной деятельности (лепка, рисование) и конструирования: может выполнять уже довольно сложные постройки (гараж, дорогу к нему, забор) и играть с ними; рисует дорожки, дождик, шарики; лепит палочки, колечки, лепешки;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активно действует с окружающими его предметами, знает названия, свойства и назначение многих предметов, находящихся в его повседневном обиходе;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в играх отображает действия окружающих ("готовит обед", "ухаживает за больным" и другое), воспроизводит не только их последовательность и взаимосвязь, но и социальные отношения (ласково обращается с куклой, делает ей замечания), заранее определяет цель ("Я буду лечить куклу").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7" b="11398"/>
          <a:stretch/>
        </p:blipFill>
        <p:spPr>
          <a:xfrm>
            <a:off x="6848673" y="1484784"/>
            <a:ext cx="2043807" cy="2135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806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4084</Words>
  <Application>Microsoft Office PowerPoint</Application>
  <PresentationFormat>Экран (4:3)</PresentationFormat>
  <Paragraphs>518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30</vt:i4>
      </vt:variant>
    </vt:vector>
  </HeadingPairs>
  <TitlesOfParts>
    <vt:vector size="41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Муниципальное автономное дошкольное образовательное учреждение Нижнекамского муниципального района Республики Татарстан «Детский сад комбинированного вида с группами для детей с нарушениями речи №57»</vt:lpstr>
      <vt:lpstr>Основная общеобразовательная программа дошкольного образования  МАДОУ НМР РТ «Детский сад комбинированного вида с группами для детей с нарушениями речи №57»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Нижнекамского муниципального района Республики Татарстан «Детский сад комбинированного вида с группами для детей с нарушениями речи №57»</dc:title>
  <dc:creator>Ксения</dc:creator>
  <cp:lastModifiedBy>1</cp:lastModifiedBy>
  <cp:revision>78</cp:revision>
  <dcterms:created xsi:type="dcterms:W3CDTF">2017-06-08T18:13:49Z</dcterms:created>
  <dcterms:modified xsi:type="dcterms:W3CDTF">2023-09-11T11:24:01Z</dcterms:modified>
</cp:coreProperties>
</file>