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6" r:id="rId5"/>
    <p:sldId id="264" r:id="rId6"/>
    <p:sldId id="269" r:id="rId7"/>
    <p:sldId id="270" r:id="rId8"/>
    <p:sldId id="272" r:id="rId9"/>
    <p:sldId id="273" r:id="rId10"/>
    <p:sldId id="274" r:id="rId11"/>
    <p:sldId id="260" r:id="rId12"/>
    <p:sldId id="261" r:id="rId13"/>
    <p:sldId id="262" r:id="rId14"/>
    <p:sldId id="263" r:id="rId15"/>
    <p:sldId id="271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5EE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2AB2A-B928-41F5-A781-13E28EF2C08D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44B44-5A9D-40C3-ACB1-7873EF966D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gif"/><Relationship Id="rId7" Type="http://schemas.openxmlformats.org/officeDocument/2006/relationships/image" Target="../media/image18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10" Type="http://schemas.microsoft.com/office/2007/relationships/hdphoto" Target="../media/hdphoto3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823736">
            <a:off x="-16574" y="5217084"/>
            <a:ext cx="3069773" cy="1144394"/>
          </a:xfrm>
        </p:spPr>
        <p:txBody>
          <a:bodyPr>
            <a:prstTxWarp prst="textArchDown">
              <a:avLst/>
            </a:prstTxWarp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Гимадиева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А.Р.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type="ctrTitle"/>
          </p:nvPr>
        </p:nvSpPr>
        <p:spPr>
          <a:xfrm>
            <a:off x="971600" y="2060848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– викторина </a:t>
            </a: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«Безопасный труд –это твоя жизнь  и здоровье!»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дмин\Desktop\Документы\Профсоюз 2020\фото\logo_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994" y="4330"/>
            <a:ext cx="779941" cy="10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\Desktop\Документы\профсоюз\ОТ\organizatsiya-obucheniya-po-ohrane-trud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52" y="565497"/>
            <a:ext cx="1883276" cy="188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Админ\Desktop\Документы\от видеоролик\ролик ОТ\ppp_prd_087_3d_people-cooperat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736" y="4479079"/>
            <a:ext cx="2501200" cy="187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 rot="499676">
            <a:off x="5150188" y="828295"/>
            <a:ext cx="3921019" cy="1132362"/>
          </a:xfrm>
          <a:prstGeom prst="rect">
            <a:avLst/>
          </a:prstGeom>
        </p:spPr>
        <p:txBody>
          <a:bodyPr vert="horz" lIns="91440" tIns="45720" rIns="91440" bIns="45720" rtlCol="0">
            <a:prstTxWarp prst="textArchUp">
              <a:avLst/>
            </a:prstTxWarp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детский сад № 42 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Ниңнекамск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4397904" y="6354979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2024г.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95520" y="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Документы 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2195520" y="980728"/>
            <a:ext cx="6336920" cy="13681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Документ, регламентирующий производственные полномочия и обязанности работника</a:t>
            </a:r>
            <a:endParaRPr lang="ru-RU" sz="3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0321" y="4076655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00321" y="5517232"/>
            <a:ext cx="7596708" cy="936104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00321" y="4303712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2. Соглашение по охране труда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5370" y="5739062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3. Листок нетрудоспособности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15370" y="2636912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40497" y="2863969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1. Должностная инструкция</a:t>
            </a:r>
          </a:p>
        </p:txBody>
      </p:sp>
      <p:pic>
        <p:nvPicPr>
          <p:cNvPr id="15" name="Picture 2" descr="C:\Users\Админ\Desktop\Документы\профсоюз\ОТ\999106c4f4464d49f4d02deefa27c31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9" y="0"/>
            <a:ext cx="1873250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4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48062" y="37230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Секретный файл (ребус)</a:t>
            </a:r>
            <a:endParaRPr kumimoji="0" lang="ru-RU" sz="3600" b="1" i="0" u="none" strike="noStrike" kern="0" normalizeH="0" baseline="0" noProof="0" dirty="0">
              <a:solidFill>
                <a:schemeClr val="bg1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1638" y="1946169"/>
            <a:ext cx="7740724" cy="29344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88" name="Picture 20" descr="ребус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4693" y="2659312"/>
            <a:ext cx="1351295" cy="1544337"/>
          </a:xfrm>
          <a:prstGeom prst="rect">
            <a:avLst/>
          </a:prstGeom>
          <a:noFill/>
        </p:spPr>
      </p:pic>
      <p:pic>
        <p:nvPicPr>
          <p:cNvPr id="7191" name="Picture 23" descr="ребус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679102"/>
            <a:ext cx="1590873" cy="1590873"/>
          </a:xfrm>
          <a:prstGeom prst="rect">
            <a:avLst/>
          </a:prstGeom>
          <a:noFill/>
        </p:spPr>
      </p:pic>
      <p:sp>
        <p:nvSpPr>
          <p:cNvPr id="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5181600"/>
            <a:ext cx="8229600" cy="1676400"/>
          </a:xfrm>
        </p:spPr>
        <p:txBody>
          <a:bodyPr>
            <a:normAutofit/>
          </a:bodyPr>
          <a:lstStyle/>
          <a:p>
            <a:r>
              <a:rPr lang="ru-RU" sz="6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24" y="2453130"/>
            <a:ext cx="1295796" cy="190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83" y="3076680"/>
            <a:ext cx="2221680" cy="116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1254" flipH="1">
            <a:off x="2558767" y="2054534"/>
            <a:ext cx="683837" cy="258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 descr="C:\Users\Админ\Desktop\semicolon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9" t="43796" r="28667" b="-1"/>
          <a:stretch/>
        </p:blipFill>
        <p:spPr bwMode="auto">
          <a:xfrm>
            <a:off x="2585019" y="4038600"/>
            <a:ext cx="311065" cy="48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304" y="2311894"/>
            <a:ext cx="270134" cy="41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169" y="2315772"/>
            <a:ext cx="270135" cy="4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84532" y="4357361"/>
            <a:ext cx="1145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3, 2, 1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7979" y="4018980"/>
            <a:ext cx="1145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 = Н</a:t>
            </a:r>
          </a:p>
        </p:txBody>
      </p:sp>
    </p:spTree>
    <p:extLst>
      <p:ext uri="{BB962C8B-B14F-4D97-AF65-F5344CB8AC3E}">
        <p14:creationId xmlns:p14="http://schemas.microsoft.com/office/powerpoint/2010/main" val="87425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48062" y="37230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Секретный файл (ребус)</a:t>
            </a:r>
            <a:endParaRPr kumimoji="0" lang="ru-RU" sz="3600" b="1" i="0" u="none" strike="noStrike" kern="0" normalizeH="0" baseline="0" noProof="0" dirty="0">
              <a:solidFill>
                <a:schemeClr val="bg1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1638" y="1946169"/>
            <a:ext cx="7740724" cy="29344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5181600"/>
            <a:ext cx="8229600" cy="1676400"/>
          </a:xfrm>
        </p:spPr>
        <p:txBody>
          <a:bodyPr>
            <a:normAutofit/>
          </a:bodyPr>
          <a:lstStyle/>
          <a:p>
            <a:r>
              <a:rPr lang="ru-RU" sz="6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Эвакуация  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197" y="2415521"/>
            <a:ext cx="270135" cy="4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51074" y="4171385"/>
            <a:ext cx="1476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1, 2, 3, 5</a:t>
            </a:r>
          </a:p>
        </p:txBody>
      </p:sp>
      <p:pic>
        <p:nvPicPr>
          <p:cNvPr id="15" name="Picture 2" descr="C:\Users\Админ\Desktop\0_12c6dd_a3255fb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262" y="2348038"/>
            <a:ext cx="2553775" cy="228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ребусы"/>
          <p:cNvPicPr>
            <a:picLocks noChangeAspect="1" noChangeArrowheads="1"/>
          </p:cNvPicPr>
          <p:nvPr/>
        </p:nvPicPr>
        <p:blipFill rotWithShape="1">
          <a:blip r:embed="rId4" cstate="print"/>
          <a:srcRect l="9910" r="13725"/>
          <a:stretch/>
        </p:blipFill>
        <p:spPr bwMode="auto">
          <a:xfrm>
            <a:off x="6990264" y="2718543"/>
            <a:ext cx="1309250" cy="1714452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390" y="2411729"/>
            <a:ext cx="270134" cy="41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6964">
            <a:off x="2714939" y="2800354"/>
            <a:ext cx="2200591" cy="122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9" descr="Красивые картинки буквы В — детские, раскраски, трафарет, рукописны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47923"/>
            <a:ext cx="933349" cy="135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Наклейка «Буква Э». От 20 руб., все цвета и размеры, виниловая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5" t="23696" r="29269" b="25146"/>
          <a:stretch/>
        </p:blipFill>
        <p:spPr bwMode="auto">
          <a:xfrm>
            <a:off x="841448" y="2718543"/>
            <a:ext cx="1023877" cy="163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6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48062" y="37230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Секретный файл (ребус)</a:t>
            </a:r>
            <a:endParaRPr kumimoji="0" lang="ru-RU" sz="3600" b="1" i="0" u="none" strike="noStrike" kern="0" normalizeH="0" baseline="0" noProof="0" dirty="0">
              <a:solidFill>
                <a:schemeClr val="bg1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1638" y="1946169"/>
            <a:ext cx="7740724" cy="29344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5181600"/>
            <a:ext cx="8229600" cy="1676400"/>
          </a:xfrm>
        </p:spPr>
        <p:txBody>
          <a:bodyPr>
            <a:normAutofit/>
          </a:bodyPr>
          <a:lstStyle/>
          <a:p>
            <a:r>
              <a:rPr lang="ru-RU" sz="6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Антисептик 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518" y="2437362"/>
            <a:ext cx="270135" cy="4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323" y="2415522"/>
            <a:ext cx="270134" cy="41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444" y="2674215"/>
            <a:ext cx="1132836" cy="127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595" y="2568001"/>
            <a:ext cx="1224031" cy="1367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601" y="2560676"/>
            <a:ext cx="2080236" cy="187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 descr="C:\Users\Админ\Desktop\semicolon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9" t="43796" r="28667" b="-1"/>
          <a:stretch/>
        </p:blipFill>
        <p:spPr bwMode="auto">
          <a:xfrm>
            <a:off x="910603" y="3716158"/>
            <a:ext cx="311065" cy="48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18564" y="2063611"/>
            <a:ext cx="57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775596" y="2431330"/>
            <a:ext cx="661999" cy="258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973" y="2583904"/>
            <a:ext cx="1691350" cy="133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 descr="Буква К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518" y="2479109"/>
            <a:ext cx="1676844" cy="169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94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 bwMode="auto">
          <a:xfrm>
            <a:off x="448062" y="37230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Игра: “Чтобы это значило?”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2500" y="740268"/>
            <a:ext cx="7740724" cy="2400700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97074" y="4149080"/>
            <a:ext cx="7740724" cy="2400700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ÐÐ°ÑÑÐ¸Ð½ÐºÐ¸ Ð¿Ð¾ Ð·Ð°Ð¿ÑÐ¾ÑÑ Ð´ÑÑÐµÐ» Ð´Ð¾Ð»Ð±Ð¸Ñ Ð´ÐµÑÐµÐ²Ð¾ ÑÐ¸ÑÑÐ½Ð¾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12" y="936466"/>
            <a:ext cx="4985149" cy="200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703" y="4337230"/>
            <a:ext cx="6225881" cy="20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85664" y="3356992"/>
            <a:ext cx="7911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Объяснить значение рисунков. На рисунках изображены ситуации, которых не должно быть в учреждении.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958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3038" y="404664"/>
            <a:ext cx="7740724" cy="3456384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23020" y="800708"/>
            <a:ext cx="6840760" cy="2664296"/>
          </a:xfrm>
        </p:spPr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4" name="Picture 4" descr="День охраны тру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38" y="4221088"/>
            <a:ext cx="408311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172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0" y="-28917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Инструктажи 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761864" y="1251630"/>
            <a:ext cx="7848872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Какой вид инструктажа проводится с работниками при поступлении на работу?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4636" y="2492896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68926" y="5085184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4636" y="2708920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1. Целевой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491" y="5296852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3. Внеплановый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4636" y="3717032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71781" y="3928700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2. Вводный</a:t>
            </a:r>
          </a:p>
        </p:txBody>
      </p:sp>
      <p:pic>
        <p:nvPicPr>
          <p:cNvPr id="15" name="Picture 4" descr="День охраны труд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060535" cy="123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28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0" y="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Инструктажи 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11745" y="1196752"/>
            <a:ext cx="7785284" cy="12961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 каких случаях проводится внеплановый инструктаж?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4636" y="2492896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00321" y="3789040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4636" y="2708920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1. При приёме на работу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321" y="3737074"/>
            <a:ext cx="7590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2. Изменение условий труда, влияющих на безопасность труда работников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2751" y="5157192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83568" y="5384249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3. Выполнение работником разовых работ</a:t>
            </a:r>
          </a:p>
        </p:txBody>
      </p:sp>
      <p:pic>
        <p:nvPicPr>
          <p:cNvPr id="16" name="Picture 2" descr="Sigorta Hizmetleri - Dulaştır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20" y="71724"/>
            <a:ext cx="1172666" cy="114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80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95520" y="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Инструктажи 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83568" y="1124744"/>
            <a:ext cx="7848872" cy="1905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Какова периодичность проведения повторного инструктажа на рабочем месте и  противопожарной безопасности?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4636" y="4057030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00321" y="5353174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4636" y="4273054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2. 1 раз в год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321" y="5578207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3. 1 раз в 3 месяца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4611" y="2636912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65428" y="2863969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1. 1 раз в полгода</a:t>
            </a:r>
          </a:p>
        </p:txBody>
      </p:sp>
      <p:pic>
        <p:nvPicPr>
          <p:cNvPr id="15" name="Picture 4" descr="День охраны труд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1501"/>
            <a:ext cx="2060535" cy="123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8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8976" y="0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Оказание первой помощи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42417" y="794470"/>
            <a:ext cx="5945807" cy="9711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Первые действия при обмороке, тепловом (солнечном) ударе?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4636" y="1988840"/>
            <a:ext cx="7596708" cy="1512168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68926" y="5589240"/>
            <a:ext cx="7596708" cy="1152128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54068" y="2021649"/>
            <a:ext cx="7456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1.Перенести пострадавшего в прохладное место, обеспечить промывание желудка, давать выпить по стакану чистой воды температурой 18-20, вызвать скорую помощь.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491" y="5611306"/>
            <a:ext cx="75909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3. Уложить пострадавшего в устойчивое боковое положение, укутать теплыми одеялами, одеждой, вызвать скорую помощь.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4636" y="3717032"/>
            <a:ext cx="7596708" cy="172819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74635" y="3660120"/>
            <a:ext cx="755685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2. Дать понюхать нашатырный спирт, перенести пострадавшего в прохладное, проветриваемое место (в тень, к открытому окну), уложить его, расстегнуть воротник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ослабить ремень, снять обувь, вызвать скорую помощь.</a:t>
            </a:r>
          </a:p>
        </p:txBody>
      </p:sp>
      <p:pic>
        <p:nvPicPr>
          <p:cNvPr id="2050" name="Picture 2" descr="Первая помощь при солнечном ударе. Руководство для дете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t="15647" r="3235" b="4424"/>
          <a:stretch/>
        </p:blipFill>
        <p:spPr bwMode="auto">
          <a:xfrm>
            <a:off x="6670354" y="85714"/>
            <a:ext cx="1657692" cy="185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15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4832" y="-6579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Оказание первой помощи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96146" y="834800"/>
            <a:ext cx="7848872" cy="74214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Кровотечение из носа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06061" y="3360619"/>
            <a:ext cx="7596708" cy="146020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73646" y="4941168"/>
            <a:ext cx="7596708" cy="172819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11771" y="3429000"/>
            <a:ext cx="7590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  Обеспечить неподвижность, положить холод (пакет со льдом) на больное место. Придать пострадавшему устойчивое боковое положение. Защитить пострадавшего от переохлаждения, дать обильное теплое сладкое питье.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1781" y="4989656"/>
            <a:ext cx="75909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3. Определить наличие пульса на сонных артериях, наличие самостоятельного дыхания, наличие реакции зрачков на свет.  Уложить пострадавшего с приподнятыми ногами. Остановить кровотечение!   Вызвать "скорую помощь". Наложить (чистую) асептическую повязку.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88529" y="1786970"/>
            <a:ext cx="7596708" cy="1440160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812505" y="1845330"/>
            <a:ext cx="7590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1. Усадить пострадавшего, слегка наклонить его голову вперед и дать стечь крови. Сжать на 5-10 минут нос чуть выше ноздрей. При этом пострадавший должен дышать ртом! Приложить холод к переносице (мокрый платок, снег, лед). </a:t>
            </a:r>
          </a:p>
        </p:txBody>
      </p:sp>
      <p:pic>
        <p:nvPicPr>
          <p:cNvPr id="3075" name="Picture 3" descr="C:\Users\Админ\Desktop\scale_12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72" y="106298"/>
            <a:ext cx="1732912" cy="168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дмин\Desktop\scale_1200 —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537" y="115412"/>
            <a:ext cx="1612001" cy="167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62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bdominal thrusts - Wikipedi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33" y="14888"/>
            <a:ext cx="1359003" cy="214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78129" y="-28917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Оказание первой помощи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2051720" y="801668"/>
            <a:ext cx="6445706" cy="1905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Попадание инородного тела в дыхательные пути?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4636" y="1988840"/>
            <a:ext cx="7596708" cy="172819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68926" y="5726288"/>
            <a:ext cx="7596708" cy="792088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92932" y="1988840"/>
            <a:ext cx="745635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1. Уложить пострадавшего животом на свое колено, дай воде стечь из дыхательных путей. Обеспечить проходимость верхних дыхательных путей. Очистить полость рта от посторонних предметов (слизь, рвотные массы и т.п.).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4068" y="5948460"/>
            <a:ext cx="75909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3. Стукнуть рукой по спине, дать попить воды.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2678" y="3828259"/>
            <a:ext cx="7596708" cy="172819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42677" y="3773944"/>
            <a:ext cx="755685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2. Обхватить пострадавшего сзади руками и сцепить их в "замок" чуть выше его пупка, под реберной дугой. С силой резко надавить сложенными в "замок" кистями - в надчревную область. Повторить серию надавливаний 3 раза.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78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95520" y="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Документы 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83568" y="896526"/>
            <a:ext cx="7848872" cy="116432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Документ, регулирующий </a:t>
            </a:r>
          </a:p>
          <a:p>
            <a:pPr lvl="0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трудовые отношения в РФ</a:t>
            </a:r>
            <a:endParaRPr lang="ru-RU" sz="3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8926" y="3454132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00321" y="4830192"/>
            <a:ext cx="7596708" cy="1623144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94611" y="3681189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2. Закон РФ «Об образовании»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5370" y="4933127"/>
            <a:ext cx="759099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3. "Санитарно-эпидемиологические требования к организациям воспитания и обучения, отдыха и оздоровления детей и молодежи"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8926" y="2060848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83568" y="2323909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1. Трудовой кодекс Российской Федерации</a:t>
            </a:r>
          </a:p>
        </p:txBody>
      </p:sp>
      <p:pic>
        <p:nvPicPr>
          <p:cNvPr id="15" name="Picture 2" descr="C:\Users\Админ\Desktop\Документы\профсоюз\ОТ\999106c4f4464d49f4d02deefa27c31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41" y="0"/>
            <a:ext cx="1873250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97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95520" y="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Документы 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672258" y="1022826"/>
            <a:ext cx="7128792" cy="16687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 каком документе оговариваются обязательства работодателя и работника по условиям и охране труда?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9469" y="2870076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00321" y="5425570"/>
            <a:ext cx="7596708" cy="1027766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5179" y="3079993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1. Должностная инструкция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3603" y="5693231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3. Положение о системе управления ОТ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75179" y="4124109"/>
            <a:ext cx="7596708" cy="1008112"/>
          </a:xfrm>
          <a:prstGeom prst="rect">
            <a:avLst/>
          </a:prstGeom>
          <a:solidFill>
            <a:srgbClr val="5EE83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31208" y="4351166"/>
            <a:ext cx="7590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2. Трудовой договор</a:t>
            </a:r>
          </a:p>
        </p:txBody>
      </p:sp>
      <p:pic>
        <p:nvPicPr>
          <p:cNvPr id="15" name="Picture 2" descr="C:\Users\Админ\Desktop\Документы\профсоюз\ОТ\999106c4f4464d49f4d02deefa27c31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9" y="0"/>
            <a:ext cx="1873250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47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01ca5124ddeba7b7d2f7a8f2f7441aab35e5"/>
</p:tagLst>
</file>

<file path=ppt/theme/theme1.xml><?xml version="1.0" encoding="utf-8"?>
<a:theme xmlns:a="http://schemas.openxmlformats.org/drawingml/2006/main" name="blue_volum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blue_volume</Template>
  <TotalTime>282</TotalTime>
  <Words>590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blue_volume</vt:lpstr>
      <vt:lpstr>Игра – викторина  «Безопасный труд –это твоя жизнь  и здоровье!»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Безопасность  </vt:lpstr>
      <vt:lpstr>Эвакуация   </vt:lpstr>
      <vt:lpstr>Антисептик  </vt:lpstr>
      <vt:lpstr>Презентация PowerPoint</vt:lpstr>
      <vt:lpstr>Спасибо  за  внимание!  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ССыром Булка</cp:lastModifiedBy>
  <cp:revision>27</cp:revision>
  <dcterms:created xsi:type="dcterms:W3CDTF">2021-04-26T17:07:12Z</dcterms:created>
  <dcterms:modified xsi:type="dcterms:W3CDTF">2025-04-09T16:31:05Z</dcterms:modified>
</cp:coreProperties>
</file>