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Rg st="1" end="17"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 autoAdjust="0"/>
    <p:restoredTop sz="94607" autoAdjust="0"/>
  </p:normalViewPr>
  <p:slideViewPr>
    <p:cSldViewPr>
      <p:cViewPr varScale="1">
        <p:scale>
          <a:sx n="106" d="100"/>
          <a:sy n="106" d="100"/>
        </p:scale>
        <p:origin x="-168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ut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ut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ut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ut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ut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ut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ut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ut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ut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ut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ut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26.07.2015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cut/>
    <p:sndAc>
      <p:stSnd>
        <p:snd r:embed="rId13" name="chimes.wav"/>
      </p:stSnd>
    </p:sndAc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jpeg"/><Relationship Id="rId7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.jpeg"/><Relationship Id="rId7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.jpeg"/><Relationship Id="rId7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.jpeg"/><Relationship Id="rId7" Type="http://schemas.openxmlformats.org/officeDocument/2006/relationships/image" Target="../media/image2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.jpeg"/><Relationship Id="rId7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.jpeg"/><Relationship Id="rId7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9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jpeg"/><Relationship Id="rId7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ome\Desktop\картинки\beautiful078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18" b="2018"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512079"/>
            <a:ext cx="6192688" cy="1661844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3200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2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«ТЕРЕМОК</a:t>
            </a:r>
            <a:r>
              <a:rPr lang="ru-RU" sz="32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»</a:t>
            </a:r>
            <a:br>
              <a:rPr lang="ru-RU" sz="32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2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</a:t>
            </a:r>
            <a:r>
              <a:rPr lang="tt-RU" sz="32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ТЕРЕМКӘ</a:t>
            </a:r>
            <a:r>
              <a:rPr lang="ru-RU" sz="32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Й»</a:t>
            </a:r>
            <a:r>
              <a:rPr lang="ru-RU" sz="32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32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sz="32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rot="10800000" flipV="1">
            <a:off x="2357422" y="4509120"/>
            <a:ext cx="6103010" cy="1512168"/>
          </a:xfrm>
        </p:spPr>
        <p:txBody>
          <a:bodyPr>
            <a:normAutofit fontScale="85000" lnSpcReduction="10000"/>
          </a:bodyPr>
          <a:lstStyle/>
          <a:p>
            <a:pPr algn="r">
              <a:lnSpc>
                <a:spcPct val="114000"/>
              </a:lnSpc>
            </a:pPr>
            <a:r>
              <a:rPr lang="ru-RU" sz="2200" b="1" i="1" dirty="0" smtClean="0">
                <a:solidFill>
                  <a:srgbClr val="002060"/>
                </a:solidFill>
              </a:rPr>
              <a:t>Автор</a:t>
            </a:r>
            <a:r>
              <a:rPr lang="ru-RU" sz="2200" b="1" i="1" dirty="0">
                <a:solidFill>
                  <a:srgbClr val="002060"/>
                </a:solidFill>
              </a:rPr>
              <a:t>: </a:t>
            </a:r>
            <a:r>
              <a:rPr lang="ru-RU" sz="2200" b="1" i="1" dirty="0" err="1">
                <a:solidFill>
                  <a:srgbClr val="002060"/>
                </a:solidFill>
              </a:rPr>
              <a:t>Мингазетдинова</a:t>
            </a:r>
            <a:r>
              <a:rPr lang="ru-RU" sz="2200" b="1" i="1" dirty="0">
                <a:solidFill>
                  <a:srgbClr val="002060"/>
                </a:solidFill>
              </a:rPr>
              <a:t> Лилия </a:t>
            </a:r>
            <a:r>
              <a:rPr lang="ru-RU" sz="2200" b="1" i="1" dirty="0" err="1">
                <a:solidFill>
                  <a:srgbClr val="002060"/>
                </a:solidFill>
              </a:rPr>
              <a:t>Рифовна</a:t>
            </a:r>
            <a:endParaRPr lang="ru-RU" sz="2200" b="1" i="1" dirty="0">
              <a:solidFill>
                <a:srgbClr val="002060"/>
              </a:solidFill>
            </a:endParaRPr>
          </a:p>
          <a:p>
            <a:pPr algn="r">
              <a:lnSpc>
                <a:spcPct val="114000"/>
              </a:lnSpc>
            </a:pPr>
            <a:r>
              <a:rPr lang="ru-RU" sz="2200" b="1" i="1" dirty="0">
                <a:solidFill>
                  <a:srgbClr val="002060"/>
                </a:solidFill>
              </a:rPr>
              <a:t> воспитатель</a:t>
            </a:r>
          </a:p>
          <a:p>
            <a:pPr algn="r">
              <a:lnSpc>
                <a:spcPct val="114000"/>
              </a:lnSpc>
            </a:pPr>
            <a:r>
              <a:rPr lang="ru-RU" sz="2200" b="1" i="1" dirty="0" smtClean="0">
                <a:solidFill>
                  <a:srgbClr val="002060"/>
                </a:solidFill>
              </a:rPr>
              <a:t>МБДОУ  </a:t>
            </a:r>
            <a:r>
              <a:rPr lang="ru-RU" sz="2200" b="1" i="1" dirty="0">
                <a:solidFill>
                  <a:srgbClr val="002060"/>
                </a:solidFill>
              </a:rPr>
              <a:t>№</a:t>
            </a:r>
            <a:r>
              <a:rPr lang="ru-RU" sz="2200" b="1" i="1" dirty="0" smtClean="0">
                <a:solidFill>
                  <a:srgbClr val="002060"/>
                </a:solidFill>
              </a:rPr>
              <a:t>35 «Детский сад </a:t>
            </a:r>
            <a:r>
              <a:rPr lang="ru-RU" sz="2200" b="1" i="1" dirty="0" err="1" smtClean="0">
                <a:solidFill>
                  <a:srgbClr val="002060"/>
                </a:solidFill>
              </a:rPr>
              <a:t>общеразвивающего</a:t>
            </a:r>
            <a:r>
              <a:rPr lang="ru-RU" sz="2200" b="1" i="1" dirty="0" smtClean="0">
                <a:solidFill>
                  <a:srgbClr val="002060"/>
                </a:solidFill>
              </a:rPr>
              <a:t> вида»</a:t>
            </a:r>
            <a:endParaRPr lang="ru-RU" sz="2200" b="1" i="1" dirty="0">
              <a:solidFill>
                <a:srgbClr val="002060"/>
              </a:solidFill>
            </a:endParaRPr>
          </a:p>
          <a:p>
            <a:pPr algn="r">
              <a:lnSpc>
                <a:spcPct val="114000"/>
              </a:lnSpc>
            </a:pPr>
            <a:r>
              <a:rPr lang="ru-RU" sz="2200" b="1" i="1" dirty="0">
                <a:solidFill>
                  <a:srgbClr val="002060"/>
                </a:solidFill>
              </a:rPr>
              <a:t>г. Нижнека</a:t>
            </a:r>
            <a:r>
              <a:rPr lang="ru-RU" sz="2000" b="1" i="1" dirty="0">
                <a:solidFill>
                  <a:srgbClr val="002060"/>
                </a:solidFill>
              </a:rPr>
              <a:t>мск                    </a:t>
            </a:r>
          </a:p>
          <a:p>
            <a:pPr algn="just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3096898"/>
            <a:ext cx="49685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7030A0"/>
                </a:solidFill>
              </a:rPr>
              <a:t>Игра предназначена для детей 4-5 лет</a:t>
            </a:r>
          </a:p>
        </p:txBody>
      </p:sp>
      <p:pic>
        <p:nvPicPr>
          <p:cNvPr id="12" name="Рисунок 11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1928802"/>
            <a:ext cx="3240360" cy="27363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683568" y="188640"/>
            <a:ext cx="796039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002060"/>
                </a:solidFill>
              </a:rPr>
              <a:t>Конкурс  «На лучшую разработку дидактических игр и пособий </a:t>
            </a: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</a:rPr>
              <a:t>по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учебно</a:t>
            </a:r>
            <a:r>
              <a:rPr lang="ru-RU" sz="2000" b="1" i="1" dirty="0" smtClean="0">
                <a:solidFill>
                  <a:srgbClr val="002060"/>
                </a:solidFill>
              </a:rPr>
              <a:t> - методическому комплексу </a:t>
            </a: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</a:rPr>
              <a:t>«Говорим по -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татарски</a:t>
            </a:r>
            <a:r>
              <a:rPr lang="ru-RU" sz="2000" b="1" i="1" dirty="0" smtClean="0">
                <a:solidFill>
                  <a:srgbClr val="002060"/>
                </a:solidFill>
              </a:rPr>
              <a:t>» </a:t>
            </a: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</a:rPr>
              <a:t>Номинация – ИКТ игра 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5113024"/>
      </p:ext>
    </p:extLst>
  </p:cSld>
  <p:clrMapOvr>
    <a:masterClrMapping/>
  </p:clrMapOvr>
  <p:transition spd="slow">
    <p:wipe dir="r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0061" y="-99392"/>
            <a:ext cx="9168220" cy="6957392"/>
          </a:xfrm>
        </p:spPr>
      </p:pic>
      <p:pic>
        <p:nvPicPr>
          <p:cNvPr id="5" name="Рисунок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1628800"/>
            <a:ext cx="3779912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/>
          <p:nvPr/>
        </p:nvPicPr>
        <p:blipFill>
          <a:blip r:embed="rId5" cstate="print"/>
          <a:srcRect l="16212" t="34483" r="65910" b="36325"/>
          <a:stretch>
            <a:fillRect/>
          </a:stretch>
        </p:blipFill>
        <p:spPr bwMode="auto">
          <a:xfrm>
            <a:off x="3381569" y="3204189"/>
            <a:ext cx="1464945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/>
          <p:nvPr/>
        </p:nvPicPr>
        <p:blipFill>
          <a:blip r:embed="rId6" cstate="print"/>
          <a:srcRect l="28616" t="20659" r="26360" b="20522"/>
          <a:stretch>
            <a:fillRect/>
          </a:stretch>
        </p:blipFill>
        <p:spPr bwMode="auto">
          <a:xfrm>
            <a:off x="2236071" y="3200730"/>
            <a:ext cx="1099820" cy="1757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/>
          <p:cNvPicPr/>
          <p:nvPr/>
        </p:nvPicPr>
        <p:blipFill>
          <a:blip r:embed="rId7" cstate="print"/>
          <a:srcRect l="24969" t="20464" r="26077" b="20042"/>
          <a:stretch>
            <a:fillRect/>
          </a:stretch>
        </p:blipFill>
        <p:spPr bwMode="auto">
          <a:xfrm>
            <a:off x="4238717" y="4613289"/>
            <a:ext cx="1131570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/>
          <p:cNvPicPr/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6865" y="4743458"/>
            <a:ext cx="1080120" cy="15583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2147987" y="5666154"/>
            <a:ext cx="238125" cy="171450"/>
          </a:xfrm>
          <a:prstGeom prst="cloudCallout">
            <a:avLst>
              <a:gd name="adj1" fmla="val -26000"/>
              <a:gd name="adj2" fmla="val 376667"/>
            </a:avLst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AutoShape 3"/>
          <p:cNvSpPr>
            <a:spLocks noChangeArrowheads="1"/>
          </p:cNvSpPr>
          <p:nvPr/>
        </p:nvSpPr>
        <p:spPr bwMode="auto">
          <a:xfrm>
            <a:off x="1877243" y="5436912"/>
            <a:ext cx="238125" cy="171450"/>
          </a:xfrm>
          <a:prstGeom prst="cloudCallout">
            <a:avLst>
              <a:gd name="adj1" fmla="val -26000"/>
              <a:gd name="adj2" fmla="val 376667"/>
            </a:avLst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AutoShape 4"/>
          <p:cNvSpPr>
            <a:spLocks noChangeArrowheads="1"/>
          </p:cNvSpPr>
          <p:nvPr/>
        </p:nvSpPr>
        <p:spPr bwMode="auto">
          <a:xfrm>
            <a:off x="2117009" y="4957775"/>
            <a:ext cx="238125" cy="171450"/>
          </a:xfrm>
          <a:prstGeom prst="cloudCallout">
            <a:avLst>
              <a:gd name="adj1" fmla="val -26000"/>
              <a:gd name="adj2" fmla="val 376667"/>
            </a:avLst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Выноска-облако 2"/>
          <p:cNvSpPr/>
          <p:nvPr/>
        </p:nvSpPr>
        <p:spPr>
          <a:xfrm>
            <a:off x="0" y="0"/>
            <a:ext cx="5627796" cy="299695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23796" y="4852824"/>
            <a:ext cx="1296144" cy="1616847"/>
          </a:xfrm>
          <a:prstGeom prst="rect">
            <a:avLst/>
          </a:prstGeom>
          <a:noFill/>
        </p:spPr>
      </p:pic>
      <p:sp>
        <p:nvSpPr>
          <p:cNvPr id="1029" name="AutoShape 5"/>
          <p:cNvSpPr>
            <a:spLocks noChangeArrowheads="1"/>
          </p:cNvSpPr>
          <p:nvPr/>
        </p:nvSpPr>
        <p:spPr bwMode="auto">
          <a:xfrm>
            <a:off x="3250423" y="5859556"/>
            <a:ext cx="247650" cy="171450"/>
          </a:xfrm>
          <a:prstGeom prst="cloudCallout">
            <a:avLst>
              <a:gd name="adj1" fmla="val -296153"/>
              <a:gd name="adj2" fmla="val 376667"/>
            </a:avLst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0" name="AutoShape 6"/>
          <p:cNvSpPr>
            <a:spLocks noChangeArrowheads="1"/>
          </p:cNvSpPr>
          <p:nvPr/>
        </p:nvSpPr>
        <p:spPr bwMode="auto">
          <a:xfrm>
            <a:off x="3603779" y="5688106"/>
            <a:ext cx="247650" cy="171450"/>
          </a:xfrm>
          <a:prstGeom prst="cloudCallout">
            <a:avLst>
              <a:gd name="adj1" fmla="val -296153"/>
              <a:gd name="adj2" fmla="val 376667"/>
            </a:avLst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1" name="AutoShape 7"/>
          <p:cNvSpPr>
            <a:spLocks noChangeArrowheads="1"/>
          </p:cNvSpPr>
          <p:nvPr/>
        </p:nvSpPr>
        <p:spPr bwMode="auto">
          <a:xfrm>
            <a:off x="3381569" y="5129225"/>
            <a:ext cx="247650" cy="171450"/>
          </a:xfrm>
          <a:prstGeom prst="cloudCallout">
            <a:avLst>
              <a:gd name="adj1" fmla="val -296153"/>
              <a:gd name="adj2" fmla="val 376667"/>
            </a:avLst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70297" y="375091"/>
            <a:ext cx="51602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Решили уборку они провести, да все испачкались в пыли.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И стали они грязными. 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(</a:t>
            </a:r>
            <a:r>
              <a:rPr lang="ru-RU" sz="2800" b="1" dirty="0" err="1" smtClean="0">
                <a:solidFill>
                  <a:srgbClr val="C00000"/>
                </a:solidFill>
              </a:rPr>
              <a:t>Песи</a:t>
            </a:r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</a:rPr>
              <a:t>нинди</a:t>
            </a:r>
            <a:r>
              <a:rPr lang="ru-RU" sz="2800" b="1" dirty="0" smtClean="0">
                <a:solidFill>
                  <a:srgbClr val="C00000"/>
                </a:solidFill>
              </a:rPr>
              <a:t>?) (</a:t>
            </a:r>
            <a:r>
              <a:rPr lang="ru-RU" sz="2800" b="1" dirty="0" err="1" smtClean="0">
                <a:solidFill>
                  <a:srgbClr val="C00000"/>
                </a:solidFill>
              </a:rPr>
              <a:t>Песи</a:t>
            </a:r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</a:rPr>
              <a:t>пычрак</a:t>
            </a:r>
            <a:r>
              <a:rPr lang="ru-RU" sz="2800" b="1" dirty="0" smtClean="0">
                <a:solidFill>
                  <a:srgbClr val="C00000"/>
                </a:solidFill>
              </a:rPr>
              <a:t>)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(</a:t>
            </a:r>
            <a:r>
              <a:rPr lang="ru-RU" sz="2800" b="1" dirty="0" err="1" smtClean="0">
                <a:solidFill>
                  <a:srgbClr val="C00000"/>
                </a:solidFill>
              </a:rPr>
              <a:t>эт</a:t>
            </a:r>
            <a:r>
              <a:rPr lang="ru-RU" sz="2800" b="1" dirty="0" smtClean="0">
                <a:solidFill>
                  <a:srgbClr val="C00000"/>
                </a:solidFill>
              </a:rPr>
              <a:t>, </a:t>
            </a:r>
            <a:r>
              <a:rPr lang="ru-RU" sz="2800" b="1" dirty="0" err="1" smtClean="0">
                <a:solidFill>
                  <a:srgbClr val="C00000"/>
                </a:solidFill>
              </a:rPr>
              <a:t>аю</a:t>
            </a:r>
            <a:r>
              <a:rPr lang="ru-RU" sz="2800" b="1" dirty="0" smtClean="0">
                <a:solidFill>
                  <a:srgbClr val="C00000"/>
                </a:solidFill>
              </a:rPr>
              <a:t>, </a:t>
            </a:r>
            <a:r>
              <a:rPr lang="ru-RU" sz="2800" b="1" dirty="0" err="1" smtClean="0">
                <a:solidFill>
                  <a:srgbClr val="C00000"/>
                </a:solidFill>
              </a:rPr>
              <a:t>курчак</a:t>
            </a:r>
            <a:r>
              <a:rPr lang="ru-RU" sz="2800" b="1" dirty="0" smtClean="0">
                <a:solidFill>
                  <a:srgbClr val="C00000"/>
                </a:solidFill>
              </a:rPr>
              <a:t>, </a:t>
            </a:r>
            <a:r>
              <a:rPr lang="ru-RU" sz="2800" b="1" dirty="0" err="1" smtClean="0">
                <a:solidFill>
                  <a:srgbClr val="C00000"/>
                </a:solidFill>
              </a:rPr>
              <a:t>куян</a:t>
            </a:r>
            <a:r>
              <a:rPr lang="ru-RU" sz="2800" b="1" dirty="0" smtClean="0">
                <a:solidFill>
                  <a:srgbClr val="C00000"/>
                </a:solidFill>
              </a:rPr>
              <a:t>)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53624750"/>
      </p:ext>
    </p:extLst>
  </p:cSld>
  <p:clrMapOvr>
    <a:masterClrMapping/>
  </p:clrMapOvr>
  <p:transition spd="slow">
    <p:cut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Home\Desktop\картинки\4058498_2356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92878"/>
            <a:ext cx="9144000" cy="6950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619400"/>
            <a:ext cx="1343642" cy="1305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3779912" y="4149080"/>
            <a:ext cx="523682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Бегом побежали на речку, плескались, купались, отмывались. 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И стали они </a:t>
            </a:r>
            <a:r>
              <a:rPr lang="ru-RU" sz="2400" b="1" dirty="0" smtClean="0">
                <a:solidFill>
                  <a:srgbClr val="C00000"/>
                </a:solidFill>
              </a:rPr>
              <a:t>чистыми.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 (</a:t>
            </a:r>
            <a:r>
              <a:rPr lang="ru-RU" sz="2400" b="1" dirty="0" err="1" smtClean="0">
                <a:solidFill>
                  <a:srgbClr val="C00000"/>
                </a:solidFill>
              </a:rPr>
              <a:t>Эт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</a:rPr>
              <a:t>нинди</a:t>
            </a:r>
            <a:r>
              <a:rPr lang="ru-RU" sz="2400" b="1" dirty="0" smtClean="0">
                <a:solidFill>
                  <a:srgbClr val="C00000"/>
                </a:solidFill>
              </a:rPr>
              <a:t>?)</a:t>
            </a:r>
            <a:r>
              <a:rPr lang="ru-RU" sz="2800" dirty="0" smtClean="0">
                <a:solidFill>
                  <a:srgbClr val="C00000"/>
                </a:solidFill>
              </a:rPr>
              <a:t>(</a:t>
            </a:r>
            <a:r>
              <a:rPr lang="ru-RU" sz="2800" dirty="0" err="1" smtClean="0">
                <a:solidFill>
                  <a:srgbClr val="C00000"/>
                </a:solidFill>
              </a:rPr>
              <a:t>Эт</a:t>
            </a:r>
            <a:r>
              <a:rPr lang="ru-RU" sz="2800" dirty="0" smtClean="0">
                <a:solidFill>
                  <a:srgbClr val="C00000"/>
                </a:solidFill>
              </a:rPr>
              <a:t> чиста)</a:t>
            </a:r>
          </a:p>
          <a:p>
            <a:r>
              <a:rPr lang="ru-RU" sz="2800" dirty="0" smtClean="0">
                <a:solidFill>
                  <a:srgbClr val="C00000"/>
                </a:solidFill>
              </a:rPr>
              <a:t>(</a:t>
            </a:r>
            <a:r>
              <a:rPr lang="ru-RU" sz="2800" dirty="0" err="1" smtClean="0">
                <a:solidFill>
                  <a:srgbClr val="C00000"/>
                </a:solidFill>
              </a:rPr>
              <a:t>Курчак</a:t>
            </a:r>
            <a:r>
              <a:rPr lang="ru-RU" sz="2800" dirty="0" smtClean="0">
                <a:solidFill>
                  <a:srgbClr val="C00000"/>
                </a:solidFill>
              </a:rPr>
              <a:t>, </a:t>
            </a:r>
            <a:r>
              <a:rPr lang="ru-RU" sz="2800" dirty="0" err="1" smtClean="0">
                <a:solidFill>
                  <a:srgbClr val="C00000"/>
                </a:solidFill>
              </a:rPr>
              <a:t>куян</a:t>
            </a:r>
            <a:r>
              <a:rPr lang="ru-RU" sz="2800" dirty="0" smtClean="0">
                <a:solidFill>
                  <a:srgbClr val="C00000"/>
                </a:solidFill>
              </a:rPr>
              <a:t>, </a:t>
            </a:r>
            <a:r>
              <a:rPr lang="ru-RU" sz="2800" dirty="0" err="1" smtClean="0">
                <a:solidFill>
                  <a:srgbClr val="C00000"/>
                </a:solidFill>
              </a:rPr>
              <a:t>песи</a:t>
            </a:r>
            <a:r>
              <a:rPr lang="ru-RU" sz="2800" dirty="0" smtClean="0">
                <a:solidFill>
                  <a:srgbClr val="C00000"/>
                </a:solidFill>
              </a:rPr>
              <a:t>, </a:t>
            </a:r>
            <a:r>
              <a:rPr lang="ru-RU" sz="2800" dirty="0" err="1" smtClean="0">
                <a:solidFill>
                  <a:srgbClr val="C00000"/>
                </a:solidFill>
              </a:rPr>
              <a:t>аю</a:t>
            </a:r>
            <a:r>
              <a:rPr lang="ru-RU" sz="2800" dirty="0" smtClean="0">
                <a:solidFill>
                  <a:srgbClr val="C00000"/>
                </a:solidFill>
              </a:rPr>
              <a:t>)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84784"/>
            <a:ext cx="1224135" cy="14441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57356" y="2143117"/>
            <a:ext cx="1159104" cy="1193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C:\Users\Khasanov\Desktop\бред\5-6\курчак.PN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57224" y="3304115"/>
            <a:ext cx="1410520" cy="1295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90110" y="2636912"/>
            <a:ext cx="1282417" cy="12921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9016734" y="6669360"/>
            <a:ext cx="127265" cy="18864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7500958" y="6429396"/>
            <a:ext cx="1700218" cy="42860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890103"/>
      </p:ext>
    </p:extLst>
  </p:cSld>
  <p:clrMapOvr>
    <a:masterClrMapping/>
  </p:clrMapOvr>
  <p:transition spd="slow">
    <p:cut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77747" y="-34102"/>
            <a:ext cx="9236306" cy="6892102"/>
          </a:xfrm>
        </p:spPr>
      </p:pic>
      <p:pic>
        <p:nvPicPr>
          <p:cNvPr id="7" name="Рисунок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95528" y="1124744"/>
            <a:ext cx="1476672" cy="16123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Выноска-облако 2"/>
          <p:cNvSpPr/>
          <p:nvPr/>
        </p:nvSpPr>
        <p:spPr>
          <a:xfrm>
            <a:off x="0" y="-1"/>
            <a:ext cx="4355976" cy="2726933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404664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После долгого купания захотелось очень есть. Угостили зайку  хлебом.</a:t>
            </a:r>
            <a:endParaRPr lang="ru-RU" sz="2800" b="1" dirty="0">
              <a:solidFill>
                <a:srgbClr val="C00000"/>
              </a:solidFill>
            </a:endParaRPr>
          </a:p>
          <a:p>
            <a:r>
              <a:rPr lang="ru-RU" sz="2800" b="1" dirty="0" smtClean="0">
                <a:solidFill>
                  <a:srgbClr val="C00000"/>
                </a:solidFill>
              </a:rPr>
              <a:t>(</a:t>
            </a:r>
            <a:r>
              <a:rPr lang="ru-RU" sz="2800" b="1" dirty="0" err="1" smtClean="0">
                <a:solidFill>
                  <a:srgbClr val="C00000"/>
                </a:solidFill>
              </a:rPr>
              <a:t>Куян</a:t>
            </a:r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</a:rPr>
              <a:t>мә, ипи</a:t>
            </a:r>
            <a:r>
              <a:rPr lang="ru-RU" sz="2800" b="1" dirty="0" smtClean="0">
                <a:solidFill>
                  <a:srgbClr val="C00000"/>
                </a:solidFill>
              </a:rPr>
              <a:t>, </a:t>
            </a:r>
            <a:r>
              <a:rPr lang="ru-RU" sz="2800" b="1" dirty="0" err="1" smtClean="0">
                <a:solidFill>
                  <a:srgbClr val="C00000"/>
                </a:solidFill>
              </a:rPr>
              <a:t>аша</a:t>
            </a:r>
            <a:r>
              <a:rPr lang="ru-RU" sz="2800" b="1" dirty="0" smtClean="0">
                <a:solidFill>
                  <a:srgbClr val="C00000"/>
                </a:solidFill>
              </a:rPr>
              <a:t>)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093038">
            <a:off x="3480019" y="2845083"/>
            <a:ext cx="840620" cy="14678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42733" y="4365104"/>
            <a:ext cx="723900" cy="971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12" descr="виноград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37779" y="2924944"/>
            <a:ext cx="1233758" cy="11895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C:\Users\Home\Desktop\картинки\Question_Sign_24020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8818" y="2726933"/>
            <a:ext cx="1510019" cy="1410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93453966"/>
      </p:ext>
    </p:extLst>
  </p:cSld>
  <p:clrMapOvr>
    <a:masterClrMapping/>
  </p:clrMapOvr>
  <p:transition spd="slow">
    <p:cut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2740" y="0"/>
            <a:ext cx="9144000" cy="6882867"/>
          </a:xfrm>
        </p:spPr>
      </p:pic>
      <p:pic>
        <p:nvPicPr>
          <p:cNvPr id="6" name="Рисунок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8818" y="724241"/>
            <a:ext cx="1559366" cy="15526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3284984"/>
            <a:ext cx="1512168" cy="11503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Выноска-облако 2"/>
          <p:cNvSpPr/>
          <p:nvPr/>
        </p:nvSpPr>
        <p:spPr>
          <a:xfrm>
            <a:off x="0" y="82796"/>
            <a:ext cx="4427984" cy="227687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546449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008000"/>
                </a:solidFill>
              </a:rPr>
              <a:t> </a:t>
            </a:r>
            <a:r>
              <a:rPr lang="ru-RU" sz="2800" b="1" dirty="0">
                <a:solidFill>
                  <a:srgbClr val="C00000"/>
                </a:solidFill>
              </a:rPr>
              <a:t>М</a:t>
            </a:r>
            <a:r>
              <a:rPr lang="ru-RU" sz="2800" b="1" dirty="0" smtClean="0">
                <a:solidFill>
                  <a:srgbClr val="C00000"/>
                </a:solidFill>
              </a:rPr>
              <a:t>ишку </a:t>
            </a:r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чаем напоили,</a:t>
            </a:r>
            <a:endParaRPr lang="ru-RU" sz="2800" b="1" dirty="0">
              <a:solidFill>
                <a:srgbClr val="C00000"/>
              </a:solidFill>
            </a:endParaRPr>
          </a:p>
          <a:p>
            <a:r>
              <a:rPr lang="ru-RU" sz="2800" b="1" dirty="0" smtClean="0">
                <a:solidFill>
                  <a:srgbClr val="C00000"/>
                </a:solidFill>
              </a:rPr>
              <a:t>(</a:t>
            </a:r>
            <a:r>
              <a:rPr lang="ru-RU" sz="2800" b="1" dirty="0" err="1" smtClean="0">
                <a:solidFill>
                  <a:srgbClr val="C00000"/>
                </a:solidFill>
              </a:rPr>
              <a:t>Аю</a:t>
            </a:r>
            <a:r>
              <a:rPr lang="ru-RU" sz="2800" b="1" dirty="0" smtClean="0">
                <a:solidFill>
                  <a:srgbClr val="C00000"/>
                </a:solidFill>
              </a:rPr>
              <a:t>, </a:t>
            </a:r>
            <a:r>
              <a:rPr lang="ru-RU" sz="2800" b="1" dirty="0" err="1" smtClean="0">
                <a:solidFill>
                  <a:srgbClr val="C00000"/>
                </a:solidFill>
              </a:rPr>
              <a:t>мә чэй</a:t>
            </a:r>
            <a:r>
              <a:rPr lang="ru-RU" sz="2800" b="1" dirty="0" smtClean="0">
                <a:solidFill>
                  <a:srgbClr val="C00000"/>
                </a:solidFill>
              </a:rPr>
              <a:t>, </a:t>
            </a:r>
            <a:r>
              <a:rPr lang="ru-RU" sz="2800" b="1" dirty="0" err="1">
                <a:solidFill>
                  <a:srgbClr val="C00000"/>
                </a:solidFill>
              </a:rPr>
              <a:t>эч</a:t>
            </a:r>
            <a:r>
              <a:rPr lang="ru-RU" sz="2800" b="1" dirty="0">
                <a:solidFill>
                  <a:srgbClr val="C00000"/>
                </a:solidFill>
              </a:rPr>
              <a:t>)</a:t>
            </a:r>
          </a:p>
        </p:txBody>
      </p:sp>
      <p:pic>
        <p:nvPicPr>
          <p:cNvPr id="8" name="Рисунок 7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23520" y="3752650"/>
            <a:ext cx="1509484" cy="1171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3" descr="C:\Users\Home\Desktop\картинки\Question_Sign_24020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77319" y="2420889"/>
            <a:ext cx="115622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5151513">
            <a:off x="3480019" y="2845083"/>
            <a:ext cx="840620" cy="14678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186096314"/>
      </p:ext>
    </p:extLst>
  </p:cSld>
  <p:clrMapOvr>
    <a:masterClrMapping/>
  </p:clrMapOvr>
  <p:transition spd="slow">
    <p:cut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3999" cy="6996483"/>
          </a:xfrm>
        </p:spPr>
      </p:pic>
      <p:pic>
        <p:nvPicPr>
          <p:cNvPr id="6" name="Рисунок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38940" y="836712"/>
            <a:ext cx="1531505" cy="1773197"/>
          </a:xfrm>
          <a:prstGeom prst="rect">
            <a:avLst/>
          </a:prstGeom>
          <a:noFill/>
        </p:spPr>
      </p:pic>
      <p:sp>
        <p:nvSpPr>
          <p:cNvPr id="3" name="Выноска-облако 2"/>
          <p:cNvSpPr/>
          <p:nvPr/>
        </p:nvSpPr>
        <p:spPr>
          <a:xfrm>
            <a:off x="479292" y="188640"/>
            <a:ext cx="3938736" cy="2421269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54868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А собачку яблоком угостили.</a:t>
            </a:r>
            <a:endParaRPr lang="ru-RU" sz="2800" b="1" dirty="0">
              <a:solidFill>
                <a:srgbClr val="C00000"/>
              </a:solidFill>
            </a:endParaRPr>
          </a:p>
          <a:p>
            <a:r>
              <a:rPr lang="ru-RU" sz="2800" b="1" dirty="0" smtClean="0">
                <a:solidFill>
                  <a:srgbClr val="C00000"/>
                </a:solidFill>
              </a:rPr>
              <a:t>(</a:t>
            </a:r>
            <a:r>
              <a:rPr lang="ru-RU" sz="2800" b="1" dirty="0" err="1" smtClean="0">
                <a:solidFill>
                  <a:srgbClr val="C00000"/>
                </a:solidFill>
              </a:rPr>
              <a:t>Эт</a:t>
            </a:r>
            <a:r>
              <a:rPr lang="ru-RU" sz="2800" b="1" dirty="0" smtClean="0">
                <a:solidFill>
                  <a:srgbClr val="C00000"/>
                </a:solidFill>
              </a:rPr>
              <a:t>, </a:t>
            </a:r>
            <a:r>
              <a:rPr lang="ru-RU" sz="2800" b="1" dirty="0" err="1" smtClean="0">
                <a:solidFill>
                  <a:srgbClr val="C00000"/>
                </a:solidFill>
              </a:rPr>
              <a:t>мә  алма</a:t>
            </a:r>
            <a:r>
              <a:rPr lang="ru-RU" sz="2800" b="1" dirty="0" smtClean="0">
                <a:solidFill>
                  <a:srgbClr val="C00000"/>
                </a:solidFill>
              </a:rPr>
              <a:t>, </a:t>
            </a:r>
            <a:r>
              <a:rPr lang="ru-RU" sz="2800" b="1" dirty="0" err="1" smtClean="0">
                <a:solidFill>
                  <a:srgbClr val="C00000"/>
                </a:solidFill>
              </a:rPr>
              <a:t>аша</a:t>
            </a:r>
            <a:r>
              <a:rPr lang="ru-RU" sz="2800" b="1" dirty="0" smtClean="0">
                <a:solidFill>
                  <a:srgbClr val="C00000"/>
                </a:solidFill>
              </a:rPr>
              <a:t>)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49112" y="3081708"/>
            <a:ext cx="1051279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093038">
            <a:off x="3940900" y="3046473"/>
            <a:ext cx="840620" cy="12203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3" descr="C:\Users\Home\Desktop\картинки\Question_Sign_24020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38940" y="2669008"/>
            <a:ext cx="1413052" cy="1264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12" descr="виноград1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28587" y="4155165"/>
            <a:ext cx="1233758" cy="11895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62047412"/>
      </p:ext>
    </p:extLst>
  </p:cSld>
  <p:clrMapOvr>
    <a:masterClrMapping/>
  </p:clrMapOvr>
  <p:transition spd="slow">
    <p:cut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4948"/>
            <a:ext cx="9144000" cy="68829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7505" y="1196752"/>
            <a:ext cx="1656184" cy="2088232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softEdge rad="112500"/>
          </a:effectLst>
        </p:spPr>
      </p:pic>
      <p:sp>
        <p:nvSpPr>
          <p:cNvPr id="3" name="Выноска-облако 2"/>
          <p:cNvSpPr/>
          <p:nvPr/>
        </p:nvSpPr>
        <p:spPr>
          <a:xfrm>
            <a:off x="465079" y="91616"/>
            <a:ext cx="4032448" cy="188910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692696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Кошке молока налили,</a:t>
            </a:r>
            <a:endParaRPr lang="ru-RU" sz="2800" b="1" dirty="0">
              <a:solidFill>
                <a:srgbClr val="C00000"/>
              </a:solidFill>
            </a:endParaRPr>
          </a:p>
          <a:p>
            <a:r>
              <a:rPr lang="ru-RU" sz="2800" b="1" dirty="0" smtClean="0">
                <a:solidFill>
                  <a:srgbClr val="C00000"/>
                </a:solidFill>
              </a:rPr>
              <a:t>(</a:t>
            </a:r>
            <a:r>
              <a:rPr lang="ru-RU" sz="2800" b="1" dirty="0" err="1" smtClean="0">
                <a:solidFill>
                  <a:srgbClr val="C00000"/>
                </a:solidFill>
              </a:rPr>
              <a:t>Песи</a:t>
            </a:r>
            <a:r>
              <a:rPr lang="ru-RU" sz="2800" b="1" dirty="0" smtClean="0">
                <a:solidFill>
                  <a:srgbClr val="C00000"/>
                </a:solidFill>
              </a:rPr>
              <a:t>, </a:t>
            </a:r>
            <a:r>
              <a:rPr lang="ru-RU" sz="2800" b="1" dirty="0" err="1" smtClean="0">
                <a:solidFill>
                  <a:srgbClr val="C00000"/>
                </a:solidFill>
              </a:rPr>
              <a:t>мә  сөт, </a:t>
            </a:r>
            <a:r>
              <a:rPr lang="ru-RU" sz="2800" b="1" dirty="0" err="1">
                <a:solidFill>
                  <a:srgbClr val="C00000"/>
                </a:solidFill>
              </a:rPr>
              <a:t>эч</a:t>
            </a:r>
            <a:r>
              <a:rPr lang="ru-RU" sz="2800" b="1" dirty="0">
                <a:solidFill>
                  <a:srgbClr val="C00000"/>
                </a:solidFill>
              </a:rPr>
              <a:t>)</a:t>
            </a:r>
          </a:p>
        </p:txBody>
      </p:sp>
      <p:pic>
        <p:nvPicPr>
          <p:cNvPr id="7" name="Рисунок 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99672" y="4265091"/>
            <a:ext cx="83185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C:\Users\Home\Desktop\картинки\Question_Sign_24020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998589"/>
            <a:ext cx="115622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75337" y="3538649"/>
            <a:ext cx="1512168" cy="9342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04248" y="3311409"/>
            <a:ext cx="723900" cy="971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433294692"/>
      </p:ext>
    </p:extLst>
  </p:cSld>
  <p:clrMapOvr>
    <a:masterClrMapping/>
  </p:clrMapOvr>
  <p:transition spd="slow">
    <p:cut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Выноска-облако 2"/>
          <p:cNvSpPr/>
          <p:nvPr/>
        </p:nvSpPr>
        <p:spPr>
          <a:xfrm>
            <a:off x="143860" y="461122"/>
            <a:ext cx="4932040" cy="2699907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24731" y="836712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Кукле виноград предложили.</a:t>
            </a:r>
            <a:endParaRPr lang="ru-RU" sz="2800" b="1" dirty="0">
              <a:solidFill>
                <a:srgbClr val="C00000"/>
              </a:solidFill>
            </a:endParaRPr>
          </a:p>
          <a:p>
            <a:r>
              <a:rPr lang="ru-RU" sz="2800" b="1" dirty="0" smtClean="0">
                <a:solidFill>
                  <a:srgbClr val="C00000"/>
                </a:solidFill>
              </a:rPr>
              <a:t>(</a:t>
            </a:r>
            <a:r>
              <a:rPr lang="ru-RU" sz="2800" b="1" dirty="0" err="1" smtClean="0">
                <a:solidFill>
                  <a:srgbClr val="C00000"/>
                </a:solidFill>
              </a:rPr>
              <a:t>Курчак</a:t>
            </a:r>
            <a:r>
              <a:rPr lang="ru-RU" sz="2800" b="1" dirty="0" smtClean="0">
                <a:solidFill>
                  <a:srgbClr val="C00000"/>
                </a:solidFill>
              </a:rPr>
              <a:t>, </a:t>
            </a:r>
            <a:r>
              <a:rPr lang="ru-RU" sz="2800" b="1" dirty="0" err="1" smtClean="0">
                <a:solidFill>
                  <a:srgbClr val="C00000"/>
                </a:solidFill>
              </a:rPr>
              <a:t>мә </a:t>
            </a:r>
            <a:r>
              <a:rPr lang="ru-RU" sz="2800" b="1" dirty="0" smtClean="0">
                <a:solidFill>
                  <a:srgbClr val="C00000"/>
                </a:solidFill>
              </a:rPr>
              <a:t>виноград, </a:t>
            </a:r>
            <a:r>
              <a:rPr lang="ru-RU" sz="2800" b="1" dirty="0" err="1" smtClean="0">
                <a:solidFill>
                  <a:srgbClr val="C00000"/>
                </a:solidFill>
              </a:rPr>
              <a:t>аша</a:t>
            </a:r>
            <a:r>
              <a:rPr lang="ru-RU" sz="2800" b="1" dirty="0" smtClean="0">
                <a:solidFill>
                  <a:srgbClr val="C00000"/>
                </a:solidFill>
              </a:rPr>
              <a:t>)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6" name="Рисунок 5" descr="C:\Users\Khasanov\Desktop\бред\5-6\курчак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25335" y="1241757"/>
            <a:ext cx="1466850" cy="1736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12" descr="виноград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58427" y="4087497"/>
            <a:ext cx="1233758" cy="1324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093038">
            <a:off x="3989633" y="3086781"/>
            <a:ext cx="840620" cy="11877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3" descr="C:\Users\Home\Desktop\картинки\Question_Sign_24020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59996" y="3015195"/>
            <a:ext cx="115622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92185" y="3161030"/>
            <a:ext cx="1512168" cy="9342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662203689"/>
      </p:ext>
    </p:extLst>
  </p:cSld>
  <p:clrMapOvr>
    <a:masterClrMapping/>
  </p:clrMapOvr>
  <p:transition spd="slow">
    <p:cut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71112" cy="6858000"/>
          </a:xfrm>
        </p:spPr>
      </p:pic>
      <p:pic>
        <p:nvPicPr>
          <p:cNvPr id="6" name="Рисунок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617347"/>
            <a:ext cx="1656184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Выноска-облако 2"/>
          <p:cNvSpPr/>
          <p:nvPr/>
        </p:nvSpPr>
        <p:spPr>
          <a:xfrm>
            <a:off x="147805" y="260648"/>
            <a:ext cx="5292080" cy="2046763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9856" y="406866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Отмылись, поели и стали играть.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Все ли на месте?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Нужно их сосчитать.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1 (</a:t>
            </a:r>
            <a:r>
              <a:rPr lang="ru-RU" b="1" dirty="0" err="1" smtClean="0">
                <a:solidFill>
                  <a:srgbClr val="C00000"/>
                </a:solidFill>
              </a:rPr>
              <a:t>бер</a:t>
            </a:r>
            <a:r>
              <a:rPr lang="ru-RU" b="1" dirty="0" smtClean="0">
                <a:solidFill>
                  <a:srgbClr val="C00000"/>
                </a:solidFill>
              </a:rPr>
              <a:t>),2 (</a:t>
            </a:r>
            <a:r>
              <a:rPr lang="ru-RU" b="1" dirty="0" err="1" smtClean="0">
                <a:solidFill>
                  <a:srgbClr val="C00000"/>
                </a:solidFill>
              </a:rPr>
              <a:t>ике</a:t>
            </a:r>
            <a:r>
              <a:rPr lang="ru-RU" b="1" dirty="0" smtClean="0">
                <a:solidFill>
                  <a:srgbClr val="C00000"/>
                </a:solidFill>
              </a:rPr>
              <a:t>),3(</a:t>
            </a:r>
            <a:r>
              <a:rPr lang="ru-RU" b="1" dirty="0" err="1" smtClean="0">
                <a:solidFill>
                  <a:srgbClr val="C00000"/>
                </a:solidFill>
              </a:rPr>
              <a:t>оч</a:t>
            </a:r>
            <a:r>
              <a:rPr lang="ru-RU" b="1" dirty="0" smtClean="0">
                <a:solidFill>
                  <a:srgbClr val="C00000"/>
                </a:solidFill>
              </a:rPr>
              <a:t>), 4 (</a:t>
            </a:r>
            <a:r>
              <a:rPr lang="ru-RU" b="1" dirty="0" err="1" smtClean="0">
                <a:solidFill>
                  <a:srgbClr val="C00000"/>
                </a:solidFill>
              </a:rPr>
              <a:t>дурт</a:t>
            </a:r>
            <a:r>
              <a:rPr lang="ru-RU" b="1" dirty="0" smtClean="0">
                <a:solidFill>
                  <a:srgbClr val="C00000"/>
                </a:solidFill>
              </a:rPr>
              <a:t>),5 (</a:t>
            </a:r>
            <a:r>
              <a:rPr lang="ru-RU" b="1" dirty="0" err="1" smtClean="0">
                <a:solidFill>
                  <a:srgbClr val="C00000"/>
                </a:solidFill>
              </a:rPr>
              <a:t>биш</a:t>
            </a:r>
            <a:r>
              <a:rPr lang="ru-RU" b="1" dirty="0" smtClean="0">
                <a:solidFill>
                  <a:srgbClr val="C00000"/>
                </a:solidFill>
              </a:rPr>
              <a:t>)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Все на месте! Ровно 5 (</a:t>
            </a:r>
            <a:r>
              <a:rPr lang="ru-RU" b="1" dirty="0" err="1" smtClean="0">
                <a:solidFill>
                  <a:srgbClr val="C00000"/>
                </a:solidFill>
              </a:rPr>
              <a:t>биш</a:t>
            </a:r>
            <a:r>
              <a:rPr lang="ru-RU" b="1" dirty="0" smtClean="0">
                <a:solidFill>
                  <a:srgbClr val="C00000"/>
                </a:solidFill>
              </a:rPr>
              <a:t>)!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Будем вместе мы играть!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7" name="Рисунок 6" descr="C:\Users\Khasanov\Desktop\бред\5-6\курчак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2654966"/>
            <a:ext cx="1466850" cy="1736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97313" y="4149080"/>
            <a:ext cx="1728192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58532" y="2272220"/>
            <a:ext cx="1872208" cy="20727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395106"/>
            <a:ext cx="1656184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C:\Users\Home\Desktop\картинки\tsifra-5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639123"/>
            <a:ext cx="1670233" cy="18442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47419841"/>
      </p:ext>
    </p:extLst>
  </p:cSld>
  <p:clrMapOvr>
    <a:masterClrMapping/>
  </p:clrMapOvr>
  <p:transition spd="med" advClick="0">
    <p:cut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0"/>
                            </p:stCondLst>
                            <p:childTnLst>
                              <p:par>
                                <p:cTn id="26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27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Home\Desktop\картинки\beautiful0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35768"/>
            <a:ext cx="9144000" cy="6893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99592" y="260648"/>
            <a:ext cx="8136904" cy="3779758"/>
          </a:xfrm>
          <a:prstGeom prst="roundRect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dirty="0">
                <a:solidFill>
                  <a:srgbClr val="7030A0"/>
                </a:solidFill>
              </a:rPr>
              <a:t>Формировать умение у детей эмоционально воспринимать содержание сказки.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>
                <a:solidFill>
                  <a:srgbClr val="7030A0"/>
                </a:solidFill>
              </a:rPr>
              <a:t> Запоминать персонажей («</a:t>
            </a:r>
            <a:r>
              <a:rPr lang="ru-RU" sz="2400" dirty="0" err="1">
                <a:solidFill>
                  <a:srgbClr val="7030A0"/>
                </a:solidFill>
              </a:rPr>
              <a:t>Песи,эт,куян,аю</a:t>
            </a:r>
            <a:r>
              <a:rPr lang="ru-RU" sz="2400" dirty="0">
                <a:solidFill>
                  <a:srgbClr val="7030A0"/>
                </a:solidFill>
              </a:rPr>
              <a:t>, </a:t>
            </a:r>
            <a:r>
              <a:rPr lang="ru-RU" sz="2400" dirty="0" err="1">
                <a:solidFill>
                  <a:srgbClr val="7030A0"/>
                </a:solidFill>
              </a:rPr>
              <a:t>курчак</a:t>
            </a:r>
            <a:r>
              <a:rPr lang="ru-RU" sz="2400" dirty="0">
                <a:solidFill>
                  <a:srgbClr val="7030A0"/>
                </a:solidFill>
              </a:rPr>
              <a:t>»)  и последовательность действий.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>
                <a:solidFill>
                  <a:srgbClr val="7030A0"/>
                </a:solidFill>
              </a:rPr>
              <a:t>Умение правильно отвечать на поставленные вопросы( «</a:t>
            </a:r>
            <a:r>
              <a:rPr lang="ru-RU" sz="2400" dirty="0" err="1">
                <a:solidFill>
                  <a:srgbClr val="7030A0"/>
                </a:solidFill>
              </a:rPr>
              <a:t>Бу</a:t>
            </a:r>
            <a:r>
              <a:rPr lang="ru-RU" sz="2400" dirty="0">
                <a:solidFill>
                  <a:srgbClr val="7030A0"/>
                </a:solidFill>
              </a:rPr>
              <a:t> кем»), понимать вопрос («</a:t>
            </a:r>
            <a:r>
              <a:rPr lang="ru-RU" sz="2400" dirty="0" err="1">
                <a:solidFill>
                  <a:srgbClr val="7030A0"/>
                </a:solidFill>
              </a:rPr>
              <a:t>Нинди</a:t>
            </a:r>
            <a:r>
              <a:rPr lang="ru-RU" sz="2400" dirty="0">
                <a:solidFill>
                  <a:srgbClr val="7030A0"/>
                </a:solidFill>
              </a:rPr>
              <a:t>, </a:t>
            </a:r>
            <a:r>
              <a:rPr lang="ru-RU" sz="2400" dirty="0" err="1">
                <a:solidFill>
                  <a:srgbClr val="7030A0"/>
                </a:solidFill>
              </a:rPr>
              <a:t>нич</a:t>
            </a:r>
            <a:r>
              <a:rPr lang="tt-RU" sz="2400" dirty="0">
                <a:solidFill>
                  <a:srgbClr val="7030A0"/>
                </a:solidFill>
              </a:rPr>
              <a:t>э</a:t>
            </a:r>
            <a:r>
              <a:rPr lang="ru-RU" sz="2400" dirty="0">
                <a:solidFill>
                  <a:srgbClr val="7030A0"/>
                </a:solidFill>
              </a:rPr>
              <a:t>?»)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>
                <a:solidFill>
                  <a:srgbClr val="7030A0"/>
                </a:solidFill>
              </a:rPr>
              <a:t>Упражнять в умении правильно предложить друзьям угощение. (Аша, </a:t>
            </a:r>
            <a:r>
              <a:rPr lang="ru-RU" sz="2400" dirty="0" err="1">
                <a:solidFill>
                  <a:srgbClr val="7030A0"/>
                </a:solidFill>
              </a:rPr>
              <a:t>эч</a:t>
            </a:r>
            <a:r>
              <a:rPr lang="ru-RU" sz="2400" dirty="0">
                <a:solidFill>
                  <a:srgbClr val="7030A0"/>
                </a:solidFill>
              </a:rPr>
              <a:t>).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>
                <a:solidFill>
                  <a:srgbClr val="7030A0"/>
                </a:solidFill>
              </a:rPr>
              <a:t>Закрепление счета.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1520" y="4640570"/>
            <a:ext cx="5616624" cy="1430179"/>
          </a:xfrm>
          <a:prstGeom prst="roundRect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Ход игры:</a:t>
            </a:r>
          </a:p>
          <a:p>
            <a:r>
              <a:rPr lang="ru-RU" dirty="0">
                <a:solidFill>
                  <a:srgbClr val="0070C0"/>
                </a:solidFill>
              </a:rPr>
              <a:t>Дети отвечают на заданные вопросы, соблюдая последовательность действий в стихотворении.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23313826"/>
      </p:ext>
    </p:extLst>
  </p:cSld>
  <p:clrMapOvr>
    <a:masterClrMapping/>
  </p:clrMapOvr>
  <p:transition spd="slow">
    <p:cut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Рисунок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1700809"/>
            <a:ext cx="3957020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Выноска-облако 6"/>
          <p:cNvSpPr/>
          <p:nvPr/>
        </p:nvSpPr>
        <p:spPr>
          <a:xfrm>
            <a:off x="467544" y="0"/>
            <a:ext cx="4464496" cy="306896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102178" y="503428"/>
            <a:ext cx="31952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Стоит терем- теремок.</a:t>
            </a:r>
            <a:endParaRPr lang="ru-RU" sz="2800" b="1" dirty="0">
              <a:solidFill>
                <a:srgbClr val="C00000"/>
              </a:solidFill>
            </a:endParaRPr>
          </a:p>
          <a:p>
            <a:r>
              <a:rPr lang="ru-RU" sz="2800" b="1" dirty="0">
                <a:solidFill>
                  <a:srgbClr val="C00000"/>
                </a:solidFill>
              </a:rPr>
              <a:t>Он ни низок </a:t>
            </a:r>
            <a:r>
              <a:rPr lang="ru-RU" sz="2800" b="1" dirty="0" smtClean="0">
                <a:solidFill>
                  <a:srgbClr val="C00000"/>
                </a:solidFill>
              </a:rPr>
              <a:t>ни высок!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5047745"/>
      </p:ext>
    </p:extLst>
  </p:cSld>
  <p:clrMapOvr>
    <a:masterClrMapping/>
  </p:clrMapOvr>
  <p:transition spd="slow">
    <p:cut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46267" y="-7109"/>
            <a:ext cx="9144000" cy="6858000"/>
          </a:xfrm>
        </p:spPr>
      </p:pic>
      <p:pic>
        <p:nvPicPr>
          <p:cNvPr id="5" name="Рисунок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2132856"/>
            <a:ext cx="3528392" cy="32232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212976"/>
            <a:ext cx="1725295" cy="23717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Выноска-облако 2"/>
          <p:cNvSpPr/>
          <p:nvPr/>
        </p:nvSpPr>
        <p:spPr>
          <a:xfrm>
            <a:off x="107504" y="0"/>
            <a:ext cx="5184576" cy="285293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67632" y="395416"/>
            <a:ext cx="437637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 А </a:t>
            </a:r>
            <a:r>
              <a:rPr lang="ru-RU" sz="2800" b="1" dirty="0">
                <a:solidFill>
                  <a:srgbClr val="C00000"/>
                </a:solidFill>
              </a:rPr>
              <a:t>в том теремочке </a:t>
            </a:r>
            <a:r>
              <a:rPr lang="ru-RU" sz="2800" b="1" dirty="0" smtClean="0">
                <a:solidFill>
                  <a:srgbClr val="C00000"/>
                </a:solidFill>
              </a:rPr>
              <a:t>живут…</a:t>
            </a:r>
            <a:endParaRPr lang="ru-RU" sz="2800" b="1" dirty="0">
              <a:solidFill>
                <a:srgbClr val="C000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Кто это?(</a:t>
            </a:r>
            <a:r>
              <a:rPr lang="ru-RU" sz="2800" b="1" dirty="0" err="1" smtClean="0">
                <a:solidFill>
                  <a:srgbClr val="C00000"/>
                </a:solidFill>
              </a:rPr>
              <a:t>Бу</a:t>
            </a:r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>
                <a:solidFill>
                  <a:srgbClr val="C00000"/>
                </a:solidFill>
              </a:rPr>
              <a:t>кем</a:t>
            </a:r>
            <a:r>
              <a:rPr lang="ru-RU" sz="2800" b="1" dirty="0" smtClean="0">
                <a:solidFill>
                  <a:srgbClr val="C00000"/>
                </a:solidFill>
              </a:rPr>
              <a:t>?)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Собака (</a:t>
            </a:r>
            <a:r>
              <a:rPr lang="tt-RU" sz="2800" b="1" dirty="0">
                <a:solidFill>
                  <a:srgbClr val="C00000"/>
                </a:solidFill>
              </a:rPr>
              <a:t>Эт</a:t>
            </a:r>
            <a:r>
              <a:rPr lang="ru-RU" sz="2800" b="1" dirty="0">
                <a:solidFill>
                  <a:srgbClr val="C0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1212790216"/>
      </p:ext>
    </p:extLst>
  </p:cSld>
  <p:clrMapOvr>
    <a:masterClrMapping/>
  </p:clrMapOvr>
  <p:transition spd="slow">
    <p:cut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Рисунок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2276872"/>
            <a:ext cx="3672408" cy="32232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501007"/>
            <a:ext cx="1656184" cy="1999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Выноска-облако 2"/>
          <p:cNvSpPr/>
          <p:nvPr/>
        </p:nvSpPr>
        <p:spPr>
          <a:xfrm>
            <a:off x="107504" y="116632"/>
            <a:ext cx="4176464" cy="230425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06927" y="730151"/>
            <a:ext cx="30243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Кто это? </a:t>
            </a:r>
            <a:r>
              <a:rPr lang="ru-RU" sz="2800" b="1" dirty="0" err="1" smtClean="0">
                <a:solidFill>
                  <a:srgbClr val="C00000"/>
                </a:solidFill>
              </a:rPr>
              <a:t>Бу</a:t>
            </a:r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>
                <a:solidFill>
                  <a:srgbClr val="C00000"/>
                </a:solidFill>
              </a:rPr>
              <a:t>кем</a:t>
            </a:r>
            <a:r>
              <a:rPr lang="ru-RU" sz="2800" b="1" dirty="0" smtClean="0">
                <a:solidFill>
                  <a:srgbClr val="C00000"/>
                </a:solidFill>
              </a:rPr>
              <a:t>?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Кошка (</a:t>
            </a:r>
            <a:r>
              <a:rPr lang="ru-RU" sz="2800" b="1" dirty="0" err="1" smtClean="0">
                <a:solidFill>
                  <a:srgbClr val="C00000"/>
                </a:solidFill>
              </a:rPr>
              <a:t>Пэси</a:t>
            </a:r>
            <a:r>
              <a:rPr lang="ru-RU" sz="2800" b="1" dirty="0">
                <a:solidFill>
                  <a:srgbClr val="C0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295366040"/>
      </p:ext>
    </p:extLst>
  </p:cSld>
  <p:clrMapOvr>
    <a:masterClrMapping/>
  </p:clrMapOvr>
  <p:transition spd="slow">
    <p:cut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232015" cy="6858000"/>
          </a:xfrm>
        </p:spPr>
      </p:pic>
      <p:pic>
        <p:nvPicPr>
          <p:cNvPr id="5" name="Рисунок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2276872"/>
            <a:ext cx="3312368" cy="30072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356992"/>
            <a:ext cx="1649606" cy="20711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Выноска-облако 2"/>
          <p:cNvSpPr/>
          <p:nvPr/>
        </p:nvSpPr>
        <p:spPr>
          <a:xfrm>
            <a:off x="251520" y="116632"/>
            <a:ext cx="4137171" cy="278092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71933" y="908720"/>
            <a:ext cx="30963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Кто это? </a:t>
            </a:r>
            <a:r>
              <a:rPr lang="ru-RU" sz="2800" b="1" dirty="0" err="1" smtClean="0">
                <a:solidFill>
                  <a:srgbClr val="C00000"/>
                </a:solidFill>
              </a:rPr>
              <a:t>Бу</a:t>
            </a:r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>
                <a:solidFill>
                  <a:srgbClr val="C00000"/>
                </a:solidFill>
              </a:rPr>
              <a:t>кем</a:t>
            </a:r>
            <a:r>
              <a:rPr lang="ru-RU" sz="2800" b="1" dirty="0" smtClean="0">
                <a:solidFill>
                  <a:srgbClr val="C00000"/>
                </a:solidFill>
              </a:rPr>
              <a:t>?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Заяц (</a:t>
            </a:r>
            <a:r>
              <a:rPr lang="ru-RU" sz="2800" b="1" dirty="0" err="1" smtClean="0">
                <a:solidFill>
                  <a:srgbClr val="C00000"/>
                </a:solidFill>
              </a:rPr>
              <a:t>Куян</a:t>
            </a:r>
            <a:r>
              <a:rPr lang="ru-RU" sz="2800" b="1" dirty="0">
                <a:solidFill>
                  <a:srgbClr val="C0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2033122956"/>
      </p:ext>
    </p:extLst>
  </p:cSld>
  <p:clrMapOvr>
    <a:masterClrMapping/>
  </p:clrMapOvr>
  <p:transition spd="slow">
    <p:cut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5870" y="0"/>
            <a:ext cx="9144000" cy="6883121"/>
          </a:xfrm>
        </p:spPr>
      </p:pic>
      <p:pic>
        <p:nvPicPr>
          <p:cNvPr id="5" name="Рисунок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2276872"/>
            <a:ext cx="3672408" cy="31683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296846"/>
            <a:ext cx="1656184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Выноска-облако 2"/>
          <p:cNvSpPr/>
          <p:nvPr/>
        </p:nvSpPr>
        <p:spPr>
          <a:xfrm>
            <a:off x="395535" y="116632"/>
            <a:ext cx="4314947" cy="266429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07793" y="692696"/>
            <a:ext cx="40324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Кто это? </a:t>
            </a:r>
            <a:r>
              <a:rPr lang="ru-RU" sz="2800" b="1" dirty="0" err="1" smtClean="0">
                <a:solidFill>
                  <a:srgbClr val="C00000"/>
                </a:solidFill>
              </a:rPr>
              <a:t>Бу</a:t>
            </a:r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>
                <a:solidFill>
                  <a:srgbClr val="C00000"/>
                </a:solidFill>
              </a:rPr>
              <a:t>кем</a:t>
            </a:r>
            <a:r>
              <a:rPr lang="ru-RU" sz="2800" b="1" dirty="0" smtClean="0">
                <a:solidFill>
                  <a:srgbClr val="C00000"/>
                </a:solidFill>
              </a:rPr>
              <a:t>?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 Медведь (</a:t>
            </a:r>
            <a:r>
              <a:rPr lang="ru-RU" sz="2800" b="1" dirty="0" err="1" smtClean="0">
                <a:solidFill>
                  <a:srgbClr val="C00000"/>
                </a:solidFill>
              </a:rPr>
              <a:t>Аю</a:t>
            </a:r>
            <a:r>
              <a:rPr lang="ru-RU" sz="2800" b="1" dirty="0">
                <a:solidFill>
                  <a:srgbClr val="C0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172319447"/>
      </p:ext>
    </p:extLst>
  </p:cSld>
  <p:clrMapOvr>
    <a:masterClrMapping/>
  </p:clrMapOvr>
  <p:transition spd="slow">
    <p:cut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Рисунок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2276872"/>
            <a:ext cx="3672408" cy="32232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Khasanov\Desktop\бред\5-6\курчак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896" y="3676290"/>
            <a:ext cx="1466850" cy="1736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Выноска-облако 2"/>
          <p:cNvSpPr/>
          <p:nvPr/>
        </p:nvSpPr>
        <p:spPr>
          <a:xfrm>
            <a:off x="251520" y="300628"/>
            <a:ext cx="4464496" cy="216024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35596" y="764704"/>
            <a:ext cx="3600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800" b="1" dirty="0" smtClean="0">
                <a:solidFill>
                  <a:srgbClr val="C00000"/>
                </a:solidFill>
              </a:rPr>
              <a:t>Кто это? Бу </a:t>
            </a:r>
            <a:r>
              <a:rPr lang="tt-RU" sz="2800" b="1" dirty="0">
                <a:solidFill>
                  <a:srgbClr val="C00000"/>
                </a:solidFill>
              </a:rPr>
              <a:t>кем</a:t>
            </a:r>
            <a:r>
              <a:rPr lang="tt-RU" sz="2800" b="1" dirty="0" smtClean="0">
                <a:solidFill>
                  <a:srgbClr val="C00000"/>
                </a:solidFill>
              </a:rPr>
              <a:t>?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Кукла (</a:t>
            </a:r>
            <a:r>
              <a:rPr lang="ru-RU" sz="2800" b="1" dirty="0" err="1" smtClean="0">
                <a:solidFill>
                  <a:srgbClr val="C00000"/>
                </a:solidFill>
              </a:rPr>
              <a:t>Курчак</a:t>
            </a:r>
            <a:r>
              <a:rPr lang="ru-RU" sz="2800" b="1" dirty="0">
                <a:solidFill>
                  <a:srgbClr val="C0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3040800282"/>
      </p:ext>
    </p:extLst>
  </p:cSld>
  <p:clrMapOvr>
    <a:masterClrMapping/>
  </p:clrMapOvr>
  <p:transition spd="slow">
    <p:cut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5" name="Рисунок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79892" y="1199354"/>
            <a:ext cx="3672408" cy="32232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Khasanov\Desktop\бред\5-6\курчак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98157" y="3259995"/>
            <a:ext cx="1466850" cy="1736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22374" y="2282110"/>
            <a:ext cx="1656184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60010" y="4365104"/>
            <a:ext cx="1728192" cy="2272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0950" y="4564633"/>
            <a:ext cx="1872208" cy="20727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3158" y="4562401"/>
            <a:ext cx="1656184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Выноска-облако 2"/>
          <p:cNvSpPr/>
          <p:nvPr/>
        </p:nvSpPr>
        <p:spPr>
          <a:xfrm>
            <a:off x="251520" y="260648"/>
            <a:ext cx="5184576" cy="230425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91564" y="506856"/>
            <a:ext cx="43368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Вместе весело живут и играют и поют.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(</a:t>
            </a:r>
            <a:r>
              <a:rPr lang="ru-RU" sz="2800" b="1" dirty="0" err="1" smtClean="0">
                <a:solidFill>
                  <a:srgbClr val="C00000"/>
                </a:solidFill>
              </a:rPr>
              <a:t>Аю</a:t>
            </a:r>
            <a:r>
              <a:rPr lang="ru-RU" sz="2800" b="1" dirty="0" smtClean="0">
                <a:solidFill>
                  <a:srgbClr val="C00000"/>
                </a:solidFill>
              </a:rPr>
              <a:t>, </a:t>
            </a:r>
            <a:r>
              <a:rPr lang="ru-RU" sz="2800" b="1" dirty="0" err="1" smtClean="0">
                <a:solidFill>
                  <a:srgbClr val="C00000"/>
                </a:solidFill>
              </a:rPr>
              <a:t>курчак</a:t>
            </a:r>
            <a:r>
              <a:rPr lang="ru-RU" sz="2800" b="1" dirty="0" smtClean="0">
                <a:solidFill>
                  <a:srgbClr val="C00000"/>
                </a:solidFill>
              </a:rPr>
              <a:t>, </a:t>
            </a:r>
            <a:r>
              <a:rPr lang="ru-RU" sz="2800" b="1" dirty="0" err="1" smtClean="0">
                <a:solidFill>
                  <a:srgbClr val="C00000"/>
                </a:solidFill>
              </a:rPr>
              <a:t>эт,куян</a:t>
            </a:r>
            <a:r>
              <a:rPr lang="ru-RU" sz="2800" b="1" dirty="0" smtClean="0">
                <a:solidFill>
                  <a:srgbClr val="C00000"/>
                </a:solidFill>
              </a:rPr>
              <a:t>, </a:t>
            </a:r>
            <a:r>
              <a:rPr lang="ru-RU" sz="2800" b="1" dirty="0" err="1" smtClean="0">
                <a:solidFill>
                  <a:srgbClr val="C00000"/>
                </a:solidFill>
              </a:rPr>
              <a:t>песи</a:t>
            </a:r>
            <a:r>
              <a:rPr lang="ru-RU" sz="2800" b="1" dirty="0" smtClean="0">
                <a:solidFill>
                  <a:srgbClr val="C00000"/>
                </a:solidFill>
              </a:rPr>
              <a:t>)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790541"/>
      </p:ext>
    </p:extLst>
  </p:cSld>
  <p:clrMapOvr>
    <a:masterClrMapping/>
  </p:clrMapOvr>
  <p:transition spd="slow">
    <p:cut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661</TotalTime>
  <Words>388</Words>
  <Application>Microsoft Office PowerPoint</Application>
  <PresentationFormat>Экран (4:3)</PresentationFormat>
  <Paragraphs>56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 «ТЕРЕМОК» «ТЕРЕМКӘЙ»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Дидактическая игра «ТЕРЕМОК» УМК</dc:title>
  <dc:creator>Home</dc:creator>
  <cp:lastModifiedBy>Лида</cp:lastModifiedBy>
  <cp:revision>57</cp:revision>
  <dcterms:created xsi:type="dcterms:W3CDTF">2015-07-08T12:09:51Z</dcterms:created>
  <dcterms:modified xsi:type="dcterms:W3CDTF">2015-07-26T13:09:37Z</dcterms:modified>
</cp:coreProperties>
</file>