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vml" ContentType="application/vnd.openxmlformats-officedocument.vmlDrawing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77"/>
  </p:notesMasterIdLst>
  <p:sldIdLst>
    <p:sldId id="256" r:id="rId2"/>
    <p:sldId id="257" r:id="rId3"/>
    <p:sldId id="260" r:id="rId4"/>
    <p:sldId id="273" r:id="rId5"/>
    <p:sldId id="261" r:id="rId6"/>
    <p:sldId id="262" r:id="rId7"/>
    <p:sldId id="258" r:id="rId8"/>
    <p:sldId id="263" r:id="rId9"/>
    <p:sldId id="265" r:id="rId10"/>
    <p:sldId id="266" r:id="rId11"/>
    <p:sldId id="267" r:id="rId12"/>
    <p:sldId id="269" r:id="rId13"/>
    <p:sldId id="270" r:id="rId14"/>
    <p:sldId id="271" r:id="rId15"/>
    <p:sldId id="286" r:id="rId16"/>
    <p:sldId id="287" r:id="rId17"/>
    <p:sldId id="288" r:id="rId18"/>
    <p:sldId id="289" r:id="rId19"/>
    <p:sldId id="292" r:id="rId20"/>
    <p:sldId id="327" r:id="rId21"/>
    <p:sldId id="293" r:id="rId22"/>
    <p:sldId id="294" r:id="rId23"/>
    <p:sldId id="275" r:id="rId24"/>
    <p:sldId id="276" r:id="rId25"/>
    <p:sldId id="277" r:id="rId26"/>
    <p:sldId id="278" r:id="rId27"/>
    <p:sldId id="295" r:id="rId28"/>
    <p:sldId id="296" r:id="rId29"/>
    <p:sldId id="297" r:id="rId30"/>
    <p:sldId id="298" r:id="rId31"/>
    <p:sldId id="299" r:id="rId32"/>
    <p:sldId id="300" r:id="rId33"/>
    <p:sldId id="290" r:id="rId34"/>
    <p:sldId id="279" r:id="rId35"/>
    <p:sldId id="280" r:id="rId36"/>
    <p:sldId id="281" r:id="rId37"/>
    <p:sldId id="282" r:id="rId38"/>
    <p:sldId id="283" r:id="rId39"/>
    <p:sldId id="285" r:id="rId40"/>
    <p:sldId id="291" r:id="rId41"/>
    <p:sldId id="284" r:id="rId42"/>
    <p:sldId id="329" r:id="rId43"/>
    <p:sldId id="335" r:id="rId44"/>
    <p:sldId id="334" r:id="rId45"/>
    <p:sldId id="330" r:id="rId46"/>
    <p:sldId id="331" r:id="rId47"/>
    <p:sldId id="336" r:id="rId48"/>
    <p:sldId id="332" r:id="rId49"/>
    <p:sldId id="333" r:id="rId50"/>
    <p:sldId id="337" r:id="rId51"/>
    <p:sldId id="301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8" r:id="rId74"/>
    <p:sldId id="338" r:id="rId75"/>
    <p:sldId id="339" r:id="rId7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1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82;&#1086;&#1085;&#1092;&#1077;&#1088;&#1077;&#108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высшее</c:v>
                </c:pt>
              </c:strCache>
            </c:strRef>
          </c:tx>
          <c:dLbls>
            <c:dLbl>
              <c:idx val="0"/>
              <c:layout>
                <c:manualLayout>
                  <c:x val="-3.2031807837401434E-3"/>
                  <c:y val="0.14414346246973386"/>
                </c:manualLayout>
              </c:layout>
              <c:showVal val="1"/>
            </c:dLbl>
            <c:dLbl>
              <c:idx val="1"/>
              <c:layout>
                <c:manualLayout>
                  <c:x val="1.6015903918700763E-3"/>
                  <c:y val="0.14714645127118661"/>
                </c:manualLayout>
              </c:layout>
              <c:showVal val="1"/>
            </c:dLbl>
            <c:dLbl>
              <c:idx val="2"/>
              <c:layout>
                <c:manualLayout>
                  <c:x val="5.8724302647081055E-17"/>
                  <c:y val="0.14414346246973386"/>
                </c:manualLayout>
              </c:layout>
              <c:showVal val="1"/>
            </c:dLbl>
            <c:txPr>
              <a:bodyPr/>
              <a:lstStyle/>
              <a:p>
                <a:pPr>
                  <a:defRPr sz="1600" baseline="0"/>
                </a:pPr>
                <a:endParaRPr lang="ru-RU"/>
              </a:p>
            </c:txPr>
            <c:showVal val="1"/>
          </c:dLbls>
          <c:cat>
            <c:strRef>
              <c:f>Лист1!$B$1:$D$1</c:f>
              <c:strCache>
                <c:ptCount val="3"/>
                <c:pt idx="0">
                  <c:v>2015г</c:v>
                </c:pt>
                <c:pt idx="1">
                  <c:v>2016г</c:v>
                </c:pt>
                <c:pt idx="2">
                  <c:v>2017г</c:v>
                </c:pt>
              </c:strCache>
            </c:strRef>
          </c:cat>
          <c:val>
            <c:numRef>
              <c:f>Лист1!$B$2:$D$2</c:f>
              <c:numCache>
                <c:formatCode>0%</c:formatCode>
                <c:ptCount val="3"/>
                <c:pt idx="0">
                  <c:v>0.47000000000000008</c:v>
                </c:pt>
                <c:pt idx="1">
                  <c:v>0.67000000000000093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среднее профессиональное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dLbls>
            <c:dLbl>
              <c:idx val="0"/>
              <c:layout>
                <c:manualLayout>
                  <c:x val="1.2812723134960612E-2"/>
                  <c:y val="-3.60358656174335E-2"/>
                </c:manualLayout>
              </c:layout>
              <c:showVal val="1"/>
            </c:dLbl>
            <c:dLbl>
              <c:idx val="1"/>
              <c:layout>
                <c:manualLayout>
                  <c:x val="1.7617494310570844E-2"/>
                  <c:y val="-2.4023910411622339E-2"/>
                </c:manualLayout>
              </c:layout>
              <c:showVal val="1"/>
            </c:dLbl>
            <c:dLbl>
              <c:idx val="2"/>
              <c:layout>
                <c:manualLayout>
                  <c:x val="3.0430217445531489E-2"/>
                  <c:y val="-3.60358656174335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aseline="0"/>
                </a:pPr>
                <a:endParaRPr lang="ru-RU"/>
              </a:p>
            </c:txPr>
            <c:showVal val="1"/>
          </c:dLbls>
          <c:cat>
            <c:strRef>
              <c:f>Лист1!$B$1:$D$1</c:f>
              <c:strCache>
                <c:ptCount val="3"/>
                <c:pt idx="0">
                  <c:v>2015г</c:v>
                </c:pt>
                <c:pt idx="1">
                  <c:v>2016г</c:v>
                </c:pt>
                <c:pt idx="2">
                  <c:v>2017г</c:v>
                </c:pt>
              </c:strCache>
            </c:strRef>
          </c:cat>
          <c:val>
            <c:numRef>
              <c:f>Лист1!$B$3:$D$3</c:f>
              <c:numCache>
                <c:formatCode>0%</c:formatCode>
                <c:ptCount val="3"/>
                <c:pt idx="0">
                  <c:v>0.53</c:v>
                </c:pt>
                <c:pt idx="1">
                  <c:v>0.33000000000000046</c:v>
                </c:pt>
                <c:pt idx="2">
                  <c:v>0.1</c:v>
                </c:pt>
              </c:numCache>
            </c:numRef>
          </c:val>
        </c:ser>
        <c:shape val="box"/>
        <c:axId val="66642304"/>
        <c:axId val="66643840"/>
        <c:axId val="0"/>
      </c:bar3DChart>
      <c:catAx>
        <c:axId val="6664230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66643840"/>
        <c:crosses val="autoZero"/>
        <c:auto val="1"/>
        <c:lblAlgn val="ctr"/>
        <c:lblOffset val="100"/>
      </c:catAx>
      <c:valAx>
        <c:axId val="66643840"/>
        <c:scaling>
          <c:orientation val="minMax"/>
        </c:scaling>
        <c:axPos val="l"/>
        <c:majorGridlines/>
        <c:numFmt formatCode="0%" sourceLinked="1"/>
        <c:tickLblPos val="nextTo"/>
        <c:crossAx val="66642304"/>
        <c:crosses val="autoZero"/>
        <c:crossBetween val="between"/>
      </c:valAx>
    </c:plotArea>
    <c:legend>
      <c:legendPos val="r"/>
      <c:txPr>
        <a:bodyPr/>
        <a:lstStyle/>
        <a:p>
          <a:pPr>
            <a:defRPr sz="1600" baseline="0"/>
          </a:pPr>
          <a:endParaRPr lang="ru-RU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2.3443117060836169E-2"/>
          <c:y val="2.000704860249982E-2"/>
          <c:w val="0.81467339153912743"/>
          <c:h val="0.93712070439214368"/>
        </c:manualLayout>
      </c:layout>
      <c:pie3DChart>
        <c:varyColors val="1"/>
        <c:ser>
          <c:idx val="0"/>
          <c:order val="0"/>
          <c:explosion val="25"/>
          <c:dPt>
            <c:idx val="0"/>
            <c:explosion val="12"/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Лист1!$K$42:$N$42</c:f>
              <c:strCache>
                <c:ptCount val="4"/>
                <c:pt idx="0">
                  <c:v>Первый</c:v>
                </c:pt>
                <c:pt idx="1">
                  <c:v>Второй</c:v>
                </c:pt>
                <c:pt idx="2">
                  <c:v>Третий</c:v>
                </c:pt>
                <c:pt idx="3">
                  <c:v>Четвертый</c:v>
                </c:pt>
              </c:strCache>
            </c:strRef>
          </c:cat>
          <c:val>
            <c:numRef>
              <c:f>Лист1!$K$43:$N$43</c:f>
              <c:numCache>
                <c:formatCode>General</c:formatCode>
                <c:ptCount val="4"/>
                <c:pt idx="0">
                  <c:v>121</c:v>
                </c:pt>
                <c:pt idx="1">
                  <c:v>111</c:v>
                </c:pt>
                <c:pt idx="2">
                  <c:v>18</c:v>
                </c:pt>
                <c:pt idx="3">
                  <c:v>0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Pr>
        <a:bodyPr/>
        <a:lstStyle/>
        <a:p>
          <a:pPr>
            <a:defRPr sz="2000" baseline="0"/>
          </a:pPr>
          <a:endParaRPr lang="ru-RU"/>
        </a:p>
      </c:txPr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Лист1!$K$77</c:f>
              <c:strCache>
                <c:ptCount val="1"/>
                <c:pt idx="0">
                  <c:v>Вода в куб.м</c:v>
                </c:pt>
              </c:strCache>
            </c:strRef>
          </c:tx>
          <c:explosion val="25"/>
          <c:dPt>
            <c:idx val="0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Лист1!$L$76:$N$76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</c:strCache>
            </c:strRef>
          </c:cat>
          <c:val>
            <c:numRef>
              <c:f>Лист1!$L$77:$N$77</c:f>
              <c:numCache>
                <c:formatCode>General</c:formatCode>
                <c:ptCount val="3"/>
                <c:pt idx="0">
                  <c:v>2747.3500000000022</c:v>
                </c:pt>
                <c:pt idx="1">
                  <c:v>3133.23</c:v>
                </c:pt>
                <c:pt idx="2">
                  <c:v>3153.32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Pr>
        <a:bodyPr/>
        <a:lstStyle/>
        <a:p>
          <a:pPr>
            <a:defRPr sz="2000" baseline="0"/>
          </a:pPr>
          <a:endParaRPr lang="ru-RU"/>
        </a:p>
      </c:txPr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Лист1!$K$79</c:f>
              <c:strCache>
                <c:ptCount val="1"/>
                <c:pt idx="0">
                  <c:v>Гор.вода в куб.м</c:v>
                </c:pt>
              </c:strCache>
            </c:strRef>
          </c:tx>
          <c:explosion val="25"/>
          <c:dPt>
            <c:idx val="0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Лист1!$L$78:$N$78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</c:strCache>
            </c:strRef>
          </c:cat>
          <c:val>
            <c:numRef>
              <c:f>Лист1!$L$79:$N$79</c:f>
              <c:numCache>
                <c:formatCode>General</c:formatCode>
                <c:ptCount val="3"/>
                <c:pt idx="0">
                  <c:v>1495.87</c:v>
                </c:pt>
                <c:pt idx="1">
                  <c:v>1766.1899999999998</c:v>
                </c:pt>
                <c:pt idx="2">
                  <c:v>1062.3499999999999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Pr>
        <a:bodyPr/>
        <a:lstStyle/>
        <a:p>
          <a:pPr>
            <a:defRPr sz="2000" baseline="0"/>
          </a:pPr>
          <a:endParaRPr lang="ru-RU"/>
        </a:p>
      </c:txPr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Лист1!$K$81</c:f>
              <c:strCache>
                <c:ptCount val="1"/>
                <c:pt idx="0">
                  <c:v>Энергия кВт</c:v>
                </c:pt>
              </c:strCache>
            </c:strRef>
          </c:tx>
          <c:explosion val="25"/>
          <c:dPt>
            <c:idx val="0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Лист1!$L$80:$N$80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</c:strCache>
            </c:strRef>
          </c:cat>
          <c:val>
            <c:numRef>
              <c:f>Лист1!$L$81:$N$81</c:f>
              <c:numCache>
                <c:formatCode>General</c:formatCode>
                <c:ptCount val="3"/>
                <c:pt idx="0">
                  <c:v>71670</c:v>
                </c:pt>
                <c:pt idx="1">
                  <c:v>68940</c:v>
                </c:pt>
                <c:pt idx="2">
                  <c:v>75690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2000" baseline="0" dirty="0"/>
              <a:t>Отопление Гкал</a:t>
            </a:r>
          </a:p>
        </c:rich>
      </c:tx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1.6572451626710123E-2"/>
          <c:y val="0.1059972369450826"/>
          <c:w val="0.7460354235263813"/>
          <c:h val="0.73743760458886665"/>
        </c:manualLayout>
      </c:layout>
      <c:pie3DChart>
        <c:varyColors val="1"/>
        <c:ser>
          <c:idx val="0"/>
          <c:order val="0"/>
          <c:tx>
            <c:strRef>
              <c:f>Лист1!$K$84</c:f>
              <c:strCache>
                <c:ptCount val="1"/>
                <c:pt idx="0">
                  <c:v>Отопление Гкал</c:v>
                </c:pt>
              </c:strCache>
            </c:strRef>
          </c:tx>
          <c:explosion val="17"/>
          <c:dPt>
            <c:idx val="0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Лист1!$L$83:$N$83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2017 год</c:v>
                </c:pt>
              </c:strCache>
            </c:strRef>
          </c:cat>
          <c:val>
            <c:numRef>
              <c:f>Лист1!$L$84:$N$84</c:f>
              <c:numCache>
                <c:formatCode>General</c:formatCode>
                <c:ptCount val="3"/>
                <c:pt idx="0">
                  <c:v>521.63</c:v>
                </c:pt>
                <c:pt idx="1">
                  <c:v>470.35</c:v>
                </c:pt>
                <c:pt idx="2">
                  <c:v>553.65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Лист1!$L$47</c:f>
              <c:strCache>
                <c:ptCount val="1"/>
                <c:pt idx="0">
                  <c:v>2015 год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Лист1!$K$48:$K$52</c:f>
              <c:strCache>
                <c:ptCount val="5"/>
                <c:pt idx="0">
                  <c:v>Общее количество детей</c:v>
                </c:pt>
                <c:pt idx="1">
                  <c:v> 1 группа</c:v>
                </c:pt>
                <c:pt idx="2">
                  <c:v> 2 группа</c:v>
                </c:pt>
                <c:pt idx="3">
                  <c:v> 3 группа</c:v>
                </c:pt>
                <c:pt idx="4">
                  <c:v> 4 группа</c:v>
                </c:pt>
              </c:strCache>
            </c:strRef>
          </c:cat>
          <c:val>
            <c:numRef>
              <c:f>Лист1!$L$48:$L$52</c:f>
              <c:numCache>
                <c:formatCode>General</c:formatCode>
                <c:ptCount val="5"/>
                <c:pt idx="0">
                  <c:v>226</c:v>
                </c:pt>
                <c:pt idx="1">
                  <c:v>8</c:v>
                </c:pt>
                <c:pt idx="2">
                  <c:v>213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Лист1!$M$47</c:f>
              <c:strCache>
                <c:ptCount val="1"/>
                <c:pt idx="0">
                  <c:v>2016 год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2"/>
              <c:layout>
                <c:manualLayout>
                  <c:x val="4.613593948514713E-3"/>
                  <c:y val="-5.1134398512512405E-3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Лист1!$K$48:$K$52</c:f>
              <c:strCache>
                <c:ptCount val="5"/>
                <c:pt idx="0">
                  <c:v>Общее количество детей</c:v>
                </c:pt>
                <c:pt idx="1">
                  <c:v> 1 группа</c:v>
                </c:pt>
                <c:pt idx="2">
                  <c:v> 2 группа</c:v>
                </c:pt>
                <c:pt idx="3">
                  <c:v> 3 группа</c:v>
                </c:pt>
                <c:pt idx="4">
                  <c:v> 4 группа</c:v>
                </c:pt>
              </c:strCache>
            </c:strRef>
          </c:cat>
          <c:val>
            <c:numRef>
              <c:f>Лист1!$M$48:$M$52</c:f>
              <c:numCache>
                <c:formatCode>General</c:formatCode>
                <c:ptCount val="5"/>
                <c:pt idx="0">
                  <c:v>229</c:v>
                </c:pt>
                <c:pt idx="1">
                  <c:v>7</c:v>
                </c:pt>
                <c:pt idx="2">
                  <c:v>208</c:v>
                </c:pt>
                <c:pt idx="3">
                  <c:v>13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Лист1!$N$47</c:f>
              <c:strCache>
                <c:ptCount val="1"/>
                <c:pt idx="0">
                  <c:v>2017 год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2"/>
              <c:layout>
                <c:manualLayout>
                  <c:x val="2.460583439207847E-2"/>
                  <c:y val="2.5567199256256207E-3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Лист1!$K$48:$K$52</c:f>
              <c:strCache>
                <c:ptCount val="5"/>
                <c:pt idx="0">
                  <c:v>Общее количество детей</c:v>
                </c:pt>
                <c:pt idx="1">
                  <c:v> 1 группа</c:v>
                </c:pt>
                <c:pt idx="2">
                  <c:v> 2 группа</c:v>
                </c:pt>
                <c:pt idx="3">
                  <c:v> 3 группа</c:v>
                </c:pt>
                <c:pt idx="4">
                  <c:v> 4 группа</c:v>
                </c:pt>
              </c:strCache>
            </c:strRef>
          </c:cat>
          <c:val>
            <c:numRef>
              <c:f>Лист1!$N$48:$N$52</c:f>
              <c:numCache>
                <c:formatCode>General</c:formatCode>
                <c:ptCount val="5"/>
                <c:pt idx="0">
                  <c:v>240</c:v>
                </c:pt>
                <c:pt idx="1">
                  <c:v>22</c:v>
                </c:pt>
                <c:pt idx="2">
                  <c:v>201</c:v>
                </c:pt>
                <c:pt idx="3">
                  <c:v>16</c:v>
                </c:pt>
                <c:pt idx="4">
                  <c:v>1</c:v>
                </c:pt>
              </c:numCache>
            </c:numRef>
          </c:val>
        </c:ser>
        <c:shape val="box"/>
        <c:axId val="108176512"/>
        <c:axId val="108178048"/>
        <c:axId val="0"/>
      </c:bar3DChart>
      <c:catAx>
        <c:axId val="10817651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108178048"/>
        <c:crosses val="autoZero"/>
        <c:auto val="1"/>
        <c:lblAlgn val="ctr"/>
        <c:lblOffset val="100"/>
      </c:catAx>
      <c:valAx>
        <c:axId val="108178048"/>
        <c:scaling>
          <c:orientation val="minMax"/>
        </c:scaling>
        <c:axPos val="l"/>
        <c:majorGridlines/>
        <c:numFmt formatCode="General" sourceLinked="1"/>
        <c:tickLblPos val="nextTo"/>
        <c:crossAx val="108176512"/>
        <c:crosses val="autoZero"/>
        <c:crossBetween val="between"/>
      </c:valAx>
    </c:plotArea>
    <c:legend>
      <c:legendPos val="r"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FFFF0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92D050"/>
              </a:solidFill>
            </c:spPr>
          </c:dPt>
          <c:dLbls>
            <c:txPr>
              <a:bodyPr/>
              <a:lstStyle/>
              <a:p>
                <a:pPr>
                  <a:defRPr sz="20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Лист1!$K$93:$K$96</c:f>
              <c:strCache>
                <c:ptCount val="4"/>
                <c:pt idx="0">
                  <c:v>Доля родительских взносов в общей смете составляет         </c:v>
                </c:pt>
                <c:pt idx="1">
                  <c:v>Заработная плата и начисления на ЗП                                        </c:v>
                </c:pt>
                <c:pt idx="2">
                  <c:v>Коммунальные услуги                                                                         </c:v>
                </c:pt>
                <c:pt idx="3">
                  <c:v>Продукты питания и организация питания                               </c:v>
                </c:pt>
              </c:strCache>
            </c:strRef>
          </c:cat>
          <c:val>
            <c:numRef>
              <c:f>Лист1!$L$93:$L$96</c:f>
              <c:numCache>
                <c:formatCode>0.0%</c:formatCode>
                <c:ptCount val="4"/>
                <c:pt idx="0" formatCode="0%">
                  <c:v>0.39000000000000018</c:v>
                </c:pt>
                <c:pt idx="1">
                  <c:v>0.68100000000000005</c:v>
                </c:pt>
                <c:pt idx="2">
                  <c:v>7.3000000000000009E-2</c:v>
                </c:pt>
                <c:pt idx="3">
                  <c:v>0.191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 родительских взносов</c:v>
                </c:pt>
              </c:strCache>
            </c:strRef>
          </c:tx>
          <c:explosion val="25"/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Lbls>
            <c:txPr>
              <a:bodyPr/>
              <a:lstStyle/>
              <a:p>
                <a:pPr>
                  <a:defRPr baseline="0">
                    <a:latin typeface="Times New Roman" pitchFamily="18" charset="0"/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Лист1!$A$2:$A$4</c:f>
              <c:strCache>
                <c:ptCount val="3"/>
                <c:pt idx="0">
                  <c:v>Заработная плата, начисления</c:v>
                </c:pt>
                <c:pt idx="1">
                  <c:v>Организация питания воспитанников,продукты питания</c:v>
                </c:pt>
                <c:pt idx="2">
                  <c:v>Приобретения (мягкий инвентарь)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</c:v>
                </c:pt>
                <c:pt idx="1">
                  <c:v>30</c:v>
                </c:pt>
                <c:pt idx="2">
                  <c:v>1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txPr>
        <a:bodyPr/>
        <a:lstStyle/>
        <a:p>
          <a:pPr>
            <a:defRPr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Лист1!$J$1</c:f>
              <c:strCache>
                <c:ptCount val="1"/>
                <c:pt idx="0">
                  <c:v>2015г</c:v>
                </c:pt>
              </c:strCache>
            </c:strRef>
          </c:tx>
          <c:dLbls>
            <c:txPr>
              <a:bodyPr/>
              <a:lstStyle/>
              <a:p>
                <a:pPr>
                  <a:defRPr sz="1600" baseline="0"/>
                </a:pPr>
                <a:endParaRPr lang="ru-RU"/>
              </a:p>
            </c:txPr>
            <c:showVal val="1"/>
          </c:dLbls>
          <c:cat>
            <c:strRef>
              <c:f>Лист1!$I$2:$I$5</c:f>
              <c:strCache>
                <c:ptCount val="4"/>
                <c:pt idx="0">
                  <c:v>высшая</c:v>
                </c:pt>
                <c:pt idx="1">
                  <c:v>первая</c:v>
                </c:pt>
                <c:pt idx="2">
                  <c:v>СЗД</c:v>
                </c:pt>
                <c:pt idx="3">
                  <c:v>без категорий</c:v>
                </c:pt>
              </c:strCache>
            </c:strRef>
          </c:cat>
          <c:val>
            <c:numRef>
              <c:f>Лист1!$J$2:$J$5</c:f>
              <c:numCache>
                <c:formatCode>0%</c:formatCode>
                <c:ptCount val="4"/>
                <c:pt idx="0">
                  <c:v>0.05</c:v>
                </c:pt>
                <c:pt idx="1">
                  <c:v>0.66000000000000092</c:v>
                </c:pt>
                <c:pt idx="2">
                  <c:v>0.05</c:v>
                </c:pt>
                <c:pt idx="3">
                  <c:v>0.24000000000000016</c:v>
                </c:pt>
              </c:numCache>
            </c:numRef>
          </c:val>
        </c:ser>
        <c:ser>
          <c:idx val="1"/>
          <c:order val="1"/>
          <c:tx>
            <c:strRef>
              <c:f>Лист1!$K$1</c:f>
              <c:strCache>
                <c:ptCount val="1"/>
                <c:pt idx="0">
                  <c:v>2016г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 sz="1600" baseline="0"/>
                </a:pPr>
                <a:endParaRPr lang="ru-RU"/>
              </a:p>
            </c:txPr>
            <c:showVal val="1"/>
          </c:dLbls>
          <c:cat>
            <c:strRef>
              <c:f>Лист1!$I$2:$I$5</c:f>
              <c:strCache>
                <c:ptCount val="4"/>
                <c:pt idx="0">
                  <c:v>высшая</c:v>
                </c:pt>
                <c:pt idx="1">
                  <c:v>первая</c:v>
                </c:pt>
                <c:pt idx="2">
                  <c:v>СЗД</c:v>
                </c:pt>
                <c:pt idx="3">
                  <c:v>без категорий</c:v>
                </c:pt>
              </c:strCache>
            </c:strRef>
          </c:cat>
          <c:val>
            <c:numRef>
              <c:f>Лист1!$K$2:$K$5</c:f>
              <c:numCache>
                <c:formatCode>0%</c:formatCode>
                <c:ptCount val="4"/>
                <c:pt idx="0">
                  <c:v>4.0000000000000022E-2</c:v>
                </c:pt>
                <c:pt idx="1">
                  <c:v>0.58000000000000007</c:v>
                </c:pt>
                <c:pt idx="2">
                  <c:v>4.0000000000000022E-2</c:v>
                </c:pt>
                <c:pt idx="3">
                  <c:v>0.34</c:v>
                </c:pt>
              </c:numCache>
            </c:numRef>
          </c:val>
        </c:ser>
        <c:ser>
          <c:idx val="2"/>
          <c:order val="2"/>
          <c:tx>
            <c:strRef>
              <c:f>Лист1!$L$1</c:f>
              <c:strCache>
                <c:ptCount val="1"/>
                <c:pt idx="0">
                  <c:v>2017г</c:v>
                </c:pt>
              </c:strCache>
            </c:strRef>
          </c:tx>
          <c:spPr>
            <a:solidFill>
              <a:srgbClr val="92D050"/>
            </a:solidFill>
          </c:spPr>
          <c:dLbls>
            <c:txPr>
              <a:bodyPr/>
              <a:lstStyle/>
              <a:p>
                <a:pPr>
                  <a:defRPr sz="1600" baseline="0"/>
                </a:pPr>
                <a:endParaRPr lang="ru-RU"/>
              </a:p>
            </c:txPr>
            <c:showVal val="1"/>
          </c:dLbls>
          <c:cat>
            <c:strRef>
              <c:f>Лист1!$I$2:$I$5</c:f>
              <c:strCache>
                <c:ptCount val="4"/>
                <c:pt idx="0">
                  <c:v>высшая</c:v>
                </c:pt>
                <c:pt idx="1">
                  <c:v>первая</c:v>
                </c:pt>
                <c:pt idx="2">
                  <c:v>СЗД</c:v>
                </c:pt>
                <c:pt idx="3">
                  <c:v>без категорий</c:v>
                </c:pt>
              </c:strCache>
            </c:strRef>
          </c:cat>
          <c:val>
            <c:numRef>
              <c:f>Лист1!$L$2:$L$5</c:f>
              <c:numCache>
                <c:formatCode>0%</c:formatCode>
                <c:ptCount val="4"/>
                <c:pt idx="0">
                  <c:v>0.05</c:v>
                </c:pt>
                <c:pt idx="1">
                  <c:v>0.65000000000000091</c:v>
                </c:pt>
                <c:pt idx="2">
                  <c:v>0.05</c:v>
                </c:pt>
                <c:pt idx="3">
                  <c:v>0.25</c:v>
                </c:pt>
              </c:numCache>
            </c:numRef>
          </c:val>
        </c:ser>
        <c:shape val="box"/>
        <c:axId val="66810624"/>
        <c:axId val="66812160"/>
        <c:axId val="0"/>
      </c:bar3DChart>
      <c:catAx>
        <c:axId val="6681062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66812160"/>
        <c:crosses val="autoZero"/>
        <c:auto val="1"/>
        <c:lblAlgn val="ctr"/>
        <c:lblOffset val="100"/>
      </c:catAx>
      <c:valAx>
        <c:axId val="66812160"/>
        <c:scaling>
          <c:orientation val="minMax"/>
        </c:scaling>
        <c:axPos val="l"/>
        <c:majorGridlines/>
        <c:numFmt formatCode="0%" sourceLinked="1"/>
        <c:tickLblPos val="nextTo"/>
        <c:crossAx val="66810624"/>
        <c:crosses val="autoZero"/>
        <c:crossBetween val="between"/>
      </c:valAx>
    </c:plotArea>
    <c:legend>
      <c:legendPos val="r"/>
      <c:txPr>
        <a:bodyPr/>
        <a:lstStyle/>
        <a:p>
          <a:pPr>
            <a:defRPr sz="1600" baseline="0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Лист1!$N$2</c:f>
              <c:strCache>
                <c:ptCount val="1"/>
                <c:pt idx="0">
                  <c:v>ВУЗах</c:v>
                </c:pt>
              </c:strCache>
            </c:strRef>
          </c:tx>
          <c:dLbls>
            <c:txPr>
              <a:bodyPr/>
              <a:lstStyle/>
              <a:p>
                <a:pPr>
                  <a:defRPr sz="2000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Лист1!$O$1:$Q$1</c:f>
              <c:strCache>
                <c:ptCount val="3"/>
                <c:pt idx="0">
                  <c:v>2015г</c:v>
                </c:pt>
                <c:pt idx="1">
                  <c:v>2016г</c:v>
                </c:pt>
                <c:pt idx="2">
                  <c:v>2017г</c:v>
                </c:pt>
              </c:strCache>
            </c:strRef>
          </c:cat>
          <c:val>
            <c:numRef>
              <c:f>Лист1!$O$2:$Q$2</c:f>
              <c:numCache>
                <c:formatCode>General</c:formatCode>
                <c:ptCount val="3"/>
                <c:pt idx="0">
                  <c:v>6</c:v>
                </c:pt>
                <c:pt idx="1">
                  <c:v>6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Лист1!$N$3</c:f>
              <c:strCache>
                <c:ptCount val="1"/>
                <c:pt idx="0">
                  <c:v>Переподготовка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 sz="2000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Лист1!$O$1:$Q$1</c:f>
              <c:strCache>
                <c:ptCount val="3"/>
                <c:pt idx="0">
                  <c:v>2015г</c:v>
                </c:pt>
                <c:pt idx="1">
                  <c:v>2016г</c:v>
                </c:pt>
                <c:pt idx="2">
                  <c:v>2017г</c:v>
                </c:pt>
              </c:strCache>
            </c:strRef>
          </c:cat>
          <c:val>
            <c:numRef>
              <c:f>Лист1!$O$3:$Q$3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shape val="box"/>
        <c:axId val="66830336"/>
        <c:axId val="66831872"/>
        <c:axId val="0"/>
      </c:bar3DChart>
      <c:catAx>
        <c:axId val="6683033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66831872"/>
        <c:crosses val="autoZero"/>
        <c:auto val="1"/>
        <c:lblAlgn val="ctr"/>
        <c:lblOffset val="100"/>
      </c:catAx>
      <c:valAx>
        <c:axId val="66831872"/>
        <c:scaling>
          <c:orientation val="minMax"/>
        </c:scaling>
        <c:axPos val="l"/>
        <c:majorGridlines/>
        <c:numFmt formatCode="General" sourceLinked="1"/>
        <c:tickLblPos val="nextTo"/>
        <c:crossAx val="66830336"/>
        <c:crosses val="autoZero"/>
        <c:crossBetween val="between"/>
      </c:valAx>
    </c:plotArea>
    <c:legend>
      <c:legendPos val="r"/>
      <c:txPr>
        <a:bodyPr/>
        <a:lstStyle/>
        <a:p>
          <a:pPr>
            <a:defRPr sz="1600" baseline="0"/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Лист1!$T$1</c:f>
              <c:strCache>
                <c:ptCount val="1"/>
                <c:pt idx="0">
                  <c:v>2015г</c:v>
                </c:pt>
              </c:strCache>
            </c:strRef>
          </c:tx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</c:dLbls>
          <c:cat>
            <c:strRef>
              <c:f>Лист1!$S$2:$S$7</c:f>
              <c:strCache>
                <c:ptCount val="6"/>
                <c:pt idx="0">
                  <c:v>до 3 лет</c:v>
                </c:pt>
                <c:pt idx="1">
                  <c:v>3-5 лет</c:v>
                </c:pt>
                <c:pt idx="2">
                  <c:v>5-10 лет</c:v>
                </c:pt>
                <c:pt idx="3">
                  <c:v>10-15 лет</c:v>
                </c:pt>
                <c:pt idx="4">
                  <c:v>15-20 лет</c:v>
                </c:pt>
                <c:pt idx="5">
                  <c:v>более 20 лет</c:v>
                </c:pt>
              </c:strCache>
            </c:strRef>
          </c:cat>
          <c:val>
            <c:numRef>
              <c:f>Лист1!$T$2:$T$7</c:f>
              <c:numCache>
                <c:formatCode>0%</c:formatCode>
                <c:ptCount val="6"/>
                <c:pt idx="0">
                  <c:v>0.14000000000000001</c:v>
                </c:pt>
                <c:pt idx="1">
                  <c:v>9.0000000000000024E-2</c:v>
                </c:pt>
                <c:pt idx="2">
                  <c:v>0.19</c:v>
                </c:pt>
                <c:pt idx="3">
                  <c:v>0.14000000000000001</c:v>
                </c:pt>
                <c:pt idx="4">
                  <c:v>0.14000000000000001</c:v>
                </c:pt>
                <c:pt idx="5">
                  <c:v>0.30000000000000032</c:v>
                </c:pt>
              </c:numCache>
            </c:numRef>
          </c:val>
        </c:ser>
        <c:ser>
          <c:idx val="1"/>
          <c:order val="1"/>
          <c:tx>
            <c:strRef>
              <c:f>Лист1!$U$1</c:f>
              <c:strCache>
                <c:ptCount val="1"/>
                <c:pt idx="0">
                  <c:v>2016г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</c:dLbls>
          <c:cat>
            <c:strRef>
              <c:f>Лист1!$S$2:$S$7</c:f>
              <c:strCache>
                <c:ptCount val="6"/>
                <c:pt idx="0">
                  <c:v>до 3 лет</c:v>
                </c:pt>
                <c:pt idx="1">
                  <c:v>3-5 лет</c:v>
                </c:pt>
                <c:pt idx="2">
                  <c:v>5-10 лет</c:v>
                </c:pt>
                <c:pt idx="3">
                  <c:v>10-15 лет</c:v>
                </c:pt>
                <c:pt idx="4">
                  <c:v>15-20 лет</c:v>
                </c:pt>
                <c:pt idx="5">
                  <c:v>более 20 лет</c:v>
                </c:pt>
              </c:strCache>
            </c:strRef>
          </c:cat>
          <c:val>
            <c:numRef>
              <c:f>Лист1!$U$2:$U$7</c:f>
              <c:numCache>
                <c:formatCode>0%</c:formatCode>
                <c:ptCount val="6"/>
                <c:pt idx="0">
                  <c:v>4.0000000000000022E-2</c:v>
                </c:pt>
                <c:pt idx="1">
                  <c:v>0.21000000000000016</c:v>
                </c:pt>
                <c:pt idx="2">
                  <c:v>0.17</c:v>
                </c:pt>
                <c:pt idx="3">
                  <c:v>0.17</c:v>
                </c:pt>
                <c:pt idx="4">
                  <c:v>0.21000000000000016</c:v>
                </c:pt>
                <c:pt idx="5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Лист1!$V$1</c:f>
              <c:strCache>
                <c:ptCount val="1"/>
                <c:pt idx="0">
                  <c:v>2017г</c:v>
                </c:pt>
              </c:strCache>
            </c:strRef>
          </c:tx>
          <c:spPr>
            <a:solidFill>
              <a:srgbClr val="92D050"/>
            </a:solidFill>
          </c:spPr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</c:dLbls>
          <c:cat>
            <c:strRef>
              <c:f>Лист1!$S$2:$S$7</c:f>
              <c:strCache>
                <c:ptCount val="6"/>
                <c:pt idx="0">
                  <c:v>до 3 лет</c:v>
                </c:pt>
                <c:pt idx="1">
                  <c:v>3-5 лет</c:v>
                </c:pt>
                <c:pt idx="2">
                  <c:v>5-10 лет</c:v>
                </c:pt>
                <c:pt idx="3">
                  <c:v>10-15 лет</c:v>
                </c:pt>
                <c:pt idx="4">
                  <c:v>15-20 лет</c:v>
                </c:pt>
                <c:pt idx="5">
                  <c:v>более 20 лет</c:v>
                </c:pt>
              </c:strCache>
            </c:strRef>
          </c:cat>
          <c:val>
            <c:numRef>
              <c:f>Лист1!$V$2:$V$7</c:f>
              <c:numCache>
                <c:formatCode>0%</c:formatCode>
                <c:ptCount val="6"/>
                <c:pt idx="0">
                  <c:v>0.1</c:v>
                </c:pt>
                <c:pt idx="1">
                  <c:v>0.05</c:v>
                </c:pt>
                <c:pt idx="2">
                  <c:v>0.2</c:v>
                </c:pt>
                <c:pt idx="3">
                  <c:v>0.30000000000000032</c:v>
                </c:pt>
                <c:pt idx="4">
                  <c:v>0.1</c:v>
                </c:pt>
                <c:pt idx="5">
                  <c:v>0.25</c:v>
                </c:pt>
              </c:numCache>
            </c:numRef>
          </c:val>
        </c:ser>
        <c:shape val="box"/>
        <c:axId val="66932736"/>
        <c:axId val="66934272"/>
        <c:axId val="0"/>
      </c:bar3DChart>
      <c:catAx>
        <c:axId val="6693273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66934272"/>
        <c:crosses val="autoZero"/>
        <c:auto val="1"/>
        <c:lblAlgn val="ctr"/>
        <c:lblOffset val="100"/>
      </c:catAx>
      <c:valAx>
        <c:axId val="66934272"/>
        <c:scaling>
          <c:orientation val="minMax"/>
        </c:scaling>
        <c:axPos val="l"/>
        <c:majorGridlines/>
        <c:numFmt formatCode="0%" sourceLinked="1"/>
        <c:tickLblPos val="nextTo"/>
        <c:crossAx val="66932736"/>
        <c:crosses val="autoZero"/>
        <c:crossBetween val="between"/>
      </c:valAx>
    </c:plotArea>
    <c:legend>
      <c:legendPos val="r"/>
      <c:txPr>
        <a:bodyPr/>
        <a:lstStyle/>
        <a:p>
          <a:pPr>
            <a:defRPr sz="1600" baseline="0"/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Лист1!$Y$1</c:f>
              <c:strCache>
                <c:ptCount val="1"/>
                <c:pt idx="0">
                  <c:v>2015г</c:v>
                </c:pt>
              </c:strCache>
            </c:strRef>
          </c:tx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</c:dLbls>
          <c:cat>
            <c:strRef>
              <c:f>Лист1!$X$2:$X$10</c:f>
              <c:strCache>
                <c:ptCount val="9"/>
                <c:pt idx="0">
                  <c:v>моложе 25 лет</c:v>
                </c:pt>
                <c:pt idx="1">
                  <c:v>25-29 лет</c:v>
                </c:pt>
                <c:pt idx="2">
                  <c:v>30-34 лет</c:v>
                </c:pt>
                <c:pt idx="3">
                  <c:v>35-39 лет</c:v>
                </c:pt>
                <c:pt idx="4">
                  <c:v>40-44 лет</c:v>
                </c:pt>
                <c:pt idx="5">
                  <c:v>45-49 лет</c:v>
                </c:pt>
                <c:pt idx="6">
                  <c:v>50-54 лет</c:v>
                </c:pt>
                <c:pt idx="7">
                  <c:v>55-59 лет</c:v>
                </c:pt>
                <c:pt idx="8">
                  <c:v>60-64 лет</c:v>
                </c:pt>
              </c:strCache>
            </c:strRef>
          </c:cat>
          <c:val>
            <c:numRef>
              <c:f>Лист1!$Y$2:$Y$10</c:f>
              <c:numCache>
                <c:formatCode>0%</c:formatCode>
                <c:ptCount val="9"/>
                <c:pt idx="0">
                  <c:v>0.05</c:v>
                </c:pt>
                <c:pt idx="1">
                  <c:v>9.0000000000000024E-2</c:v>
                </c:pt>
                <c:pt idx="2">
                  <c:v>0.43000000000000033</c:v>
                </c:pt>
                <c:pt idx="4">
                  <c:v>0.05</c:v>
                </c:pt>
                <c:pt idx="5">
                  <c:v>0.19</c:v>
                </c:pt>
                <c:pt idx="6">
                  <c:v>0.05</c:v>
                </c:pt>
                <c:pt idx="7">
                  <c:v>0.14000000000000001</c:v>
                </c:pt>
                <c:pt idx="8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Лист1!$Z$1</c:f>
              <c:strCache>
                <c:ptCount val="1"/>
                <c:pt idx="0">
                  <c:v>2016г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3"/>
              <c:layout>
                <c:manualLayout>
                  <c:x val="7.5972877563067684E-3"/>
                  <c:y val="1.8855086886106792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</c:dLbls>
          <c:cat>
            <c:strRef>
              <c:f>Лист1!$X$2:$X$10</c:f>
              <c:strCache>
                <c:ptCount val="9"/>
                <c:pt idx="0">
                  <c:v>моложе 25 лет</c:v>
                </c:pt>
                <c:pt idx="1">
                  <c:v>25-29 лет</c:v>
                </c:pt>
                <c:pt idx="2">
                  <c:v>30-34 лет</c:v>
                </c:pt>
                <c:pt idx="3">
                  <c:v>35-39 лет</c:v>
                </c:pt>
                <c:pt idx="4">
                  <c:v>40-44 лет</c:v>
                </c:pt>
                <c:pt idx="5">
                  <c:v>45-49 лет</c:v>
                </c:pt>
                <c:pt idx="6">
                  <c:v>50-54 лет</c:v>
                </c:pt>
                <c:pt idx="7">
                  <c:v>55-59 лет</c:v>
                </c:pt>
                <c:pt idx="8">
                  <c:v>60-64 лет</c:v>
                </c:pt>
              </c:strCache>
            </c:strRef>
          </c:cat>
          <c:val>
            <c:numRef>
              <c:f>Лист1!$Z$2:$Z$10</c:f>
              <c:numCache>
                <c:formatCode>0%</c:formatCode>
                <c:ptCount val="9"/>
                <c:pt idx="0" formatCode="General">
                  <c:v>0</c:v>
                </c:pt>
                <c:pt idx="1">
                  <c:v>0.13</c:v>
                </c:pt>
                <c:pt idx="2">
                  <c:v>0.21000000000000016</c:v>
                </c:pt>
                <c:pt idx="3">
                  <c:v>0.25</c:v>
                </c:pt>
                <c:pt idx="4">
                  <c:v>0.12000000000000002</c:v>
                </c:pt>
                <c:pt idx="5">
                  <c:v>0.17</c:v>
                </c:pt>
                <c:pt idx="6">
                  <c:v>4.0000000000000022E-2</c:v>
                </c:pt>
                <c:pt idx="7">
                  <c:v>8.0000000000000043E-2</c:v>
                </c:pt>
                <c:pt idx="8" formatCode="General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Лист1!$AA$1</c:f>
              <c:strCache>
                <c:ptCount val="1"/>
                <c:pt idx="0">
                  <c:v>2017г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6.0778302050454105E-3"/>
                  <c:y val="7.0033179862682371E-2"/>
                </c:manualLayout>
              </c:layout>
              <c:showVal val="1"/>
            </c:dLbl>
            <c:dLbl>
              <c:idx val="1"/>
              <c:layout>
                <c:manualLayout>
                  <c:x val="3.0389151025227087E-3"/>
                  <c:y val="9.4275434430533961E-2"/>
                </c:manualLayout>
              </c:layout>
              <c:showVal val="1"/>
            </c:dLbl>
            <c:dLbl>
              <c:idx val="2"/>
              <c:layout>
                <c:manualLayout>
                  <c:x val="6.0778302050454105E-3"/>
                  <c:y val="0.26127763256462266"/>
                </c:manualLayout>
              </c:layout>
              <c:showVal val="1"/>
            </c:dLbl>
            <c:dLbl>
              <c:idx val="3"/>
              <c:layout>
                <c:manualLayout>
                  <c:x val="3.0389151025227087E-3"/>
                  <c:y val="8.8888266748789246E-2"/>
                </c:manualLayout>
              </c:layout>
              <c:showVal val="1"/>
            </c:dLbl>
            <c:dLbl>
              <c:idx val="4"/>
              <c:layout>
                <c:manualLayout>
                  <c:x val="1.3675117961352181E-2"/>
                  <c:y val="0.10504976979402347"/>
                </c:manualLayout>
              </c:layout>
              <c:showVal val="1"/>
            </c:dLbl>
            <c:dLbl>
              <c:idx val="5"/>
              <c:layout>
                <c:manualLayout>
                  <c:x val="1.3675117961352181E-2"/>
                  <c:y val="8.8888266748789246E-2"/>
                </c:manualLayout>
              </c:layout>
              <c:showVal val="1"/>
            </c:dLbl>
            <c:dLbl>
              <c:idx val="6"/>
              <c:layout>
                <c:manualLayout>
                  <c:x val="1.0636202858829456E-2"/>
                  <c:y val="5.3871676817448061E-2"/>
                </c:manualLayout>
              </c:layout>
              <c:showVal val="1"/>
            </c:dLbl>
            <c:dLbl>
              <c:idx val="7"/>
              <c:layout>
                <c:manualLayout>
                  <c:x val="1.0636202858829456E-2"/>
                  <c:y val="5.3871676817448061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</c:dLbls>
          <c:cat>
            <c:strRef>
              <c:f>Лист1!$X$2:$X$10</c:f>
              <c:strCache>
                <c:ptCount val="9"/>
                <c:pt idx="0">
                  <c:v>моложе 25 лет</c:v>
                </c:pt>
                <c:pt idx="1">
                  <c:v>25-29 лет</c:v>
                </c:pt>
                <c:pt idx="2">
                  <c:v>30-34 лет</c:v>
                </c:pt>
                <c:pt idx="3">
                  <c:v>35-39 лет</c:v>
                </c:pt>
                <c:pt idx="4">
                  <c:v>40-44 лет</c:v>
                </c:pt>
                <c:pt idx="5">
                  <c:v>45-49 лет</c:v>
                </c:pt>
                <c:pt idx="6">
                  <c:v>50-54 лет</c:v>
                </c:pt>
                <c:pt idx="7">
                  <c:v>55-59 лет</c:v>
                </c:pt>
                <c:pt idx="8">
                  <c:v>60-64 лет</c:v>
                </c:pt>
              </c:strCache>
            </c:strRef>
          </c:cat>
          <c:val>
            <c:numRef>
              <c:f>Лист1!$AA$2:$AA$10</c:f>
              <c:numCache>
                <c:formatCode>0%</c:formatCode>
                <c:ptCount val="9"/>
                <c:pt idx="0">
                  <c:v>0.05</c:v>
                </c:pt>
                <c:pt idx="1">
                  <c:v>0.1</c:v>
                </c:pt>
                <c:pt idx="2">
                  <c:v>0.25</c:v>
                </c:pt>
                <c:pt idx="3">
                  <c:v>0.15000000000000016</c:v>
                </c:pt>
                <c:pt idx="4">
                  <c:v>0.15000000000000016</c:v>
                </c:pt>
                <c:pt idx="5">
                  <c:v>0.15000000000000016</c:v>
                </c:pt>
                <c:pt idx="6">
                  <c:v>0.05</c:v>
                </c:pt>
                <c:pt idx="7">
                  <c:v>0.05</c:v>
                </c:pt>
                <c:pt idx="8" formatCode="General">
                  <c:v>0</c:v>
                </c:pt>
              </c:numCache>
            </c:numRef>
          </c:val>
        </c:ser>
        <c:shape val="box"/>
        <c:axId val="66855296"/>
        <c:axId val="66856832"/>
        <c:axId val="0"/>
      </c:bar3DChart>
      <c:catAx>
        <c:axId val="6685529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66856832"/>
        <c:crosses val="autoZero"/>
        <c:auto val="1"/>
        <c:lblAlgn val="ctr"/>
        <c:lblOffset val="100"/>
      </c:catAx>
      <c:valAx>
        <c:axId val="66856832"/>
        <c:scaling>
          <c:orientation val="minMax"/>
        </c:scaling>
        <c:axPos val="l"/>
        <c:majorGridlines/>
        <c:numFmt formatCode="0%" sourceLinked="1"/>
        <c:tickLblPos val="nextTo"/>
        <c:crossAx val="66855296"/>
        <c:crosses val="autoZero"/>
        <c:crossBetween val="between"/>
      </c:valAx>
    </c:plotArea>
    <c:legend>
      <c:legendPos val="r"/>
      <c:txPr>
        <a:bodyPr/>
        <a:lstStyle/>
        <a:p>
          <a:pPr>
            <a:defRPr sz="1600" baseline="0"/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Лист1!$L$55:$L$56</c:f>
              <c:strCache>
                <c:ptCount val="1"/>
                <c:pt idx="0">
                  <c:v>2015-2016 г.г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Лист1!$K$57:$K$62</c:f>
              <c:strCache>
                <c:ptCount val="6"/>
                <c:pt idx="0">
                  <c:v>Социально-коммуникативное развитие</c:v>
                </c:pt>
                <c:pt idx="1">
                  <c:v>Познавательное развитие</c:v>
                </c:pt>
                <c:pt idx="2">
                  <c:v>Речевое развитие</c:v>
                </c:pt>
                <c:pt idx="3">
                  <c:v>Художественно-эстетическое развитие</c:v>
                </c:pt>
                <c:pt idx="4">
                  <c:v>Физическое развитие</c:v>
                </c:pt>
                <c:pt idx="5">
                  <c:v>% качества освоения  программы</c:v>
                </c:pt>
              </c:strCache>
            </c:strRef>
          </c:cat>
          <c:val>
            <c:numRef>
              <c:f>Лист1!$L$57:$L$62</c:f>
              <c:numCache>
                <c:formatCode>General</c:formatCode>
                <c:ptCount val="6"/>
                <c:pt idx="0">
                  <c:v>85</c:v>
                </c:pt>
                <c:pt idx="1">
                  <c:v>88</c:v>
                </c:pt>
                <c:pt idx="2">
                  <c:v>83</c:v>
                </c:pt>
                <c:pt idx="3">
                  <c:v>84</c:v>
                </c:pt>
                <c:pt idx="4">
                  <c:v>84</c:v>
                </c:pt>
                <c:pt idx="5">
                  <c:v>85</c:v>
                </c:pt>
              </c:numCache>
            </c:numRef>
          </c:val>
        </c:ser>
        <c:ser>
          <c:idx val="1"/>
          <c:order val="1"/>
          <c:tx>
            <c:strRef>
              <c:f>Лист1!$M$55:$M$56</c:f>
              <c:strCache>
                <c:ptCount val="1"/>
                <c:pt idx="0">
                  <c:v>2016-2017 г.г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Лист1!$K$57:$K$62</c:f>
              <c:strCache>
                <c:ptCount val="6"/>
                <c:pt idx="0">
                  <c:v>Социально-коммуникативное развитие</c:v>
                </c:pt>
                <c:pt idx="1">
                  <c:v>Познавательное развитие</c:v>
                </c:pt>
                <c:pt idx="2">
                  <c:v>Речевое развитие</c:v>
                </c:pt>
                <c:pt idx="3">
                  <c:v>Художественно-эстетическое развитие</c:v>
                </c:pt>
                <c:pt idx="4">
                  <c:v>Физическое развитие</c:v>
                </c:pt>
                <c:pt idx="5">
                  <c:v>% качества освоения  программы</c:v>
                </c:pt>
              </c:strCache>
            </c:strRef>
          </c:cat>
          <c:val>
            <c:numRef>
              <c:f>Лист1!$M$57:$M$62</c:f>
              <c:numCache>
                <c:formatCode>General</c:formatCode>
                <c:ptCount val="6"/>
                <c:pt idx="0">
                  <c:v>87</c:v>
                </c:pt>
                <c:pt idx="1">
                  <c:v>87</c:v>
                </c:pt>
                <c:pt idx="2">
                  <c:v>85</c:v>
                </c:pt>
                <c:pt idx="3">
                  <c:v>87</c:v>
                </c:pt>
                <c:pt idx="4">
                  <c:v>88</c:v>
                </c:pt>
                <c:pt idx="5">
                  <c:v>87</c:v>
                </c:pt>
              </c:numCache>
            </c:numRef>
          </c:val>
        </c:ser>
        <c:shape val="box"/>
        <c:axId val="66719744"/>
        <c:axId val="66721280"/>
        <c:axId val="0"/>
      </c:bar3DChart>
      <c:catAx>
        <c:axId val="66719744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6721280"/>
        <c:crosses val="autoZero"/>
        <c:auto val="1"/>
        <c:lblAlgn val="ctr"/>
        <c:lblOffset val="100"/>
      </c:catAx>
      <c:valAx>
        <c:axId val="66721280"/>
        <c:scaling>
          <c:orientation val="minMax"/>
        </c:scaling>
        <c:axPos val="l"/>
        <c:majorGridlines/>
        <c:numFmt formatCode="General" sourceLinked="1"/>
        <c:tickLblPos val="nextTo"/>
        <c:crossAx val="66719744"/>
        <c:crosses val="autoZero"/>
        <c:crossBetween val="between"/>
      </c:valAx>
    </c:plotArea>
    <c:legend>
      <c:legendPos val="r"/>
      <c:txPr>
        <a:bodyPr/>
        <a:lstStyle/>
        <a:p>
          <a:pPr>
            <a:defRPr sz="1600" baseline="0"/>
          </a:pPr>
          <a:endParaRPr lang="ru-RU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Лист1!$L$69</c:f>
              <c:strCache>
                <c:ptCount val="1"/>
                <c:pt idx="0">
                  <c:v>за 2015-2016 уч.год</c:v>
                </c:pt>
              </c:strCache>
            </c:strRef>
          </c:tx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Лист1!$K$70:$K$72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Ниже среднего</c:v>
                </c:pt>
              </c:strCache>
            </c:strRef>
          </c:cat>
          <c:val>
            <c:numRef>
              <c:f>Лист1!$L$70:$L$72</c:f>
              <c:numCache>
                <c:formatCode>General</c:formatCode>
                <c:ptCount val="3"/>
                <c:pt idx="0">
                  <c:v>14</c:v>
                </c:pt>
                <c:pt idx="1">
                  <c:v>72</c:v>
                </c:pt>
                <c:pt idx="2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Лист1!$M$69</c:f>
              <c:strCache>
                <c:ptCount val="1"/>
                <c:pt idx="0">
                  <c:v>за 2016-2017 уч.год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Лист1!$K$70:$K$72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Ниже среднего</c:v>
                </c:pt>
              </c:strCache>
            </c:strRef>
          </c:cat>
          <c:val>
            <c:numRef>
              <c:f>Лист1!$M$70:$M$72</c:f>
              <c:numCache>
                <c:formatCode>General</c:formatCode>
                <c:ptCount val="3"/>
                <c:pt idx="0">
                  <c:v>36</c:v>
                </c:pt>
                <c:pt idx="1">
                  <c:v>57</c:v>
                </c:pt>
                <c:pt idx="2">
                  <c:v>7</c:v>
                </c:pt>
              </c:numCache>
            </c:numRef>
          </c:val>
        </c:ser>
        <c:shape val="box"/>
        <c:axId val="66743296"/>
        <c:axId val="66753280"/>
        <c:axId val="0"/>
      </c:bar3DChart>
      <c:catAx>
        <c:axId val="6674329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66753280"/>
        <c:crosses val="autoZero"/>
        <c:auto val="1"/>
        <c:lblAlgn val="ctr"/>
        <c:lblOffset val="100"/>
      </c:catAx>
      <c:valAx>
        <c:axId val="66753280"/>
        <c:scaling>
          <c:orientation val="minMax"/>
        </c:scaling>
        <c:axPos val="l"/>
        <c:majorGridlines/>
        <c:numFmt formatCode="General" sourceLinked="1"/>
        <c:tickLblPos val="nextTo"/>
        <c:crossAx val="66743296"/>
        <c:crosses val="autoZero"/>
        <c:crossBetween val="between"/>
      </c:valAx>
    </c:plotArea>
    <c:legend>
      <c:legendPos val="r"/>
      <c:txPr>
        <a:bodyPr/>
        <a:lstStyle/>
        <a:p>
          <a:pPr>
            <a:defRPr sz="1600" baseline="0"/>
          </a:pPr>
          <a:endParaRPr lang="ru-RU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5.2114618057265159E-2"/>
          <c:y val="9.2039940911607207E-2"/>
          <c:w val="0.5671540929228106"/>
          <c:h val="0.81592011817678634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FFFF0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Лист1!$L$18:$P$18</c:f>
              <c:strCache>
                <c:ptCount val="5"/>
                <c:pt idx="0">
                  <c:v>Служащие</c:v>
                </c:pt>
                <c:pt idx="1">
                  <c:v>Рабочие</c:v>
                </c:pt>
                <c:pt idx="2">
                  <c:v>Руководители</c:v>
                </c:pt>
                <c:pt idx="3">
                  <c:v>Предприниматели</c:v>
                </c:pt>
                <c:pt idx="4">
                  <c:v>Работники бюджетных сфер</c:v>
                </c:pt>
              </c:strCache>
            </c:strRef>
          </c:cat>
          <c:val>
            <c:numRef>
              <c:f>Лист1!$L$19:$P$19</c:f>
              <c:numCache>
                <c:formatCode>General</c:formatCode>
                <c:ptCount val="5"/>
                <c:pt idx="0">
                  <c:v>54</c:v>
                </c:pt>
                <c:pt idx="1">
                  <c:v>187</c:v>
                </c:pt>
                <c:pt idx="2">
                  <c:v>1</c:v>
                </c:pt>
                <c:pt idx="3">
                  <c:v>0</c:v>
                </c:pt>
                <c:pt idx="4">
                  <c:v>11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1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20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Лист1!$K$37:$P$37</c:f>
              <c:strCache>
                <c:ptCount val="6"/>
                <c:pt idx="0">
                  <c:v>Полные</c:v>
                </c:pt>
                <c:pt idx="1">
                  <c:v>Неполные</c:v>
                </c:pt>
                <c:pt idx="2">
                  <c:v>Многодетные</c:v>
                </c:pt>
                <c:pt idx="3">
                  <c:v>Опекуны</c:v>
                </c:pt>
                <c:pt idx="4">
                  <c:v>Инвалид ребенок</c:v>
                </c:pt>
                <c:pt idx="5">
                  <c:v>Инвалид родитель</c:v>
                </c:pt>
              </c:strCache>
            </c:strRef>
          </c:cat>
          <c:val>
            <c:numRef>
              <c:f>Лист1!$K$38:$P$38</c:f>
              <c:numCache>
                <c:formatCode>General</c:formatCode>
                <c:ptCount val="6"/>
                <c:pt idx="0">
                  <c:v>202</c:v>
                </c:pt>
                <c:pt idx="1">
                  <c:v>51</c:v>
                </c:pt>
                <c:pt idx="2">
                  <c:v>22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BA460-F7B9-42BC-8EAF-18D9DA1365A7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6D8C8-9FD1-46F2-9794-B7FD49D426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2DFCE-F1E4-4FED-B366-30F15D4F3B80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76210A-001A-4EA9-95BB-30308331AE8C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BAE483-35E9-4710-A245-DAEFC8BEBDF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etsad17@inbox.ru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043608" y="1196752"/>
            <a:ext cx="7407275" cy="3960440"/>
          </a:xfrm>
        </p:spPr>
        <p:txBody>
          <a:bodyPr>
            <a:normAutofit/>
          </a:bodyPr>
          <a:lstStyle/>
          <a:p>
            <a:pPr algn="ctr"/>
            <a:r>
              <a:rPr lang="ru-RU" sz="2400" b="1" cap="all" dirty="0">
                <a:effectLst/>
              </a:rPr>
              <a:t>ДОКЛАД </a:t>
            </a:r>
            <a:r>
              <a:rPr lang="ru-RU" sz="2400" b="1" cap="all" dirty="0" smtClean="0">
                <a:effectLst/>
              </a:rPr>
              <a:t/>
            </a:r>
            <a:br>
              <a:rPr lang="ru-RU" sz="2400" b="1" cap="all" dirty="0" smtClean="0">
                <a:effectLst/>
              </a:rPr>
            </a:br>
            <a:r>
              <a:rPr lang="ru-RU" sz="2400" b="1" cap="all" dirty="0" smtClean="0">
                <a:effectLst/>
              </a:rPr>
              <a:t>заведующего 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b="1" cap="all" dirty="0">
                <a:effectLst/>
              </a:rPr>
              <a:t>О ДЕЯТЕЛЬНОСТИ </a:t>
            </a:r>
            <a:r>
              <a:rPr lang="ru-RU" sz="2400" b="1" cap="all" dirty="0" smtClean="0">
                <a:effectLst/>
              </a:rPr>
              <a:t>Муниципального автономного дошкольного образовательного учреждения </a:t>
            </a:r>
            <a:r>
              <a:rPr lang="ru-RU" sz="2400" b="1" cap="all" dirty="0">
                <a:effectLst/>
              </a:rPr>
              <a:t>«ДЕТСКИЙ САД ОБЩЕРАЗВИВАЮЩЕГО ВИДА №17» НИЖНЕКАМСКОГО МУНИЦИПАЛЬНОГО РАЙОНА РЕСПУБЛИКИ ТАТАРСТАН 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b="1" cap="all" dirty="0">
                <a:effectLst/>
              </a:rPr>
              <a:t>за </a:t>
            </a:r>
            <a:r>
              <a:rPr lang="ru-RU" sz="2400" b="1" cap="all" dirty="0" smtClean="0">
                <a:effectLst/>
              </a:rPr>
              <a:t>2017 </a:t>
            </a:r>
            <a:r>
              <a:rPr lang="ru-RU" sz="2400" b="1" cap="all" dirty="0">
                <a:effectLst/>
              </a:rPr>
              <a:t>ГОД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209825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891133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КАДРОВЫЙ ПОТЕНЦИАЛ</a:t>
            </a:r>
          </a:p>
          <a:p>
            <a:r>
              <a:rPr lang="ru-RU" b="1" dirty="0" smtClean="0"/>
              <a:t>                                                                                      Квалификационный уровень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428596" y="1714488"/>
          <a:ext cx="8215370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72359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743595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КАДРОВЫЙ ПОТЕНЦИАЛ</a:t>
            </a:r>
          </a:p>
          <a:p>
            <a:r>
              <a:rPr lang="ru-RU" b="1" dirty="0" smtClean="0"/>
              <a:t>                                                                                      обучение и переподготовка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28596" y="1500174"/>
          <a:ext cx="8215370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73639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98072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КАДРОВЫЙ ПОТЕНЦИАЛ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                                                                 педагогический стаж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1714488"/>
          <a:ext cx="8358214" cy="4743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0937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80728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КАДРОВЫЙ ПОТЕНЦИАЛ</a:t>
            </a:r>
          </a:p>
          <a:p>
            <a:r>
              <a:rPr lang="ru-RU" b="1" dirty="0" smtClean="0"/>
              <a:t>                                                                                        возрастной ценз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1714488"/>
          <a:ext cx="8358246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4827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80728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Соотношение воспитанников и работников составило: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дети/педагогические работники (</a:t>
            </a:r>
            <a:r>
              <a:rPr lang="ru-RU" sz="2400" dirty="0" smtClean="0"/>
              <a:t>240/20) </a:t>
            </a:r>
            <a:r>
              <a:rPr lang="ru-RU" sz="2400" dirty="0"/>
              <a:t>- </a:t>
            </a:r>
            <a:r>
              <a:rPr lang="ru-RU" sz="2400" b="1" dirty="0" smtClean="0"/>
              <a:t>12 </a:t>
            </a:r>
            <a:r>
              <a:rPr lang="ru-RU" sz="2400" dirty="0" smtClean="0"/>
              <a:t>детей </a:t>
            </a:r>
            <a:r>
              <a:rPr lang="ru-RU" sz="2400" dirty="0"/>
              <a:t>на педагога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дети/все работники (</a:t>
            </a:r>
            <a:r>
              <a:rPr lang="ru-RU" sz="2400" dirty="0" smtClean="0"/>
              <a:t>240/54</a:t>
            </a:r>
            <a:r>
              <a:rPr lang="ru-RU" sz="2400" dirty="0"/>
              <a:t>) – </a:t>
            </a:r>
            <a:r>
              <a:rPr lang="ru-RU" sz="2400" b="1" dirty="0" smtClean="0"/>
              <a:t>4,5</a:t>
            </a:r>
            <a:r>
              <a:rPr lang="ru-RU" sz="2400" dirty="0" smtClean="0"/>
              <a:t> </a:t>
            </a:r>
            <a:r>
              <a:rPr lang="ru-RU" sz="2400" dirty="0"/>
              <a:t>чел. на каждого </a:t>
            </a:r>
            <a:r>
              <a:rPr lang="ru-RU" sz="2400" dirty="0" smtClean="0"/>
              <a:t>сотрудника</a:t>
            </a:r>
          </a:p>
          <a:p>
            <a:pPr lvl="0" algn="ctr"/>
            <a:r>
              <a:rPr lang="ru-RU" sz="2400" b="1" dirty="0" smtClean="0"/>
              <a:t>Выполнение муниципального задания</a:t>
            </a:r>
            <a:endParaRPr lang="ru-RU" sz="24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79129730"/>
              </p:ext>
            </p:extLst>
          </p:nvPr>
        </p:nvGraphicFramePr>
        <p:xfrm>
          <a:off x="475010" y="3320554"/>
          <a:ext cx="8208912" cy="334750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481994"/>
                <a:gridCol w="1404715"/>
                <a:gridCol w="1132616"/>
                <a:gridCol w="1189587"/>
              </a:tblGrid>
              <a:tr h="4199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2015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2016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2017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4199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Общее количество детей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226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229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240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7752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% выполнения муниципального задания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118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108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115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866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Норматив посещения в днях по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  <a:effectLst/>
                        </a:rPr>
                        <a:t>мун.заданию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33600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37600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39153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866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Число дней проведенных детьми в группах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39702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40723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45256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6361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3058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образовательного процесса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428596" y="1500174"/>
          <a:ext cx="8358246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выявления знаний татарского языка русскоязычными детьми с учетом УМК.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428596" y="1928802"/>
          <a:ext cx="8358246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928802"/>
          <a:ext cx="8501121" cy="4643470"/>
        </p:xfrm>
        <a:graphic>
          <a:graphicData uri="http://schemas.openxmlformats.org/drawingml/2006/table">
            <a:tbl>
              <a:tblPr/>
              <a:tblGrid>
                <a:gridCol w="3105870"/>
                <a:gridCol w="960579"/>
                <a:gridCol w="960579"/>
                <a:gridCol w="835872"/>
                <a:gridCol w="960579"/>
                <a:gridCol w="960579"/>
                <a:gridCol w="717063"/>
              </a:tblGrid>
              <a:tr h="1238259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сформирован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(балл от 2,5 до 4,0)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частично сформирован (балл от 2,0 до 2,49)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 сформирован (менее 2,0 баллов)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регуляторный компонент деятельности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предпосылки к учебной деятельности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98%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пространственные представления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94%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6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мыслительная  деятельность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98%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*средний показатель сформированности предпосылок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857232"/>
            <a:ext cx="841422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по итогам изучения стартового уровня 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будущих первоклассников от 05.05.2017г.</a:t>
            </a:r>
            <a:endParaRPr kumimoji="0" lang="tt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7858180" cy="5715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 на базе детского сада: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Documents and Settings\User\Мои документы\IMG-20180129-WA0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357562"/>
            <a:ext cx="2762227" cy="2071670"/>
          </a:xfrm>
          <a:prstGeom prst="rect">
            <a:avLst/>
          </a:prstGeom>
          <a:noFill/>
        </p:spPr>
      </p:pic>
      <p:pic>
        <p:nvPicPr>
          <p:cNvPr id="7170" name="Picture 2" descr="C:\Documents and Settings\User\Мои документы\IMG-20180129-WA0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4572008"/>
            <a:ext cx="2714644" cy="203598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3786190"/>
            <a:ext cx="38576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городское методическое объединение воспитателей детских садов города (ноябрь)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785926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муниципальный конкурс среди сотрудников детских садов города 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«Я – ведущий!» (октябрь)</a:t>
            </a:r>
            <a:endParaRPr lang="ru-RU" sz="2000" dirty="0"/>
          </a:p>
        </p:txBody>
      </p:sp>
      <p:pic>
        <p:nvPicPr>
          <p:cNvPr id="7172" name="Picture 4" descr="C:\Documents and Settings\User\Мои документы\DSCN68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1417879"/>
            <a:ext cx="3357586" cy="18888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Призовые места педагогов детского сада в конкурсах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User\Downloads\Кириллова Оксана Владимировна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2851461" cy="3846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Documents and Settings\User\Рабочий стол\Новая папка\дипло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500174"/>
            <a:ext cx="2847101" cy="3914764"/>
          </a:xfrm>
          <a:prstGeom prst="rect">
            <a:avLst/>
          </a:prstGeom>
          <a:noFill/>
        </p:spPr>
      </p:pic>
      <p:pic>
        <p:nvPicPr>
          <p:cNvPr id="1027" name="Picture 3" descr="C:\Documents and Settings\User\Рабочий стол\Новая папка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000372"/>
            <a:ext cx="2550934" cy="3551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071546"/>
            <a:ext cx="813690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Юридический и фактический адрес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423578,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Республика Татарстан,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г.Нижнекамск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ул.Тукая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д.35А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(8555) 39-83-97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Учредитель Учреждения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образование «Нижнекамский муниципальный район»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Организационно-правовая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форма учреждения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 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учреждение.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Устав ДОУ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утвержден приказом Межрайонной ИФНС России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№7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Республики Татарстан от 23 августа 2016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Сайт учреждения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ttps://edu.tatar.ru/nkamsk/dou17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Почта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detsad17@inbox.ru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Режим работы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5-ти дневная рабочая неделя, 12-ти  часовой рабочий день (с 6.00 до 18.00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568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Воспитанники детского сада активные участники городских мероприятий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Documents and Settings\User\Мои документы\IMG-20180129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857364"/>
            <a:ext cx="1730466" cy="3071834"/>
          </a:xfrm>
          <a:prstGeom prst="rect">
            <a:avLst/>
          </a:prstGeom>
          <a:noFill/>
        </p:spPr>
      </p:pic>
      <p:pic>
        <p:nvPicPr>
          <p:cNvPr id="8195" name="Picture 3" descr="C:\Documents and Settings\User\Мои документы\IMG-20180129-WA0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857356" y="2928934"/>
            <a:ext cx="1971904" cy="3500422"/>
          </a:xfrm>
          <a:prstGeom prst="rect">
            <a:avLst/>
          </a:prstGeom>
          <a:noFill/>
        </p:spPr>
      </p:pic>
      <p:pic>
        <p:nvPicPr>
          <p:cNvPr id="8197" name="Picture 5" descr="C:\Documents and Settings\User\Мои документы\IMG-20180129-WA0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4071942"/>
            <a:ext cx="4184830" cy="2357454"/>
          </a:xfrm>
          <a:prstGeom prst="rect">
            <a:avLst/>
          </a:prstGeom>
          <a:noFill/>
        </p:spPr>
      </p:pic>
      <p:pic>
        <p:nvPicPr>
          <p:cNvPr id="8196" name="Picture 4" descr="C:\Documents and Settings\User\Мои документы\IMG-20180129-WA00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1928802"/>
            <a:ext cx="4565269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Documents and Settings\User\Рабочий стол\Новая папка\диплом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1500174"/>
            <a:ext cx="2130151" cy="29289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Призовые места воспитанников детского сада в конкурсах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285852" y="1214422"/>
          <a:ext cx="2143139" cy="3029506"/>
        </p:xfrm>
        <a:graphic>
          <a:graphicData uri="http://schemas.openxmlformats.org/presentationml/2006/ole">
            <p:oleObj spid="_x0000_s2050" name="PDF" r:id="rId4" imgW="0" imgH="0" progId="FoxitReader.Document">
              <p:embed/>
            </p:oleObj>
          </a:graphicData>
        </a:graphic>
      </p:graphicFrame>
      <p:pic>
        <p:nvPicPr>
          <p:cNvPr id="2052" name="Picture 4" descr="C:\Documents and Settings\User\Рабочий стол\Новая папка\Ткаченк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1571612"/>
            <a:ext cx="2130151" cy="2928958"/>
          </a:xfrm>
          <a:prstGeom prst="rect">
            <a:avLst/>
          </a:prstGeom>
          <a:noFill/>
        </p:spPr>
      </p:pic>
      <p:pic>
        <p:nvPicPr>
          <p:cNvPr id="2054" name="Picture 6" descr="C:\Documents and Settings\User\Рабочий стол\Новая папка\диплом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571876"/>
            <a:ext cx="2223642" cy="3057508"/>
          </a:xfrm>
          <a:prstGeom prst="rect">
            <a:avLst/>
          </a:prstGeom>
          <a:noFill/>
        </p:spPr>
      </p:pic>
      <p:pic>
        <p:nvPicPr>
          <p:cNvPr id="2055" name="Picture 7" descr="C:\Documents and Settings\User\Рабочий стол\Новая папка\диплом 0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3571876"/>
            <a:ext cx="2223642" cy="3057508"/>
          </a:xfrm>
          <a:prstGeom prst="rect">
            <a:avLst/>
          </a:prstGeom>
          <a:noFill/>
        </p:spPr>
      </p:pic>
      <p:pic>
        <p:nvPicPr>
          <p:cNvPr id="10" name="Рисунок 9" descr="C:\Users\User\Desktop\Диплом Зайцева Рита.jpg"/>
          <p:cNvPicPr/>
          <p:nvPr/>
        </p:nvPicPr>
        <p:blipFill>
          <a:blip r:embed="rId8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643314"/>
            <a:ext cx="2137080" cy="3000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Рабочий стол\Новая папка\диплом зай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00108"/>
            <a:ext cx="2379507" cy="3271822"/>
          </a:xfrm>
          <a:prstGeom prst="rect">
            <a:avLst/>
          </a:prstGeom>
          <a:noFill/>
        </p:spPr>
      </p:pic>
      <p:pic>
        <p:nvPicPr>
          <p:cNvPr id="3075" name="Picture 3" descr="C:\Documents and Settings\User\Рабочий стол\Новая папка\лауреат сах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928670"/>
            <a:ext cx="2483417" cy="3414698"/>
          </a:xfrm>
          <a:prstGeom prst="rect">
            <a:avLst/>
          </a:prstGeom>
          <a:noFill/>
        </p:spPr>
      </p:pic>
      <p:pic>
        <p:nvPicPr>
          <p:cNvPr id="6" name="Рисунок 5" descr="C:\Users\User\Desktop\Диплом Маркелова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1000108"/>
            <a:ext cx="2428892" cy="3214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Documents and Settings\User\Рабочий стол\Новая папка\Диплом Кириллов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330773"/>
            <a:ext cx="2347035" cy="3227173"/>
          </a:xfrm>
          <a:prstGeom prst="rect">
            <a:avLst/>
          </a:prstGeom>
          <a:noFill/>
        </p:spPr>
      </p:pic>
      <p:pic>
        <p:nvPicPr>
          <p:cNvPr id="9" name="Picture 8" descr="C:\Documents and Settings\User\Рабочий стол\Новая папка\диплом гонг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3348632"/>
            <a:ext cx="2334047" cy="3209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98072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РАБОТА С РОДИТЕЛЯМИ</a:t>
            </a:r>
          </a:p>
          <a:p>
            <a:r>
              <a:rPr lang="ru-RU" b="1" dirty="0" smtClean="0"/>
              <a:t>                                                                                      социальный статус семей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28596" y="1714488"/>
          <a:ext cx="8286792" cy="4729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83597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7158" y="1643050"/>
          <a:ext cx="8358246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98072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РАБОТА С РОДИТЕЛЯМИ</a:t>
            </a:r>
          </a:p>
          <a:p>
            <a:r>
              <a:rPr lang="ru-RU" b="1" dirty="0" smtClean="0"/>
              <a:t>                                                                                      по типу  семей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357158" y="1714488"/>
          <a:ext cx="842968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3528" y="98072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РАБОТА С РОДИТЕЛЯМИ</a:t>
            </a:r>
          </a:p>
          <a:p>
            <a:r>
              <a:rPr lang="ru-RU" b="1" dirty="0" smtClean="0"/>
              <a:t>                                                                                      по количеству детей в семье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РАБОТА С РОДИТЕЛЯМИ</a:t>
            </a:r>
          </a:p>
          <a:p>
            <a:r>
              <a:rPr lang="ru-RU" b="1" dirty="0" smtClean="0"/>
              <a:t>                                                                                      участие в конкурсах </a:t>
            </a:r>
            <a:endParaRPr lang="ru-RU" dirty="0"/>
          </a:p>
        </p:txBody>
      </p:sp>
      <p:pic>
        <p:nvPicPr>
          <p:cNvPr id="5124" name="Picture 4" descr="C:\Documents and Settings\User\Мои документы\IMG-20180129-WA0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3214710" cy="1810953"/>
          </a:xfrm>
          <a:prstGeom prst="rect">
            <a:avLst/>
          </a:prstGeom>
          <a:noFill/>
        </p:spPr>
      </p:pic>
      <p:pic>
        <p:nvPicPr>
          <p:cNvPr id="5125" name="Picture 5" descr="C:\Documents and Settings\User\Мои документы\IMG-20180129-WA00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643446"/>
            <a:ext cx="3279006" cy="1847174"/>
          </a:xfrm>
          <a:prstGeom prst="rect">
            <a:avLst/>
          </a:prstGeom>
          <a:noFill/>
        </p:spPr>
      </p:pic>
      <p:pic>
        <p:nvPicPr>
          <p:cNvPr id="5126" name="Picture 6" descr="C:\Documents and Settings\User\Мои документы\IMG-20180129-WA00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4572008"/>
            <a:ext cx="3368114" cy="1897371"/>
          </a:xfrm>
          <a:prstGeom prst="rect">
            <a:avLst/>
          </a:prstGeom>
          <a:noFill/>
        </p:spPr>
      </p:pic>
      <p:pic>
        <p:nvPicPr>
          <p:cNvPr id="5127" name="Picture 7" descr="C:\Documents and Settings\User\Мои документы\IMG-20180129-WA00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9915" y="1571612"/>
            <a:ext cx="3423952" cy="1928826"/>
          </a:xfrm>
          <a:prstGeom prst="rect">
            <a:avLst/>
          </a:prstGeom>
          <a:noFill/>
        </p:spPr>
      </p:pic>
      <p:pic>
        <p:nvPicPr>
          <p:cNvPr id="5122" name="Picture 2" descr="C:\Documents and Settings\User\Мои документы\IMG-20180129-WA001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3143248"/>
            <a:ext cx="3368114" cy="1897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Коммунальные услуги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00034" y="1500174"/>
          <a:ext cx="8358246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Коммунальные услуги</a:t>
            </a:r>
            <a:endParaRPr lang="ru-RU" sz="28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1428736"/>
          <a:ext cx="8429684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Коммунальные услуги</a:t>
            </a:r>
            <a:endParaRPr lang="ru-RU" sz="28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1500174"/>
          <a:ext cx="8429684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214422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</a:t>
            </a:r>
            <a:r>
              <a:rPr lang="ru-RU" sz="2400" dirty="0"/>
              <a:t>Детский сад был открыт в </a:t>
            </a:r>
            <a:r>
              <a:rPr lang="ru-RU" sz="2400" dirty="0" smtClean="0"/>
              <a:t>26 марта 197</a:t>
            </a:r>
            <a:r>
              <a:rPr lang="en-US" sz="2400" dirty="0" smtClean="0"/>
              <a:t>3</a:t>
            </a:r>
            <a:r>
              <a:rPr lang="ru-RU" sz="2400" dirty="0" smtClean="0"/>
              <a:t> года. 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Общая </a:t>
            </a:r>
            <a:r>
              <a:rPr lang="ru-RU" sz="2400" dirty="0"/>
              <a:t>площадь </a:t>
            </a:r>
            <a:r>
              <a:rPr lang="ru-RU" sz="2400" dirty="0" smtClean="0"/>
              <a:t>здания</a:t>
            </a:r>
            <a:r>
              <a:rPr lang="ru-RU" sz="2400" dirty="0"/>
              <a:t>   </a:t>
            </a:r>
            <a:r>
              <a:rPr lang="en-US" sz="2400" dirty="0" smtClean="0"/>
              <a:t>3027</a:t>
            </a:r>
            <a:r>
              <a:rPr lang="ru-RU" sz="2400" dirty="0" smtClean="0"/>
              <a:t>,5</a:t>
            </a:r>
            <a:r>
              <a:rPr lang="ru-RU" sz="2400" dirty="0"/>
              <a:t> </a:t>
            </a:r>
            <a:r>
              <a:rPr lang="ru-RU" sz="2400" dirty="0" err="1"/>
              <a:t>кв.м</a:t>
            </a:r>
            <a:r>
              <a:rPr lang="ru-RU" sz="2400" dirty="0"/>
              <a:t>., </a:t>
            </a:r>
            <a:endParaRPr lang="ru-RU" sz="2400" dirty="0" smtClean="0"/>
          </a:p>
          <a:p>
            <a:pPr algn="just"/>
            <a:r>
              <a:rPr lang="ru-RU" sz="2400" dirty="0"/>
              <a:t>П</a:t>
            </a:r>
            <a:r>
              <a:rPr lang="ru-RU" sz="2400" dirty="0" smtClean="0"/>
              <a:t>лощадь </a:t>
            </a:r>
            <a:r>
              <a:rPr lang="ru-RU" sz="2400" dirty="0"/>
              <a:t>земельного </a:t>
            </a:r>
            <a:r>
              <a:rPr lang="ru-RU" sz="2400" dirty="0" smtClean="0"/>
              <a:t>участка 9003 </a:t>
            </a:r>
            <a:r>
              <a:rPr lang="ru-RU" sz="2400" dirty="0" err="1"/>
              <a:t>кв.м</a:t>
            </a:r>
            <a:r>
              <a:rPr lang="ru-RU" sz="2400" dirty="0" smtClean="0"/>
              <a:t>. </a:t>
            </a:r>
          </a:p>
          <a:p>
            <a:pPr algn="just"/>
            <a:r>
              <a:rPr lang="ru-RU" sz="2400" dirty="0" smtClean="0"/>
              <a:t>Отопительная площадь – 1997,4 </a:t>
            </a:r>
            <a:r>
              <a:rPr lang="ru-RU" sz="2400" dirty="0" err="1" smtClean="0"/>
              <a:t>кв.м</a:t>
            </a:r>
            <a:endParaRPr lang="ru-RU" sz="2400" dirty="0" smtClean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Территория по периметру ограждена </a:t>
            </a:r>
            <a:r>
              <a:rPr lang="ru-RU" sz="2400" dirty="0"/>
              <a:t>металлическим забором высотой  </a:t>
            </a:r>
            <a:r>
              <a:rPr lang="ru-RU" sz="2400" dirty="0" smtClean="0"/>
              <a:t>2 </a:t>
            </a:r>
            <a:r>
              <a:rPr lang="ru-RU" sz="2400" dirty="0"/>
              <a:t>метра. </a:t>
            </a:r>
            <a:endParaRPr lang="ru-RU" sz="2400" dirty="0" smtClean="0"/>
          </a:p>
          <a:p>
            <a:pPr algn="just"/>
            <a:endParaRPr lang="ru-RU" sz="2400" dirty="0" smtClean="0"/>
          </a:p>
          <a:p>
            <a:pPr algn="ctr"/>
            <a:r>
              <a:rPr lang="ru-RU" sz="2400" dirty="0" smtClean="0"/>
              <a:t>Территория </a:t>
            </a:r>
            <a:r>
              <a:rPr lang="ru-RU" sz="2400" dirty="0"/>
              <a:t>ДОУ </a:t>
            </a:r>
            <a:r>
              <a:rPr lang="ru-RU" sz="2400" dirty="0" smtClean="0"/>
              <a:t> озеленена кустарниками</a:t>
            </a:r>
            <a:r>
              <a:rPr lang="ru-RU" sz="2400" dirty="0"/>
              <a:t>, 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лиственными </a:t>
            </a:r>
            <a:r>
              <a:rPr lang="ru-RU" sz="2400" dirty="0"/>
              <a:t>и хвойными  </a:t>
            </a:r>
            <a:r>
              <a:rPr lang="ru-RU" sz="2400" dirty="0" smtClean="0"/>
              <a:t>деревьями, летом разбиваются цветники.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53953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857232"/>
            <a:ext cx="5929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Коммунальные услуги</a:t>
            </a:r>
            <a:endParaRPr lang="ru-RU" sz="2800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57158" y="1428736"/>
          <a:ext cx="8429652" cy="5029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85720" y="1000108"/>
            <a:ext cx="85725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Приобретения и поступления материальных запасов.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электроконфорки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плит - 3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кастрюли на кухню – 2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- утюг – 1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- спецодежда для сотрудников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установлены 3 противопожарные двери на эвакуационных выходах 2 этажа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произведена замена 3 пожарных шкафов  на негорючий материал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- насос циркулярный – 1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- ноутбуки – 3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- туалетная бумага – 500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- бокалы – 200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- стулья взрослые – 55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- термометр (градусник) – 120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- детское лото – 17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постельное белье – 80 комплектов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подушка – 64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матрас – 66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наматрасник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230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одеяло – 74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покрывало – 100 шт.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000108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организации праздников и развлечений кастеляншей детского сада Синицыной Ольгой Владимировной  пошито много костюмов для детей и взрослых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6" descr="C:\Documents and Settings\User\Мои документы\IMG-20180129-WA0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1571612"/>
            <a:ext cx="1857387" cy="2571768"/>
          </a:xfrm>
          <a:prstGeom prst="rect">
            <a:avLst/>
          </a:prstGeom>
          <a:noFill/>
        </p:spPr>
      </p:pic>
      <p:pic>
        <p:nvPicPr>
          <p:cNvPr id="4103" name="Picture 7" descr="C:\Documents and Settings\User\Мои документы\IMG-20180129-WA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500306"/>
            <a:ext cx="1857362" cy="2476483"/>
          </a:xfrm>
          <a:prstGeom prst="rect">
            <a:avLst/>
          </a:prstGeom>
          <a:noFill/>
        </p:spPr>
      </p:pic>
      <p:pic>
        <p:nvPicPr>
          <p:cNvPr id="4105" name="Picture 9" descr="C:\Documents and Settings\User\Мои документы\IMG-20180129-WA00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714488"/>
            <a:ext cx="2035935" cy="3571900"/>
          </a:xfrm>
          <a:prstGeom prst="rect">
            <a:avLst/>
          </a:prstGeom>
          <a:noFill/>
        </p:spPr>
      </p:pic>
      <p:pic>
        <p:nvPicPr>
          <p:cNvPr id="4098" name="Picture 2" descr="C:\Documents and Settings\User\Мои документы\IMG-20180129-WA0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4143380"/>
            <a:ext cx="1875222" cy="2500296"/>
          </a:xfrm>
          <a:prstGeom prst="rect">
            <a:avLst/>
          </a:prstGeom>
          <a:noFill/>
        </p:spPr>
      </p:pic>
      <p:pic>
        <p:nvPicPr>
          <p:cNvPr id="4101" name="Picture 5" descr="C:\Documents and Settings\User\Мои документы\IMG-20180129-WA0038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3042" y="1643050"/>
            <a:ext cx="1928826" cy="2571768"/>
          </a:xfrm>
          <a:prstGeom prst="rect">
            <a:avLst/>
          </a:prstGeom>
          <a:noFill/>
        </p:spPr>
      </p:pic>
      <p:pic>
        <p:nvPicPr>
          <p:cNvPr id="4100" name="Picture 4" descr="C:\Documents and Settings\User\Мои документы\IMG-20180129-WA0040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3702" y="1643050"/>
            <a:ext cx="2286016" cy="3357586"/>
          </a:xfrm>
          <a:prstGeom prst="rect">
            <a:avLst/>
          </a:prstGeom>
          <a:noFill/>
        </p:spPr>
      </p:pic>
      <p:pic>
        <p:nvPicPr>
          <p:cNvPr id="4104" name="Picture 8" descr="C:\Documents and Settings\User\Мои документы\IMG-20180129-WA003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14678" y="3929066"/>
            <a:ext cx="2000238" cy="2666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988840"/>
            <a:ext cx="83058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14953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2000240"/>
            <a:ext cx="58579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Анализ</a:t>
            </a:r>
          </a:p>
          <a:p>
            <a:pPr algn="ctr">
              <a:lnSpc>
                <a:spcPct val="150000"/>
              </a:lnSpc>
            </a:pP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 результативности физкультурно-оздоровительной работы </a:t>
            </a:r>
          </a:p>
          <a:p>
            <a:pPr algn="ctr">
              <a:lnSpc>
                <a:spcPct val="150000"/>
              </a:lnSpc>
            </a:pP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детского сада</a:t>
            </a:r>
          </a:p>
          <a:p>
            <a:pPr algn="ctr">
              <a:lnSpc>
                <a:spcPct val="150000"/>
              </a:lnSpc>
            </a:pPr>
            <a:endParaRPr lang="ru-RU" sz="2000" cap="all" dirty="0" smtClean="0"/>
          </a:p>
          <a:p>
            <a:pPr algn="r">
              <a:lnSpc>
                <a:spcPct val="150000"/>
              </a:lnSpc>
            </a:pPr>
            <a:r>
              <a:rPr lang="ru-RU" sz="2000" cap="all" dirty="0" smtClean="0">
                <a:latin typeface="Times New Roman" pitchFamily="18" charset="0"/>
                <a:cs typeface="Times New Roman" pitchFamily="18" charset="0"/>
              </a:rPr>
              <a:t>Старшая медицинская сестра</a:t>
            </a:r>
          </a:p>
          <a:p>
            <a:pPr algn="r">
              <a:lnSpc>
                <a:spcPct val="150000"/>
              </a:lnSpc>
            </a:pPr>
            <a:r>
              <a:rPr lang="ru-RU" sz="2000" cap="all" dirty="0" err="1" smtClean="0">
                <a:latin typeface="Times New Roman" pitchFamily="18" charset="0"/>
                <a:cs typeface="Times New Roman" pitchFamily="18" charset="0"/>
              </a:rPr>
              <a:t>Сармаева</a:t>
            </a:r>
            <a:r>
              <a:rPr lang="ru-RU" sz="2000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cap="all" dirty="0" err="1" smtClean="0">
                <a:latin typeface="Times New Roman" pitchFamily="18" charset="0"/>
                <a:cs typeface="Times New Roman" pitchFamily="18" charset="0"/>
              </a:rPr>
              <a:t>галина</a:t>
            </a:r>
            <a:r>
              <a:rPr lang="ru-RU" sz="2000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cap="all" dirty="0" err="1" smtClean="0">
                <a:latin typeface="Times New Roman" pitchFamily="18" charset="0"/>
                <a:cs typeface="Times New Roman" pitchFamily="18" charset="0"/>
              </a:rPr>
              <a:t>михайловна</a:t>
            </a:r>
            <a:endParaRPr lang="ru-RU" sz="2000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cap="all" dirty="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Развивающая среда детского сада соответствует санитарно – гигиеническим требованиям и обеспечивает:</a:t>
            </a:r>
          </a:p>
          <a:p>
            <a:r>
              <a:rPr lang="ru-RU" b="1" dirty="0" err="1" smtClean="0"/>
              <a:t>Физкультурно</a:t>
            </a:r>
            <a:r>
              <a:rPr lang="ru-RU" b="1" dirty="0" smtClean="0"/>
              <a:t> – оздоровительную работу с детьми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 - музыкальный зал </a:t>
            </a:r>
          </a:p>
          <a:p>
            <a:pPr lvl="0">
              <a:buNone/>
            </a:pPr>
            <a:r>
              <a:rPr lang="ru-RU" dirty="0" smtClean="0"/>
              <a:t>- спортивный зал (гимнастическая стенка, физкультурное оборудование)</a:t>
            </a:r>
          </a:p>
          <a:p>
            <a:pPr lvl="0">
              <a:buNone/>
            </a:pPr>
            <a:r>
              <a:rPr lang="ru-RU" dirty="0" smtClean="0"/>
              <a:t>- спортивную площадку на улице</a:t>
            </a:r>
          </a:p>
          <a:p>
            <a:r>
              <a:rPr lang="ru-RU" b="1" dirty="0" smtClean="0"/>
              <a:t>Познавательное развитие ребенка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- центры познавательной активности (во всех возрастных группах);</a:t>
            </a:r>
          </a:p>
          <a:p>
            <a:pPr lvl="0">
              <a:buNone/>
            </a:pPr>
            <a:r>
              <a:rPr lang="ru-RU" dirty="0" smtClean="0"/>
              <a:t>- экологические уголки (во всех возрастных группах).</a:t>
            </a:r>
          </a:p>
          <a:p>
            <a:r>
              <a:rPr lang="ru-RU" b="1" dirty="0" smtClean="0"/>
              <a:t>Художественно – эстетическое направление работы.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- Музыкальный зал (пианино, баян, синтезатор, домашний кинотеатр, музыкальный центр, проектор, театральная ширма и др.)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89856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Списочный состав детей по группам здоровья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299"/>
          <a:ext cx="8258204" cy="4967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3" y="2000243"/>
          <a:ext cx="8215370" cy="4357718"/>
        </p:xfrm>
        <a:graphic>
          <a:graphicData uri="http://schemas.openxmlformats.org/drawingml/2006/table">
            <a:tbl>
              <a:tblPr/>
              <a:tblGrid>
                <a:gridCol w="4485521"/>
                <a:gridCol w="1405820"/>
                <a:gridCol w="1133507"/>
                <a:gridCol w="1190522"/>
              </a:tblGrid>
              <a:tr h="544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2015 год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2016 год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2017 год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Число дней проведенных детьми в группах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39702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40723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45256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Число дней пропущенных детьми, из них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14001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13445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16229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 по болезни детей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1350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984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1092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-по другим причинам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12651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12461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15137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9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 охваченных летним оздоровительным периодом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209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209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238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Средне-годовая численность детей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221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222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251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96" marR="68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1214422"/>
            <a:ext cx="79296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Посещаемость детского сада детьми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1571612"/>
          <a:ext cx="8215370" cy="4703383"/>
        </p:xfrm>
        <a:graphic>
          <a:graphicData uri="http://schemas.openxmlformats.org/drawingml/2006/table">
            <a:tbl>
              <a:tblPr/>
              <a:tblGrid>
                <a:gridCol w="4395623"/>
                <a:gridCol w="1273249"/>
                <a:gridCol w="1273249"/>
                <a:gridCol w="1273249"/>
              </a:tblGrid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2015 год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2016 год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2017 год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детей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226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229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заболеваний, из них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latin typeface="Times New Roman"/>
                          <a:ea typeface="Times New Roman"/>
                          <a:cs typeface="Times New Roman"/>
                        </a:rPr>
                        <a:t>134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Бактериальная дизентерия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Энтериты, колиты и гастроэнтериты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скарлатина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ангина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9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Грипп и острые инфекции верхних дыхательных путей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104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111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пневмония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Несчастные случая, отравления, травмы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Другие заболевания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Кол-во дней пропущенных одним ребенком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6,1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Коэффициент посещаемости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74%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73%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73%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59" marR="68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00034" y="1000108"/>
            <a:ext cx="728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Заболеваемость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7719921"/>
              </p:ext>
            </p:extLst>
          </p:nvPr>
        </p:nvGraphicFramePr>
        <p:xfrm>
          <a:off x="971600" y="1988840"/>
          <a:ext cx="7776864" cy="38488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595895"/>
                <a:gridCol w="1885124"/>
                <a:gridCol w="1885124"/>
                <a:gridCol w="1410721"/>
              </a:tblGrid>
              <a:tr h="524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Продукты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2015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год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2016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год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2017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год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246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Мясо, птица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246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Молоко,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кисломол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246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Масло сливочное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246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Фрукты свежие, сок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88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87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246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Овощи разные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76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78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246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Рыба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105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902132"/>
            <a:ext cx="85679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Выполнение норм питания на 1 ребенка в процентах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122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User\Рабочий стол\0_8b540_bc1e60ce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714620"/>
            <a:ext cx="3008385" cy="2004337"/>
          </a:xfrm>
          <a:prstGeom prst="rect">
            <a:avLst/>
          </a:prstGeom>
          <a:noFill/>
        </p:spPr>
      </p:pic>
      <p:pic>
        <p:nvPicPr>
          <p:cNvPr id="30723" name="Picture 3" descr="C:\Documents and Settings\User\Рабочий стол\ле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4500570"/>
            <a:ext cx="2978025" cy="1982798"/>
          </a:xfrm>
          <a:prstGeom prst="rect">
            <a:avLst/>
          </a:prstGeom>
          <a:noFill/>
        </p:spPr>
      </p:pic>
      <p:pic>
        <p:nvPicPr>
          <p:cNvPr id="6" name="Рисунок 5" descr="https://im0-tub-ru.yandex.net/i?id=5c7074fb4af4d8be5330a664c69fd9c5&amp;n=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714356"/>
            <a:ext cx="235745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static.tildacdn.com/7d2e35ac-781e-437b-a0ee-a94cb3c672a9/DSC_45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857232"/>
            <a:ext cx="27124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ttphotos.s3-website-eu-west-1.amazonaws.com/gallery/67/68867/1024x768/139154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4572008"/>
            <a:ext cx="3071834" cy="195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visacomtour.ru/wp-content/uploads/dostvisa/dvorets_tvorchestva_detej_i_molodezhi_imeni_i_h_sadikova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857232"/>
            <a:ext cx="300039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nijnekamsk.bezformata.ru/content/image245868917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628" y="3000372"/>
            <a:ext cx="247650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0-tub-ru.yandex.net/i?id=e3bc99480219f06c536b6468eb858be7&amp;n=13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868" y="5072074"/>
            <a:ext cx="2143140" cy="156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988840"/>
            <a:ext cx="83058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14953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ФИНАНСОВОЙ ДЕЯТЕЛЬНОСТИ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ДЕТСКОГО САДА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2017 год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главный бухгалтер  </a:t>
            </a:r>
          </a:p>
          <a:p>
            <a:pPr algn="ctr">
              <a:buNone/>
            </a:pPr>
            <a:r>
              <a:rPr lang="ru-RU" dirty="0" smtClean="0"/>
              <a:t>Шакирова </a:t>
            </a:r>
            <a:r>
              <a:rPr lang="ru-RU" dirty="0" err="1" smtClean="0"/>
              <a:t>Алия</a:t>
            </a:r>
            <a:r>
              <a:rPr lang="ru-RU" dirty="0" smtClean="0"/>
              <a:t> </a:t>
            </a:r>
            <a:r>
              <a:rPr lang="ru-RU" dirty="0" err="1" smtClean="0"/>
              <a:t>Наильевна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357298"/>
            <a:ext cx="8964488" cy="5500702"/>
          </a:xfrm>
        </p:spPr>
        <p:txBody>
          <a:bodyPr>
            <a:normAutofit fontScale="85000" lnSpcReduction="20000"/>
          </a:bodyPr>
          <a:lstStyle/>
          <a:p>
            <a:pPr algn="l">
              <a:spcBef>
                <a:spcPts val="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l">
              <a:spcBef>
                <a:spcPts val="0"/>
              </a:spcBef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1.Бюджетные средства</a:t>
            </a:r>
          </a:p>
          <a:p>
            <a:pPr lvl="0" algn="l">
              <a:spcBef>
                <a:spcPts val="0"/>
              </a:spcBef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 </a:t>
            </a:r>
          </a:p>
          <a:p>
            <a:endParaRPr lang="ru-RU" dirty="0" smtClean="0"/>
          </a:p>
          <a:p>
            <a:pPr algn="l">
              <a:spcBef>
                <a:spcPts val="0"/>
              </a:spcBef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300" b="1" dirty="0" smtClean="0"/>
              <a:t>     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928802"/>
          <a:ext cx="8424934" cy="4714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5"/>
                <a:gridCol w="3710215"/>
                <a:gridCol w="1500198"/>
                <a:gridCol w="1285884"/>
                <a:gridCol w="1352572"/>
              </a:tblGrid>
              <a:tr h="86640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</a:p>
                  </a:txBody>
                  <a:tcPr marL="9525" marR="9525" marT="9525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Назначение платежа</a:t>
                      </a:r>
                    </a:p>
                  </a:txBody>
                  <a:tcPr marL="9525" marR="9525" marT="9525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смета</a:t>
                      </a:r>
                    </a:p>
                  </a:txBody>
                  <a:tcPr marL="9525" marR="9525" marT="9525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израсходовано</a:t>
                      </a:r>
                    </a:p>
                  </a:txBody>
                  <a:tcPr marL="9525" marR="9525" marT="9525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сумма на одного воспитанника</a:t>
                      </a:r>
                    </a:p>
                  </a:txBody>
                  <a:tcPr marL="9525" marR="9525" marT="9525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21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Заработная плата, начисления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9 462 507,00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9 398 949,16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39 162.29</a:t>
                      </a:r>
                    </a:p>
                  </a:txBody>
                  <a:tcPr marL="9525" marR="9525" marT="9525" marB="0" anchor="b"/>
                </a:tc>
              </a:tr>
              <a:tr h="3821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Налоги: земельный, экологический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599 051,00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595 341,00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2 480.59</a:t>
                      </a:r>
                    </a:p>
                  </a:txBody>
                  <a:tcPr marL="9525" marR="9525" marT="9525" marB="0" anchor="b"/>
                </a:tc>
              </a:tr>
              <a:tr h="5481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Коммунальные услуги: вода, энергия, тепло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1 714 223,43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1 714 223,43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7 142.60</a:t>
                      </a:r>
                    </a:p>
                  </a:txBody>
                  <a:tcPr marL="9525" marR="9525" marT="9525" marB="0" anchor="b"/>
                </a:tc>
              </a:tr>
              <a:tr h="40215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Приобретение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742 226,83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742 218,83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3 092.58</a:t>
                      </a:r>
                    </a:p>
                  </a:txBody>
                  <a:tcPr marL="9525" marR="9525" marT="9525" marB="0" anchor="b"/>
                </a:tc>
              </a:tr>
              <a:tr h="3895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 т.ч. продукты питания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474 628,45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474 628,45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1 977.62</a:t>
                      </a:r>
                    </a:p>
                  </a:txBody>
                  <a:tcPr marL="9525" marR="9525" marT="9525" marB="0" anchor="b"/>
                </a:tc>
              </a:tr>
              <a:tr h="81704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Услуги: организация питания воспитанников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 связь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вывоз и утилизация мусора,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трев.кнопка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пож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..сигнализация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1 555 392,39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1 550 915,32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6 462.15</a:t>
                      </a:r>
                    </a:p>
                  </a:txBody>
                  <a:tcPr marL="9525" marR="9525" marT="9525" marB="0" anchor="b"/>
                </a:tc>
              </a:tr>
              <a:tr h="5481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 т.ч. организация питания воспитанников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1 222 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915,87</a:t>
                      </a:r>
                    </a:p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1 222 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915,87</a:t>
                      </a:r>
                    </a:p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095.48</a:t>
                      </a:r>
                    </a:p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379131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14 073 400,65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14 001 647,74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58 340,2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34" y="642918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Источником финансового обеспечения деятельности Учреждения являются: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1071546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Общая сумма доведенных лимитов составляет 23 285 068,59  руб.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85720" y="1643050"/>
          <a:ext cx="8501106" cy="49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2000238"/>
          <a:ext cx="8424934" cy="4357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3497042"/>
                <a:gridCol w="1714512"/>
                <a:gridCol w="1428760"/>
                <a:gridCol w="1352572"/>
              </a:tblGrid>
              <a:tr h="9673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Назначение платежа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выделено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израсходовано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на одного воспитанника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416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Заработная плата, начисления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6 399 374,79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6 397 229,91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26 655.12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37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Приобретение (мягкий инвентарь)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50 000,00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49 930,00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208.04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16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Организация питания воспитанников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1 190 802,55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1 180 312,19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4 917,97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16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Продукты питания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1 571 490,60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1 564 300,30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6 517,92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164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latin typeface="Times New Roman"/>
                          <a:ea typeface="Times New Roman"/>
                          <a:cs typeface="Times New Roman"/>
                        </a:rPr>
                        <a:t>9 211 667,94</a:t>
                      </a:r>
                      <a:endParaRPr lang="ru-RU" sz="16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latin typeface="Times New Roman"/>
                          <a:ea typeface="Times New Roman"/>
                          <a:cs typeface="Times New Roman"/>
                        </a:rPr>
                        <a:t>9 191 772,40</a:t>
                      </a:r>
                      <a:endParaRPr lang="ru-RU" sz="16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latin typeface="Times New Roman"/>
                          <a:ea typeface="Times New Roman"/>
                          <a:cs typeface="Times New Roman"/>
                        </a:rPr>
                        <a:t>38 299,05</a:t>
                      </a:r>
                      <a:endParaRPr lang="ru-RU" sz="16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7158" y="1000108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Источником финансового обеспечения деятельности Учреждения являются: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500174"/>
            <a:ext cx="2570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Родительская плата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428596" y="1142984"/>
          <a:ext cx="8358246" cy="5286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024" y="1071546"/>
            <a:ext cx="8784976" cy="428628"/>
          </a:xfrm>
        </p:spPr>
        <p:txBody>
          <a:bodyPr anchor="t"/>
          <a:lstStyle/>
          <a:p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Выделенные финансовые средства ДОУ в сравнении за 3 года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/>
              </a:rPr>
              <a:t/>
            </a:r>
            <a:br>
              <a:rPr lang="ru-RU" sz="1800" b="0" dirty="0" smtClean="0">
                <a:solidFill>
                  <a:schemeClr val="tx1"/>
                </a:solidFill>
                <a:latin typeface="Times New Roman"/>
              </a:rPr>
            </a:b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785926"/>
          <a:ext cx="8280920" cy="2000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368152"/>
                <a:gridCol w="1872208"/>
                <a:gridCol w="2376264"/>
                <a:gridCol w="1944216"/>
              </a:tblGrid>
              <a:tr h="714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выделено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израсходовано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на одного воспитанника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19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2015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20 979 600,00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20 866 300,00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92 328,76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88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2016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21 753 694,08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21 567 087,49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94 179,42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7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23 285 068,59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23 193 420,14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96 639,25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34" y="4429132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</a:rPr>
              <a:t>Кассовые расходы на 1-ого воспитанника за 2017 год по сравнению с 2016 годом увеличились на 2,6%, и по сравнению с 2015 на 4,6 % 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500174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Средства, полученные от приносящей доход деятельности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000108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Источником финансового обеспечения деятельности Учреждения являются: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8" y="2214554"/>
          <a:ext cx="8280920" cy="2356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3420380"/>
                <a:gridCol w="2070230"/>
                <a:gridCol w="207023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Назначение платежа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смета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израсходовано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72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Заработная плата, начисления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390 706,69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380 509,64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Коммунальные услуги: вода, энергия, тепло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27 354,01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27 354,01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Приобретение (ноутбуки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стулья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76 415,55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76 397,24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Услуги: связь, экспериментальная площадка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22 000,00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22 000,00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516 476,25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506 260,89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357432"/>
          <a:ext cx="4572032" cy="4214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2413"/>
                <a:gridCol w="697428"/>
                <a:gridCol w="852413"/>
                <a:gridCol w="697428"/>
                <a:gridCol w="852413"/>
                <a:gridCol w="619937"/>
              </a:tblGrid>
              <a:tr h="28098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Фотографы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Театры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Коктейль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0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месяц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месяц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месяц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3060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2382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5480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4120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2148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2848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1810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3104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2255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1750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2728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июнь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июнь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3342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июнь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июль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2114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июль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4020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июль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август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1082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август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2028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август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2990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8194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2423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3056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3085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2846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  <a:tr h="280989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kumimoji="0" lang="ru-RU" sz="1400" kern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33746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35464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16755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000628" y="2714620"/>
          <a:ext cx="3857684" cy="3565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9549"/>
                <a:gridCol w="671526"/>
                <a:gridCol w="1556609"/>
              </a:tblGrid>
              <a:tr h="446722">
                <a:tc gridSpan="3"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Принята добровольная помощь от благотворителей: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2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Стул  взрослый 4 шт.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оформлен АКТ №3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6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Пылесос 1 шт.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4490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оформлен АКТ №5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85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Системный блок б/у, клавиатура 2шт., мышь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3900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оформлен АКТ №6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85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 Системный блок б/у, клавиатура, мышь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оформлен АКТ №7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4242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Итого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400" b="1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4890</a:t>
                      </a:r>
                      <a:endParaRPr kumimoji="0" lang="ru-RU" sz="1400" b="1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5720" y="785794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Средства,  в  виде грантов, полученных из внебюджетных источников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не поступало;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428736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Добровольные пожертвования и целевые взносы, получаемые от юридических и (или) физических лиц, в том числе иностранных – на 100 855 рублей.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764705"/>
          <a:ext cx="8535322" cy="5955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7736"/>
                <a:gridCol w="1214446"/>
                <a:gridCol w="2143140"/>
              </a:tblGrid>
              <a:tr h="277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Приобретено: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стоит на балансе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6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Бокалы (34шт)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986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 АКТ №1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Монитор (2 шт.)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10726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 АКТ №2,12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Стол инструментальный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медицинский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3500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 АКТ №4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Стойка для микрофона в комплекте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2860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 АКТ №8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Оверлог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2500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 АКТ №9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6.Холодильник в медиц.кабинет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7490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 АКТ №10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 Утюг электрический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2990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 АКТ №11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 Наглядно-тематический материал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3800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накладной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9.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Картриджи для фильтра воды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6800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 Песок на участки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3000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11. Атрибуты к костюмам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9000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оформлены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12. Запчасти к оборудованию (кухня, прачечная)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5400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13. Оргвзносы на конкурсы детей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1070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14. Методическая литература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6966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накладной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15. Канцтовары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3510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16. Ткань для оформления зала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2025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17. Рассада цветов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1512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18. Сантехнический материал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8120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19. Заправка катриджей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3710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32364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253" y="980728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Основные задачи </a:t>
            </a:r>
            <a:r>
              <a:rPr lang="ru-RU" sz="2000" b="1" dirty="0"/>
              <a:t>ДОУ </a:t>
            </a:r>
            <a:r>
              <a:rPr lang="ru-RU" sz="2000" b="1" dirty="0" smtClean="0"/>
              <a:t>:</a:t>
            </a:r>
            <a:endParaRPr lang="ru-RU" sz="2000" b="1" dirty="0"/>
          </a:p>
          <a:p>
            <a:r>
              <a:rPr lang="ru-RU" sz="2000" dirty="0"/>
              <a:t>1) охрана жизни и укрепление физического и психического здоровья детей.</a:t>
            </a:r>
          </a:p>
          <a:p>
            <a:r>
              <a:rPr lang="ru-RU" sz="2000" dirty="0"/>
              <a:t>2) обеспечение познавательно-речевого, социально-личностного, художественно-эстетического и физического развития детей;</a:t>
            </a:r>
          </a:p>
          <a:p>
            <a:r>
              <a:rPr lang="ru-RU" sz="2000" dirty="0"/>
              <a:t>3) воспитание с учетом возрастных категорий детей гражданственности, уважения к правам и свободам человека, любви к окружающей природе, Родине, семье;</a:t>
            </a:r>
          </a:p>
          <a:p>
            <a:r>
              <a:rPr lang="ru-RU" sz="2000" dirty="0"/>
              <a:t>4) осуществление необходимой коррекции недостатков в физическом и (или) психическом развитии детей;</a:t>
            </a:r>
          </a:p>
          <a:p>
            <a:r>
              <a:rPr lang="ru-RU" sz="2000" dirty="0"/>
              <a:t>5) взаимодействие с семьями воспитанников для обеспечения полноценного развития детей;</a:t>
            </a:r>
          </a:p>
          <a:p>
            <a:r>
              <a:rPr lang="ru-RU" sz="2000" dirty="0"/>
              <a:t>6) оказание консультативной и методической помощи родителям (законным представителям) по вопросам воспитания, обучения и развития детей</a:t>
            </a:r>
          </a:p>
        </p:txBody>
      </p:sp>
    </p:spTree>
    <p:extLst>
      <p:ext uri="{BB962C8B-B14F-4D97-AF65-F5344CB8AC3E}">
        <p14:creationId xmlns:p14="http://schemas.microsoft.com/office/powerpoint/2010/main" xmlns="" val="407776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988840"/>
            <a:ext cx="83058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14953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1714488"/>
            <a:ext cx="79296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выполнения колдоговорных обязательств, социальной защиты работников детского сада.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председатель профсоюзной организации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Гимадиева Венера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Завдатовна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85860"/>
            <a:ext cx="3600400" cy="4824536"/>
          </a:xfrm>
        </p:spPr>
        <p:txBody>
          <a:bodyPr>
            <a:noAutofit/>
          </a:bodyPr>
          <a:lstStyle/>
          <a:p>
            <a:pPr lvl="0"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Число работающих сотрудников: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Принято в профсоюз за 2017 год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человек.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Численность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членов профсоюза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человек-100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 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248" y="610136"/>
            <a:ext cx="457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Профсоюзный актив – 16 человек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Комиссия по организационной работе 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Э.В,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Швецова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И.В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Комиссия по вопросам социально – экономической защиты членов   профсоюза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Горячкина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А.Г., Прокопьева Е.М.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Комиссия по охране труда и медицинскому страхованию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Стебо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Н.Н., Сергеева Н.А.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Комиссия по контролю за соблюдением трудового законодательства и   </a:t>
            </a:r>
            <a:r>
              <a:rPr lang="ru-RU" sz="1600" u="sng" dirty="0" err="1" smtClean="0">
                <a:latin typeface="Times New Roman" pitchFamily="18" charset="0"/>
                <a:cs typeface="Times New Roman" pitchFamily="18" charset="0"/>
              </a:rPr>
              <a:t>колдоговоров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Латфуллина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Ф.В.,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Мухаметшина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С.М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Комиссия по организации досуга и отдыха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Маркелова Р.Г,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Хадимуллина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Г.А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Информационная комиссия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Звегинцева Т.Н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Молодежная комиссия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Гонгало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О.А.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784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3816424" cy="5040560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Коллективный договор Муниципального автономного дошкольного образовательного учреждения №17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Данный документ принят в 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2017 году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полностью соответствует действующему законодательству и Трудовому кодексу Российской Федерации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1.6.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Положения коллективного договора, предусматривающие повышенный уровень мер социальной поддержки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(компенсации, льготы, гарантии, материальное вознаграждение)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F:\отчет профком\колдог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1000108"/>
            <a:ext cx="3625248" cy="521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43116"/>
            <a:ext cx="8229600" cy="371477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бракосочетание работника: 1 чел. (Кудряшова Е.Э.)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бракосочетание детей: - 1 чел. (Серебрякова Н.А.)</a:t>
            </a:r>
          </a:p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родителям первоклассников: 2 чел. (Гришина И.А, Звегинцева Т.Н.)</a:t>
            </a:r>
          </a:p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материальная помощь: 2 чел.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Стебо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Н.Н, Иванова Л.А)</a:t>
            </a:r>
          </a:p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смерть детей, родителей, супруга, супруги: 1 чел. (Сергеева Н.А)</a:t>
            </a:r>
          </a:p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переезд на новое место жительства: 1 чел. (Мусина Э.Р.)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764704"/>
            <a:ext cx="82153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Предоставленные : компенсации, льготы, гарантии, материальное вознаграждение  в течении года: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908720"/>
            <a:ext cx="81439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предоставление председателю первичной профсоюзной организации (Гимадиева В.З) – 3 оплачиваемых дня в течение года 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дни по уходу за детьми-инвалидами: 1 чел. 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выплата ежемесячной стимулирующей надбавки молодым специалистам: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1 чел. (Григорьева В.М)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ежегодный дополнительный оплачиваемый отпуск работникам, занятым на работах с вредными или опасными условиями труда: 5 чел. (повара, медики)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воспользовались  проектом «Льготное потребительское кредитование для работников образования через ПАО  «АК БАРС БАНК»- 3 сотрудника, которые получили кредит на сумму до 100 000 рублей, под 12% годовых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Л.И,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Гилязова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А.К, Маркелова Р.Г)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улучшили жилищные условия  2 человека по программе социальной ипотеки (Гильметдинова Т.И.,  Мусина Э.Р.)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Отчет расходов денежных средств за 2017 год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1502827"/>
              </p:ext>
            </p:extLst>
          </p:nvPr>
        </p:nvGraphicFramePr>
        <p:xfrm>
          <a:off x="107504" y="1220511"/>
          <a:ext cx="8856984" cy="5165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158"/>
                <a:gridCol w="2721635"/>
                <a:gridCol w="1771397"/>
                <a:gridCol w="1771397"/>
                <a:gridCol w="1771397"/>
              </a:tblGrid>
              <a:tr h="77972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Материальная помощь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Культурно-массовые мероприятия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Чествование юбиляров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Подписка газет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2656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Сергеева Наталья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Александровна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1000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 Марта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6 000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Серебрякова Наталья Анатольевна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500 рублей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363,60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2656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Стебо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Нина Николаевна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1000 руб.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Зеленый педсовет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7 000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Николаева Валентина Никитична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500 рублей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816,40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3794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Иванова Любовь Анатольевна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1000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день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пожилых – 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3 500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Гришина Маргарита Александровна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500 рублей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263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3 000 руб.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16 500 руб.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1 500 руб.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1 180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руб.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2636">
                <a:tc gridSpan="5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22 180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7574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F:\отчет профком\наш сай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3312368" cy="525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отчет профком\сайт профко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24744"/>
            <a:ext cx="3477201" cy="530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450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городском конкурсе 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«Лучший </a:t>
            </a:r>
            <a:r>
              <a:rPr lang="ru-RU" sz="3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профсоюзный уголок»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3" descr="F:\отчет профком\стенд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1857364"/>
            <a:ext cx="2428892" cy="322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отчет профком\стенд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500174"/>
            <a:ext cx="2177910" cy="308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отчет профком\стенд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2500306"/>
            <a:ext cx="2286016" cy="329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отчет профком\стенд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8073" y="3430826"/>
            <a:ext cx="2358769" cy="307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895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городском конкурсе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556792"/>
            <a:ext cx="2952328" cy="22322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«Лучшая профсоюзная страничка»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F:\отчет профком\благодсай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600400" cy="502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только нужное\видео фото садик\я\благод.за сай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572" y="4221088"/>
            <a:ext cx="3559040" cy="20019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8678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561" y="908720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Для достижения уставных целей ДОУ осуществляет в установленном законодательством Российской Федерации порядке следующие </a:t>
            </a:r>
            <a:r>
              <a:rPr lang="ru-RU" sz="2000" dirty="0" smtClean="0"/>
              <a:t>основные виды </a:t>
            </a:r>
            <a:r>
              <a:rPr lang="ru-RU" sz="2000" dirty="0"/>
              <a:t>деятельности: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осуществление образовательной деятельности по </a:t>
            </a:r>
            <a:r>
              <a:rPr lang="ru-RU" sz="2000" b="1" dirty="0"/>
              <a:t>общеобразовательной программе дошкольного образования</a:t>
            </a:r>
            <a:r>
              <a:rPr lang="ru-RU" sz="2000" dirty="0"/>
              <a:t>;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 smtClean="0"/>
              <a:t>осуществление </a:t>
            </a:r>
            <a:r>
              <a:rPr lang="ru-RU" sz="2000" dirty="0"/>
              <a:t>образовательной деятельности </a:t>
            </a:r>
            <a:r>
              <a:rPr lang="ru-RU" sz="2000" b="1" dirty="0"/>
              <a:t>по программам дополнительного образования различных направленностей</a:t>
            </a:r>
            <a:r>
              <a:rPr lang="ru-RU" sz="2000" dirty="0"/>
              <a:t>, в соответствии с действующей лицензией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Для обеспечения </a:t>
            </a:r>
            <a:r>
              <a:rPr lang="ru-RU" sz="2000" dirty="0" err="1"/>
              <a:t>воспитательно</a:t>
            </a:r>
            <a:r>
              <a:rPr lang="ru-RU" sz="2000" dirty="0"/>
              <a:t>-образовательного процесса в ДОУ имеются:</a:t>
            </a:r>
          </a:p>
          <a:p>
            <a:r>
              <a:rPr lang="ru-RU" sz="2000" dirty="0"/>
              <a:t>- спортивный зал,</a:t>
            </a:r>
          </a:p>
          <a:p>
            <a:r>
              <a:rPr lang="ru-RU" sz="2000" dirty="0"/>
              <a:t>- музыкальный зал,</a:t>
            </a:r>
          </a:p>
          <a:p>
            <a:r>
              <a:rPr lang="ru-RU" sz="2000" dirty="0"/>
              <a:t>- кабинет педагога-психолога,</a:t>
            </a:r>
          </a:p>
          <a:p>
            <a:r>
              <a:rPr lang="ru-RU" sz="2000" dirty="0"/>
              <a:t>- кабинет воспитателя по обучению детей татарскому и русскому языкам,</a:t>
            </a:r>
          </a:p>
          <a:p>
            <a:r>
              <a:rPr lang="ru-RU" sz="2000" dirty="0"/>
              <a:t>- комната сказок</a:t>
            </a:r>
          </a:p>
          <a:p>
            <a:r>
              <a:rPr lang="ru-RU" sz="2000" dirty="0"/>
              <a:t>- кабинет по обучению детей правилам дорожного движения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5600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825579"/>
            <a:ext cx="424961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Грамоты УДО</a:t>
            </a:r>
          </a:p>
          <a:p>
            <a:pPr algn="ctr"/>
            <a:endParaRPr lang="ru-RU" sz="16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Ко 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дню дошкольного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работника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Маркелова Регина Геннадьевна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музыкальный руководитель. 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К международному женскому дню-8 Марта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Эльвира Владимировна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кладовщик. 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В честь 55 </a:t>
            </a:r>
            <a:r>
              <a:rPr lang="ru-RU" sz="1600" u="sng" dirty="0" err="1" smtClean="0">
                <a:latin typeface="Times New Roman" pitchFamily="18" charset="0"/>
                <a:cs typeface="Times New Roman" pitchFamily="18" charset="0"/>
              </a:rPr>
              <a:t>летия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дня рождения</a:t>
            </a:r>
            <a:endParaRPr lang="ru-RU" sz="16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Серебрякова Наталья Анатольевна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воспитатель. 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За активную работу в профсоюзе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Сергеева Наталья Александровна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делопроизводитель. </a:t>
            </a:r>
          </a:p>
          <a:p>
            <a:pPr algn="ctr"/>
            <a:endParaRPr lang="ru-RU" dirty="0"/>
          </a:p>
        </p:txBody>
      </p:sp>
      <p:pic>
        <p:nvPicPr>
          <p:cNvPr id="1026" name="Picture 2" descr="C:\Documents and Settings\User\Мои документы\2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785794"/>
            <a:ext cx="1919670" cy="2881306"/>
          </a:xfrm>
          <a:prstGeom prst="rect">
            <a:avLst/>
          </a:prstGeom>
          <a:noFill/>
        </p:spPr>
      </p:pic>
      <p:pic>
        <p:nvPicPr>
          <p:cNvPr id="2" name="Picture 2" descr="C:\Documents and Settings\User\Мои документы\927159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714356"/>
            <a:ext cx="1895471" cy="2928958"/>
          </a:xfrm>
          <a:prstGeom prst="rect">
            <a:avLst/>
          </a:prstGeom>
          <a:noFill/>
        </p:spPr>
      </p:pic>
      <p:pic>
        <p:nvPicPr>
          <p:cNvPr id="6146" name="Picture 2" descr="C:\Documents and Settings\User\Мои документы\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-21717176"/>
            <a:ext cx="18288000" cy="11072890"/>
          </a:xfrm>
          <a:prstGeom prst="rect">
            <a:avLst/>
          </a:prstGeom>
          <a:noFill/>
        </p:spPr>
      </p:pic>
      <p:pic>
        <p:nvPicPr>
          <p:cNvPr id="6" name="Рисунок 5" descr="C:\Documents and Settings\User\Мои документы\н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3857628"/>
            <a:ext cx="200026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\Мои документы\э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3857628"/>
            <a:ext cx="2000264" cy="259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6081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4104456" cy="60258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Юбиляры года:</a:t>
            </a: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50 лет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Гришина Маргарита Александровна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55 лет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Серебрякова Наталья Анатольевна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60 лет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Кудряшова Валентина Михайловна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70 лет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Николаева Валентина Никитична </a:t>
            </a: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охранник</a:t>
            </a: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Наши юбиляры поощрены финансовыми средствами и цветами.</a:t>
            </a:r>
            <a:endParaRPr lang="ru-RU" sz="1600" dirty="0"/>
          </a:p>
        </p:txBody>
      </p:sp>
      <p:pic>
        <p:nvPicPr>
          <p:cNvPr id="4" name="Picture 3" descr="C:\Documents and Settings\User\Мои документы\1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785794"/>
            <a:ext cx="1928825" cy="2895047"/>
          </a:xfrm>
          <a:prstGeom prst="rect">
            <a:avLst/>
          </a:prstGeom>
          <a:noFill/>
        </p:spPr>
      </p:pic>
      <p:pic>
        <p:nvPicPr>
          <p:cNvPr id="5" name="Picture 2" descr="C:\Documents and Settings\User\Мои документы\2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714752"/>
            <a:ext cx="1919670" cy="2881306"/>
          </a:xfrm>
          <a:prstGeom prst="rect">
            <a:avLst/>
          </a:prstGeom>
          <a:noFill/>
        </p:spPr>
      </p:pic>
      <p:pic>
        <p:nvPicPr>
          <p:cNvPr id="47106" name="Picture 2" descr="C:\Documents and Settings\User\Мои документы\IMG-20180129-WA004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785794"/>
            <a:ext cx="2143140" cy="350699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00495" y="4071941"/>
            <a:ext cx="2857521" cy="2143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3520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3456384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9 Мая</a:t>
            </a:r>
          </a:p>
          <a:p>
            <a:pPr marL="0" indent="0" algn="ctr">
              <a:buNone/>
            </a:pPr>
            <a:r>
              <a:rPr lang="ru-RU" dirty="0" smtClean="0"/>
              <a:t>Чествование ветеранов войны. Помощь в уборке квартиры </a:t>
            </a:r>
            <a:r>
              <a:rPr lang="ru-RU" dirty="0" err="1" smtClean="0"/>
              <a:t>Олифиренко</a:t>
            </a:r>
            <a:r>
              <a:rPr lang="ru-RU" dirty="0" smtClean="0"/>
              <a:t> Вера Егоровна </a:t>
            </a:r>
            <a:endParaRPr lang="ru-RU" dirty="0"/>
          </a:p>
        </p:txBody>
      </p:sp>
      <p:pic>
        <p:nvPicPr>
          <p:cNvPr id="4" name="Picture 5" descr="E:\фот проф\IMG-20160526-WA0002.jpg"/>
          <p:cNvPicPr>
            <a:picLocks noChangeAspect="1" noChangeArrowheads="1"/>
          </p:cNvPicPr>
          <p:nvPr/>
        </p:nvPicPr>
        <p:blipFill>
          <a:blip r:embed="rId2" cstate="print"/>
          <a:srcRect t="11220"/>
          <a:stretch>
            <a:fillRect/>
          </a:stretch>
        </p:blipFill>
        <p:spPr bwMode="auto">
          <a:xfrm>
            <a:off x="4714876" y="1174034"/>
            <a:ext cx="3294700" cy="5207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9353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785794"/>
            <a:ext cx="7992888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«Помоги собраться в школу»</a:t>
            </a:r>
          </a:p>
          <a:p>
            <a:pPr marL="0" indent="0" algn="ctr">
              <a:buNone/>
            </a:pP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s://edu.tatar.ru/upload/news/15135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285992"/>
            <a:ext cx="6321738" cy="41666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1285860"/>
            <a:ext cx="7858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коллектива вручены школьные наборы детям сотрудников: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Гришиной Ирина Андреевне,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Звегинцевой Татьяне Николаевне.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0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85723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Санаторно-курортный отдых в Крыму, г.Алушта.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Воспользовалась путевкой 1 сотрудник, младший воспитатель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Апакова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Танзиля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Зарифулловна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дочери (14 лет) была предоставлена скидка.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275430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5876" y="2708920"/>
            <a:ext cx="2943744" cy="3924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2357430"/>
            <a:ext cx="2905499" cy="381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9157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548680"/>
            <a:ext cx="7920880" cy="892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для педагогов: «Я в профсоюзе»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отчет профком\я проек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073685" cy="53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560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571480"/>
            <a:ext cx="8229600" cy="676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дошкольного работника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только нужное\видео фото садик\профпроект и педагоги 2017\IMG-20170927-WA0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4142834" cy="3107125"/>
          </a:xfrm>
          <a:prstGeom prst="rect">
            <a:avLst/>
          </a:prstGeom>
          <a:noFill/>
        </p:spPr>
      </p:pic>
      <p:pic>
        <p:nvPicPr>
          <p:cNvPr id="2051" name="Picture 3" descr="H:\только нужное\видео фото садик\профпроект и педагоги 2017\IMG-20170927-WA0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71810"/>
            <a:ext cx="4357718" cy="32682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04088"/>
            <a:ext cx="7715200" cy="4926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пожилого человека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F:\отчет профком\все пожил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378007"/>
            <a:ext cx="6894603" cy="517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706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отчет профком\пожил 2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928669"/>
            <a:ext cx="4714908" cy="353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отчет профком\пожил.2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2714620"/>
            <a:ext cx="4843979" cy="363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02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6995120" cy="63408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Профсоюзная елка для детей сотрудников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F:\отчет профком\ел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214422"/>
            <a:ext cx="5438936" cy="344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отчет профком\п ел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3779" y="3286124"/>
            <a:ext cx="5445069" cy="32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8227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24983270"/>
              </p:ext>
            </p:extLst>
          </p:nvPr>
        </p:nvGraphicFramePr>
        <p:xfrm>
          <a:off x="539552" y="1087697"/>
          <a:ext cx="8280919" cy="5755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21103"/>
                <a:gridCol w="1059816"/>
              </a:tblGrid>
              <a:tr h="339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Первая младшая группы -  возраст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1-3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года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№1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№2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Вторая младшая группы - возраст 3-4 года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№4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№7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Средние группы - возраст 4-5 лет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№3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№5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Старшие группы - возраст - 5-6 лет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№9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5767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№10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Подготовительная к школе группы - возраст 6-7 лет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№6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3392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№8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  <a:tr h="474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ИТОГО детей  от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до 7 лет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</a:rPr>
                        <a:t>253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9552" y="546449"/>
            <a:ext cx="82809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детском саду 10 групп общеразвивающей направленности: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879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:\отчет профком\пр.ел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3312368" cy="550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F:\отчет профком\профс ел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132856"/>
            <a:ext cx="4820226" cy="271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432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4474840" cy="388843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Поздравление 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Новым 2018 годом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ветерана труда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Мартыненко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Зинаиды Степановны!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F:\отчет профком\с ветер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5843" y="1196752"/>
            <a:ext cx="3977426" cy="530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685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8206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председателей первичных профсоюзных организаций дошкольных учреждений на митинге, посвященному 1 МАЯ!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:\Камиль\фото камилька\я\IMG_20170501_095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060848"/>
            <a:ext cx="4824536" cy="36184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580526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ЯВЛЯЯСЬ ЧЛЕНОМ ПРОФСОЮЗА ОЧЕНЬ Я ГОРДА!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МОЙ ПРОФСОЮЗ ВО ВСЕМ ПОМОЖЕТ,</a:t>
            </a:r>
          </a:p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НАДЕЖНЫЙ ДРУГ ОН НАВСЕГДА!</a:t>
            </a:r>
            <a:endParaRPr lang="ru-RU" sz="16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988840"/>
            <a:ext cx="83058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14953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305800" cy="85725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00174"/>
            <a:ext cx="82868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Продолжать сохранять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 физическое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здоровье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через оптимизацию двигательного режима.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2.Развивать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значимые качества детей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различных видов трудовой деятельности.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3.Формировать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безопасной жизнедеятельности через изучение правил безопасного поведения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дороге и в быту.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работу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 самообразованию и участию в конкурсах профессионального мастерства.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педагогическое мастерство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владения компьютерными технологиями.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категорийный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через изучение, выявление обобщение и распространение передового педагогического опыта.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Перспектива развития детского сада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85720" y="1142984"/>
            <a:ext cx="850112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Дальнейшее повышение качества доступных образовательных услуг, построение индивидуальных траекторий личностного развития каждого воспитанника, развитие образовательной среды, позволяющей реализовать образовательную программу ДОУ на основе сетевого взаимодействия, объединения образовательных ресурсов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межрайона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Закрытие детского сада на капитальный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ремонт, приведение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технической базы детского сада к современным условиям. Открытие группы детей в возрасте от 6 месяце до года.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реализации программы развития ДОУ мы планируем:</a:t>
            </a:r>
            <a:endParaRPr kumimoji="0" lang="ru-RU" sz="1600" b="0" i="0" u="sng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овершенствовать систему оценки качества образования на основе проведения внутренней и внешней экспертизы деятельности;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родолжать преемственность реализации образовательных программ дошкольного и начального образования основной школы;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беспечить психолого-педагогическую поддержку семьи и повышение компетентности родителей (законных представителей) в вопросах образования;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недрить в практику механизмы финансового стимулирования по результатам деятельности не только через персональную результативность работы сотрудника, но и через успешность развития организации в целом;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азвивать эффективную управленческую команду, нацеленную на достижение образовательного результата, соответствующего возможностям конкурентного детского сада.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данных предложений позволит нашей образовательной организации эффективно развиваться и оставаться конкурентоспособной.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6722" y="692696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Безопасность детей в здании и на территории.</a:t>
            </a: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территория </a:t>
            </a:r>
            <a:r>
              <a:rPr lang="ru-RU" dirty="0"/>
              <a:t>ограждена металлическим забором, имеются ворота и 2 калитки, закрывающиеся на замок,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круглосуточное дежурство охранниками, обученными по категории "Частный охранник",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3 </a:t>
            </a:r>
            <a:r>
              <a:rPr lang="ru-RU" dirty="0"/>
              <a:t>внутренние и 5 наружных цветных видеокамер, </a:t>
            </a:r>
            <a:r>
              <a:rPr lang="ru-RU" dirty="0" smtClean="0"/>
              <a:t>выведенные </a:t>
            </a:r>
            <a:r>
              <a:rPr lang="ru-RU" dirty="0"/>
              <a:t>на монитор на пост охраны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 работает система автоматической пожарной сигнализации,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система </a:t>
            </a:r>
            <a:r>
              <a:rPr lang="ru-RU" dirty="0"/>
              <a:t>оповещения и управления эвакуацией людей при пожаре,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наружное противопожарное водоснабжение,</a:t>
            </a: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кнопка </a:t>
            </a:r>
            <a:r>
              <a:rPr lang="ru-RU" dirty="0"/>
              <a:t>тревожной сигнализации с выводом сигнала на ПЦО ОВО,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телефонный </a:t>
            </a:r>
            <a:r>
              <a:rPr lang="ru-RU" dirty="0"/>
              <a:t>аппарат с автоматическим определителем номера,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пути эвакуации имеют свободный проход и выход,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имеются информационные стенды, содержащие схему эвакуации при возникновении ЧС, </a:t>
            </a:r>
            <a:endParaRPr lang="ru-RU" dirty="0" smtClean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телефоны </a:t>
            </a:r>
            <a:r>
              <a:rPr lang="ru-RU" dirty="0"/>
              <a:t>правообладателя соответствующего места массового пребывания людей, аварийно-спасательных служб, правоохранительных органов т органов безопасности.</a:t>
            </a:r>
          </a:p>
          <a:p>
            <a:r>
              <a:rPr lang="ru-RU" dirty="0" smtClean="0"/>
              <a:t> </a:t>
            </a:r>
            <a:r>
              <a:rPr lang="ru-RU" dirty="0"/>
              <a:t>Ежеквартально проводятся учебные тренировки по отработке действий персонала при возникновении чрезвычайных ситуаций.</a:t>
            </a:r>
          </a:p>
        </p:txBody>
      </p:sp>
    </p:spTree>
    <p:extLst>
      <p:ext uri="{BB962C8B-B14F-4D97-AF65-F5344CB8AC3E}">
        <p14:creationId xmlns:p14="http://schemas.microsoft.com/office/powerpoint/2010/main" xmlns="" val="94904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980728"/>
            <a:ext cx="75737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КАДРОВЫЙ </a:t>
            </a:r>
            <a:r>
              <a:rPr lang="ru-RU" b="1" dirty="0" smtClean="0"/>
              <a:t>ПОТЕНЦИАЛ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                                                               Образование педагогов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71472" y="2057400"/>
          <a:ext cx="7929618" cy="422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06900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1865</TotalTime>
  <Words>2654</Words>
  <Application>Microsoft Office PowerPoint</Application>
  <PresentationFormat>Экран (4:3)</PresentationFormat>
  <Paragraphs>828</Paragraphs>
  <Slides>75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77" baseType="lpstr">
      <vt:lpstr>Поток</vt:lpstr>
      <vt:lpstr>PDF</vt:lpstr>
      <vt:lpstr>ДОКЛАД  заведующего  О ДЕЯТЕЛЬНОСТИ Муниципального автономного дошкольного образовательного учреждения «ДЕТСКИЙ САД ОБЩЕРАЗВИВАЮЩЕГО ВИДА №17» НИЖНЕКАМСКОГО МУНИЦИПАЛЬНОГО РАЙОНА РЕСПУБЛИКИ ТАТАРСТАН  за 2017 ГОД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Анализ воспитательно – образовательного процесса</vt:lpstr>
      <vt:lpstr>Мониторинг выявления знаний татарского языка русскоязычными детьми с учетом УМК.</vt:lpstr>
      <vt:lpstr>Слайд 17</vt:lpstr>
      <vt:lpstr>Мероприятия на базе детского сада:</vt:lpstr>
      <vt:lpstr>Призовые места педагогов детского сада в конкурсах</vt:lpstr>
      <vt:lpstr>Воспитанники детского сада активные участники городских мероприятий</vt:lpstr>
      <vt:lpstr>Призовые места воспитанников детского сада в конкурсах</vt:lpstr>
      <vt:lpstr>Слайд 22</vt:lpstr>
      <vt:lpstr>Слайд 23</vt:lpstr>
      <vt:lpstr>Слайд 24</vt:lpstr>
      <vt:lpstr>Слайд 25</vt:lpstr>
      <vt:lpstr>Слайд 26</vt:lpstr>
      <vt:lpstr>Коммунальные услуги</vt:lpstr>
      <vt:lpstr>Коммунальные услуги</vt:lpstr>
      <vt:lpstr>Коммунальные услуги</vt:lpstr>
      <vt:lpstr>Слайд 30</vt:lpstr>
      <vt:lpstr>Слайд 31</vt:lpstr>
      <vt:lpstr>Слайд 32</vt:lpstr>
      <vt:lpstr>СПАСИБО ЗА ВНИМАНИЕ</vt:lpstr>
      <vt:lpstr>Слайд 34</vt:lpstr>
      <vt:lpstr>Слайд 35</vt:lpstr>
      <vt:lpstr>Списочный состав детей по группам здоровья </vt:lpstr>
      <vt:lpstr>Слайд 37</vt:lpstr>
      <vt:lpstr>Слайд 38</vt:lpstr>
      <vt:lpstr>Слайд 39</vt:lpstr>
      <vt:lpstr>СПАСИБО ЗА ВНИМАНИЕ</vt:lpstr>
      <vt:lpstr>Слайд 41</vt:lpstr>
      <vt:lpstr>Слайд 42</vt:lpstr>
      <vt:lpstr>Слайд 43</vt:lpstr>
      <vt:lpstr>Слайд 44</vt:lpstr>
      <vt:lpstr>Слайд 45</vt:lpstr>
      <vt:lpstr>Выделенные финансовые средства ДОУ в сравнении за 3 года           </vt:lpstr>
      <vt:lpstr>Слайд 47</vt:lpstr>
      <vt:lpstr>Слайд 48</vt:lpstr>
      <vt:lpstr>Слайд 49</vt:lpstr>
      <vt:lpstr>СПАСИБО ЗА ВНИМАНИЕ</vt:lpstr>
      <vt:lpstr>Слайд 51</vt:lpstr>
      <vt:lpstr>Число работающих сотрудников:  57 человек.  Принято в профсоюз за 2017 год  11 человек.  Численность членов профсоюза  57 человек-100%    </vt:lpstr>
      <vt:lpstr>Коллективный договор Муниципального автономного дошкольного образовательного учреждения №17  Данный документ принят в 2017 году, полностью соответствует действующему законодательству и Трудовому кодексу Российской Федерации    1.6.  Положения коллективного договора, предусматривающие повышенный уровень мер социальной поддержки (компенсации, льготы, гарантии, материальное вознаграждение)</vt:lpstr>
      <vt:lpstr>Слайд 54</vt:lpstr>
      <vt:lpstr>Слайд 55</vt:lpstr>
      <vt:lpstr>Отчет расходов денежных средств за 2017 год  </vt:lpstr>
      <vt:lpstr>Слайд 57</vt:lpstr>
      <vt:lpstr>Участие в городском конкурсе  «Лучший профсоюзный уголок» </vt:lpstr>
      <vt:lpstr>Участие в городском конкурсе</vt:lpstr>
      <vt:lpstr>Слайд 60</vt:lpstr>
      <vt:lpstr>Слайд 61</vt:lpstr>
      <vt:lpstr>Слайд 62</vt:lpstr>
      <vt:lpstr>Слайд 63</vt:lpstr>
      <vt:lpstr>Санаторно-курортный отдых в Крыму, г.Алушта.   Воспользовалась путевкой 1 сотрудник, младший воспитатель Апакова Танзиля Зарифулловна,  дочери (14 лет) была предоставлена скидка.</vt:lpstr>
      <vt:lpstr>Слайд 65</vt:lpstr>
      <vt:lpstr>Слайд 66</vt:lpstr>
      <vt:lpstr>День пожилого человека</vt:lpstr>
      <vt:lpstr>Слайд 68</vt:lpstr>
      <vt:lpstr>Профсоюзная елка для детей сотрудников</vt:lpstr>
      <vt:lpstr>Слайд 70</vt:lpstr>
      <vt:lpstr>Поздравление  с Новым 2018 годом  ветерана труда Мартыненко Зинаиды Степановны!</vt:lpstr>
      <vt:lpstr>Слайд 72</vt:lpstr>
      <vt:lpstr>СПАСИБО ЗА ВНИМАНИЕ</vt:lpstr>
      <vt:lpstr>Решение</vt:lpstr>
      <vt:lpstr>Перспектива развития детского сада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заведующего  О ДЕЯТЕЛЬНОСТИ МАдоу «ДЕТСКИЙ САД ОБЩЕРАЗВИВАЮЩЕГО ВИДА №17» НИЖНЕКАМСКОГО МУНИЦИПАЛЬНОГО РАЙОНА РЕСПУБЛИКИ ТАТАРСТАН  за 2016 ГОД</dc:title>
  <dc:creator>User</dc:creator>
  <cp:lastModifiedBy>User</cp:lastModifiedBy>
  <cp:revision>145</cp:revision>
  <dcterms:created xsi:type="dcterms:W3CDTF">2017-01-14T06:07:08Z</dcterms:created>
  <dcterms:modified xsi:type="dcterms:W3CDTF">2018-01-31T06:44:10Z</dcterms:modified>
</cp:coreProperties>
</file>