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7"/>
  </p:notesMasterIdLst>
  <p:sldIdLst>
    <p:sldId id="1354" r:id="rId2"/>
    <p:sldId id="1355" r:id="rId3"/>
    <p:sldId id="1353" r:id="rId4"/>
    <p:sldId id="1356" r:id="rId5"/>
    <p:sldId id="1357" r:id="rId6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A200"/>
    <a:srgbClr val="3F7FFF"/>
    <a:srgbClr val="71C2FF"/>
    <a:srgbClr val="B17ED8"/>
    <a:srgbClr val="CC0066"/>
    <a:srgbClr val="FF75BA"/>
    <a:srgbClr val="FF6D6D"/>
    <a:srgbClr val="FF9966"/>
    <a:srgbClr val="FFCC66"/>
    <a:srgbClr val="FF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0809" autoAdjust="0"/>
    <p:restoredTop sz="98564" autoAdjust="0"/>
  </p:normalViewPr>
  <p:slideViewPr>
    <p:cSldViewPr>
      <p:cViewPr>
        <p:scale>
          <a:sx n="90" d="100"/>
          <a:sy n="90" d="100"/>
        </p:scale>
        <p:origin x="-600" y="-19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FF95484-6885-47F3-B40F-3E83489672B8}" type="datetimeFigureOut">
              <a:rPr lang="ru-RU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BC5E471-4D59-44F0-ACF0-C44FDE830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9171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988BCB-6678-4649-B0D0-9FBAF9D6D376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DBE7B9-C282-47FC-94AD-EAB153172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1838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4583CA-9357-48FF-9814-C455830ABDD5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36F8E0-B73D-4AD9-A40F-0BE5E0AD3A9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36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783FD1D-1BD9-4D13-9189-1344C3137D14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33414-DEE5-4BBF-8B3F-6C28BF3159B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444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BFB78-858F-4349-9F1D-69071B71FC1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C7A347-CE18-4E41-BDC8-E06AB2B45F2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893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43B0DC-01D0-48D0-82B6-A6EC11CF3CEC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64DEC-CAA9-4C6A-BF7D-A669672602F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5652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78DA00-13D6-4E61-9575-4C4498CE2BC9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5F8910-8CD6-40D5-9F47-D400E46E984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8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6F4DBE-CE18-4857-A1F6-6106E482AF72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533087-BECD-4C02-83AB-F9BDC699F63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533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CE4F3-DB8B-4457-9C95-C4F9E9D0594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45E6-19C2-4A25-8C50-B179F0A7914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6739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5FE972-939B-47CD-B139-4138F376F5B7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6F2BA-15B4-464F-80D7-0F1E9A1DA1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7738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705465-F295-4A14-91A8-0819A187E918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54DC2-6C83-4545-8874-9FD8DCE70B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4706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513C6F-BC64-4680-AAD1-E80D9CE89AD1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15D2CB-D50B-46C0-9F16-3DCC4A61FF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58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8D10E7-B8D4-43B2-92BC-4D0540E8C7FA}" type="datetimeFigureOut">
              <a:rPr lang="ru-RU" smtClean="0"/>
              <a:pPr>
                <a:defRPr/>
              </a:pPr>
              <a:t>11.12.2019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FB3F96-BAE3-44B2-92F6-C6D1F88EB8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451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928676"/>
            <a:ext cx="9144000" cy="42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Средний размер родительской платы по Республике Татарстан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57158" y="1357305"/>
          <a:ext cx="8215370" cy="3170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  <a:gridCol w="2786082"/>
                <a:gridCol w="2714644"/>
              </a:tblGrid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Режим работы ДОУ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2020г.</a:t>
                      </a:r>
                      <a:endParaRPr lang="ru-RU" sz="12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70114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646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2030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2037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266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1838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214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1692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09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</a:t>
                      </a:r>
                      <a:r>
                        <a:rPr lang="ru-RU" sz="1400" i="1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лет до прекращения образовательных отношений</a:t>
                      </a:r>
                      <a:endParaRPr lang="ru-RU" sz="1400" i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1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1848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1855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10,5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1702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534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 часов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1609 руб.</a:t>
                      </a:r>
                      <a:endParaRPr lang="ru-RU" sz="1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2019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286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дошкольных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с 1-3 лет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(ясельные группы)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Возраст 3-7 лет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(дошкольные группы)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2019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ДОУ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</a:t>
                      </a:r>
                      <a:r>
                        <a:rPr lang="ru-RU" sz="1100" b="0" baseline="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общеразвивающего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3721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3565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</a:t>
                      </a:r>
                      <a:r>
                        <a:rPr lang="ru-RU" sz="1100" b="0" baseline="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садов комбинированного вида</a:t>
                      </a:r>
                      <a:endParaRPr lang="ru-RU" sz="1100" b="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4357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Коррекционные группы детских садов комбинированного вида с нарушением речи и </a:t>
                      </a:r>
                      <a:r>
                        <a:rPr lang="ru-RU" sz="11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опорно</a:t>
                      </a: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– двигательного аппарата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5605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5067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Центры развития ребенка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4266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4045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Сельские сады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3251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3158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0" y="500049"/>
            <a:ext cx="7000892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</a:t>
            </a:r>
            <a:endParaRPr lang="ru-RU" sz="1600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с режимом работы 5 дней в неделю по 12 часов </a:t>
            </a:r>
          </a:p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2020 год (руб.)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42912" y="1528770"/>
          <a:ext cx="8215367" cy="1828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1702"/>
                <a:gridCol w="2071702"/>
                <a:gridCol w="2000263"/>
                <a:gridCol w="2071700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348" y="3571882"/>
          <a:ext cx="8143932" cy="73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99623"/>
                <a:gridCol w="6044309"/>
              </a:tblGrid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65760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571619"/>
          <a:ext cx="8215374" cy="335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8"/>
                <a:gridCol w="2738458"/>
                <a:gridCol w="2738458"/>
              </a:tblGrid>
              <a:tr h="59935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Виды групп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2 месяцев до 3 лет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 3 лет до прекращения образовательных отношений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77779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2020 г.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7063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</a:t>
                      </a:r>
                      <a:r>
                        <a:rPr lang="ru-RU" sz="1100" b="1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общеразвивающей</a:t>
                      </a: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и комбинированной направленность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3746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3628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5641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Группы компенсирующей направленности,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 том числе:</a:t>
                      </a:r>
                      <a:endParaRPr lang="ru-RU" sz="1100" b="1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75770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-для </a:t>
                      </a: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детей нуждающихся в специальных лечебно – оздоровительных мероприятиях, в том числе ЧБД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5171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4420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иными отклонениями в развитии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5702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4082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 для детей с ФФН речи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-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5187</a:t>
                      </a:r>
                      <a:endParaRPr lang="ru-RU" sz="11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285734"/>
            <a:ext cx="8929718" cy="857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142991"/>
          <a:ext cx="8358246" cy="37625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39942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539869">
                <a:tc rowSpan="4">
                  <a:txBody>
                    <a:bodyPr/>
                    <a:lstStyle/>
                    <a:p>
                      <a:r>
                        <a:rPr lang="ru-RU" sz="1000" dirty="0" smtClean="0"/>
                        <a:t>Городские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общеразвивающей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 комбинированной направленности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 smtClean="0"/>
                    </a:p>
                    <a:p>
                      <a:pPr algn="ctr"/>
                      <a:r>
                        <a:rPr lang="ru-RU" sz="1000" dirty="0" smtClean="0"/>
                        <a:t>51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3565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+25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latin typeface="Arial" pitchFamily="34" charset="0"/>
                          <a:cs typeface="Arial" pitchFamily="34" charset="0"/>
                        </a:rPr>
                        <a:t>+63</a:t>
                      </a:r>
                      <a:endParaRPr lang="ru-RU" sz="1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68983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группы для детей, нуждающиеся в специальных лечебно – оздоровительных мероприятиях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29,60,61,64,69,70,71,75,77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5128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4357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+43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+63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77548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группы для детей с иными отклонениями</a:t>
                      </a:r>
                    </a:p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ДОУ 12, 24, 40, 41, 53, 57, 68, 73, 78,63, 87, </a:t>
                      </a:r>
                      <a:r>
                        <a:rPr lang="ru-RU" sz="10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Кам.Поляны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№3, Кам.Поляны№4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5605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5702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5067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+97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389906"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дней – 12 часов</a:t>
                      </a:r>
                      <a:endParaRPr lang="ru-RU" sz="1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ЦРР 89,90,91,92,95,96,97)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3746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4045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3627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-520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-417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 txBox="1">
            <a:spLocks noChangeArrowheads="1"/>
          </p:cNvSpPr>
          <p:nvPr/>
        </p:nvSpPr>
        <p:spPr bwMode="auto">
          <a:xfrm>
            <a:off x="214282" y="428610"/>
            <a:ext cx="8929718" cy="928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Сравнительный анализ размера родительской платы за содержание детей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в муниципальных дошкольных образовательных учреждениях </a:t>
            </a:r>
            <a:endParaRPr lang="ru-RU" sz="1600" dirty="0" smtClean="0">
              <a:solidFill>
                <a:schemeClr val="tx2"/>
              </a:solidFill>
            </a:endParaRPr>
          </a:p>
          <a:p>
            <a:pPr>
              <a:buNone/>
            </a:pPr>
            <a:r>
              <a:rPr lang="ru-RU" sz="1600" b="1" dirty="0" smtClean="0">
                <a:solidFill>
                  <a:schemeClr val="tx2"/>
                </a:solidFill>
              </a:rPr>
              <a:t>Нижнекамского муниципального района 2019г. – 2020 г. </a:t>
            </a: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596" y="1785932"/>
            <a:ext cx="1000132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КАДРЫ</a:t>
            </a:r>
            <a:endParaRPr lang="ru-RU" sz="16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571883"/>
            <a:ext cx="1643074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cap="none" spc="0" dirty="0" smtClean="0">
                <a:ln w="317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latin typeface="Arial" pitchFamily="34" charset="0"/>
              </a:rPr>
              <a:t>МАТЕРИАЛЬНО-ТЕХНИЧЕСКИЕ УСЛОВИЯ</a:t>
            </a:r>
            <a:endParaRPr lang="ru-RU" sz="1400" cap="none" spc="0" dirty="0">
              <a:ln w="317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"/>
            <a:ext cx="2606040" cy="18288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9351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00892" y="357172"/>
            <a:ext cx="466707" cy="59028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41796" y="387271"/>
            <a:ext cx="1289243" cy="48618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37960" y="5006340"/>
            <a:ext cx="2606040" cy="1371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7628024" y="4885423"/>
            <a:ext cx="1515979" cy="5775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60" y="1428742"/>
          <a:ext cx="8358246" cy="296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568"/>
                <a:gridCol w="2928958"/>
                <a:gridCol w="857256"/>
                <a:gridCol w="571504"/>
                <a:gridCol w="642942"/>
                <a:gridCol w="571504"/>
                <a:gridCol w="571504"/>
                <a:gridCol w="571504"/>
                <a:gridCol w="571506"/>
              </a:tblGrid>
              <a:tr h="214314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Категория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Режим работы ДОУ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Количество ДОУ в НМР</a:t>
                      </a:r>
                      <a:endParaRPr lang="ru-RU" sz="1000" dirty="0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Размер родительской платы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2 месяцев до 3 лет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 3 лет до прекращения образовательных отношений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Разница</a:t>
                      </a:r>
                      <a:endParaRPr lang="ru-RU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2019г. 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/>
                        <a:t>2020г.</a:t>
                      </a:r>
                    </a:p>
                  </a:txBody>
                  <a:tcPr/>
                </a:tc>
              </a:tr>
              <a:tr h="419698">
                <a:tc rowSpan="3">
                  <a:txBody>
                    <a:bodyPr/>
                    <a:lstStyle/>
                    <a:p>
                      <a:r>
                        <a:rPr lang="ru-RU" sz="1000" dirty="0" smtClean="0"/>
                        <a:t>Сельские ДОУ</a:t>
                      </a:r>
                      <a:endParaRPr lang="ru-RU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12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(Шереметьевка 1, Трудовой,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Сухарево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Кармалы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Б.Афанасово, Городище,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Каенлы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, Старошешминск,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Шингальчи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Ташлык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В.Уратьма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Верхние Челны,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Ниж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Челны, Красный Ключ, Прости)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3259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3158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3229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+8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9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    (Камский,)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2766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2887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2848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2977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+129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  <a:tr h="419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 дней – 10,5 часов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Елантово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 Болгары, Нижняя </a:t>
                      </a:r>
                      <a:r>
                        <a:rPr lang="ru-RU" sz="10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Уратьма</a:t>
                      </a: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,)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ru-RU" sz="12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2811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2937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2871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3003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+121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+132</a:t>
                      </a:r>
                      <a:endParaRPr lang="ru-RU" sz="12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75827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11419</TotalTime>
  <Words>589</Words>
  <Application>Microsoft Office PowerPoint</Application>
  <PresentationFormat>Экран (16:9)</PresentationFormat>
  <Paragraphs>173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Новые подходы  в обучении детей  государственным языкам  в дошкольных образовательных учреждениях Республики Татарстан</dc:title>
  <dc:creator>Завед</dc:creator>
  <cp:lastModifiedBy>User</cp:lastModifiedBy>
  <cp:revision>1073</cp:revision>
  <dcterms:created xsi:type="dcterms:W3CDTF">2012-06-27T12:08:55Z</dcterms:created>
  <dcterms:modified xsi:type="dcterms:W3CDTF">2019-12-11T04:52:28Z</dcterms:modified>
</cp:coreProperties>
</file>