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75" r:id="rId3"/>
    <p:sldId id="276" r:id="rId4"/>
    <p:sldId id="271" r:id="rId5"/>
  </p:sldIdLst>
  <p:sldSz cx="6858000" cy="9144000" type="screen4x3"/>
  <p:notesSz cx="6889750" cy="100218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F2A"/>
    <a:srgbClr val="2B3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2909" autoAdjust="0"/>
  </p:normalViewPr>
  <p:slideViewPr>
    <p:cSldViewPr>
      <p:cViewPr varScale="1">
        <p:scale>
          <a:sx n="51" d="100"/>
          <a:sy n="51" d="100"/>
        </p:scale>
        <p:origin x="2310" y="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90"/>
      </p:cViewPr>
      <p:guideLst>
        <p:guide orient="horz" pos="3157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9A4385E8-D942-47B1-91E0-8306ED8B8EB2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5175" y="750888"/>
            <a:ext cx="2819400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</p:spPr>
        <p:txBody>
          <a:bodyPr vert="horz" lIns="96634" tIns="48317" rIns="96634" bIns="483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D3228561-7C17-48C3-8DB3-641036E21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312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2844000304@edu.tatar.ru" TargetMode="Externa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6152"/>
            <a:ext cx="6858000" cy="9144000"/>
          </a:xfrm>
          <a:prstGeom prst="rect">
            <a:avLst/>
          </a:prstGeom>
        </p:spPr>
      </p:pic>
      <p:pic>
        <p:nvPicPr>
          <p:cNvPr id="8196" name="Picture 4" descr="http://orsk6.ru/wp-content/uploads/2014/06/znak-psihologi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94"/>
            <a:ext cx="2641102" cy="2736304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085" y="794"/>
            <a:ext cx="2654915" cy="40553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4634" y="2902962"/>
            <a:ext cx="393381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Кустовская</a:t>
            </a:r>
            <a:r>
              <a:rPr lang="ru-RU" b="1" dirty="0" smtClean="0"/>
              <a:t> Эльмира </a:t>
            </a:r>
            <a:r>
              <a:rPr lang="ru-RU" b="1" dirty="0" err="1" smtClean="0"/>
              <a:t>Камильевна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Мой номер телефона 89503186141</a:t>
            </a:r>
          </a:p>
          <a:p>
            <a:endParaRPr lang="ru-RU" b="1" dirty="0" smtClean="0"/>
          </a:p>
          <a:p>
            <a:r>
              <a:rPr lang="ru-RU" b="1" dirty="0" smtClean="0"/>
              <a:t>Моя почта </a:t>
            </a:r>
            <a:r>
              <a:rPr lang="en-US" b="1" dirty="0" smtClean="0">
                <a:hlinkClick r:id="rId5"/>
              </a:rPr>
              <a:t>2844000304@edu.tatar.ru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01.02.1989г.р.</a:t>
            </a:r>
          </a:p>
          <a:p>
            <a:endParaRPr lang="ru-RU" b="1" dirty="0" smtClean="0"/>
          </a:p>
          <a:p>
            <a:r>
              <a:rPr lang="ru-RU" b="1" dirty="0" smtClean="0"/>
              <a:t>Психолог МБДОУ №7 «Березка» город Мензелинск.</a:t>
            </a:r>
          </a:p>
          <a:p>
            <a:r>
              <a:rPr lang="ru-RU" b="1" dirty="0" smtClean="0"/>
              <a:t> </a:t>
            </a:r>
          </a:p>
          <a:p>
            <a:r>
              <a:rPr lang="ru-RU" b="1" dirty="0" smtClean="0"/>
              <a:t>Имею высшее образования !</a:t>
            </a:r>
          </a:p>
          <a:p>
            <a:r>
              <a:rPr lang="ru-RU" b="1" dirty="0" smtClean="0"/>
              <a:t>В 2018 закончил  Образовательное частное учреждение высшего образования  « Московская международная академия» г. Москва.</a:t>
            </a:r>
          </a:p>
          <a:p>
            <a:endParaRPr lang="ru-RU" b="1" dirty="0"/>
          </a:p>
          <a:p>
            <a:r>
              <a:rPr lang="ru-RU" b="1" dirty="0" smtClean="0"/>
              <a:t>Семейное положения замужем , воспитываем 2-х замечательных дочерей.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2656" y="1691680"/>
            <a:ext cx="61926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  <a:cs typeface="Arial" pitchFamily="34" charset="0"/>
            </a:endParaRPr>
          </a:p>
          <a:p>
            <a:pPr algn="ctr"/>
            <a:endParaRPr lang="ru-RU" sz="54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68960" y="1835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2656" y="251520"/>
            <a:ext cx="6048672" cy="864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195" algn="just">
              <a:spcAft>
                <a:spcPts val="0"/>
              </a:spcAft>
            </a:pPr>
            <a:r>
              <a:rPr lang="ru-RU" sz="1200" i="1" dirty="0">
                <a:solidFill>
                  <a:srgbClr val="0000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6195" algn="r">
              <a:spcAft>
                <a:spcPts val="0"/>
              </a:spcAft>
            </a:pPr>
            <a:r>
              <a:rPr lang="ru-RU" sz="1600" i="1" dirty="0">
                <a:solidFill>
                  <a:srgbClr val="0000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Делай только то, что духовно поднимает тебя, и будь уверен, что этим самым ты более всего можешь быть полезен обществу.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                                  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Л.Н. </a:t>
            </a:r>
            <a:r>
              <a:rPr lang="ru-RU" sz="1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Толстой</a:t>
            </a:r>
            <a:r>
              <a:rPr lang="ru-RU" sz="1600" i="1" dirty="0">
                <a:solidFill>
                  <a:srgbClr val="0000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600" i="1" dirty="0">
                <a:solidFill>
                  <a:srgbClr val="0000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«Я люблю дело, которым я занимаюсь. Я люблю делать то дело, которое люблю!»  Профессия педагога-психолога для меня: 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способ самовыражения; 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занятие, которое приносит чувство собственной значимости и удовлетворенности от выполненной работы; 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профессия, через которую я осуществляю свою миссию и предназначение; 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профессия  как форма самопознания; 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профессия, которая, позволила изменить взгляд на многие события моей собственной жизни; 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профессия, которая дает мне силы для жизни и тяжелых испытаний судьбы; 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профессия, которая позволяет мне быть рядом с теми, кого я люблю; 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профессия, которая позволила мне мой недостаток, как я думала раньше, превратить в достоинство, и значимое профессиональное качество (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эмпатия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чуткость и доброта);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перфекционизм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Что ещё люблю? Многое: люблю отдыхать на природе, люблю, когда вся семья собирается вместе,  люблю печь, готовить, читать, танцевать,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спорт, 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путешествия,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цветы, люблю стихи,  науку,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звонкий  смех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детей,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психологию,  просто люблю находить в жизни маленькие чудеса  и от души им радоваться. Стараюсь  не унывать, верю, что всё самое лучшее ещё впереди!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Стараюсь учить  добру, уважению друг к другу, честности... Люблю детей, в каждом стараюсь видеть  - ЛИЧНОСТЬ.  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Нам  вверены детские души! Именно им мы помогаем  найти своё место в этом огромном взрослом мире! У ребёнка всё ещё только начинается! И потому мое главное психологическое кредо: не навреди!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13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2656" y="1691680"/>
            <a:ext cx="61926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  <a:cs typeface="Arial" pitchFamily="34" charset="0"/>
            </a:endParaRPr>
          </a:p>
          <a:p>
            <a:pPr algn="ctr"/>
            <a:endParaRPr lang="ru-RU" sz="54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656" y="899591"/>
            <a:ext cx="5832648" cy="8566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 согласна с высказыванием:   "Учатся только у тех, кого любят, Любят тех, у кого испытывают успех!"</a:t>
            </a:r>
          </a:p>
          <a:p>
            <a:pPr marR="36195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Каждый человек рано или поздно начинает задавать себе вопросы: «Кем быть?» и «Каким быть?». Ответы на них не даются просто, вызывают множество переживаний, потому,  что жизненно важны. У меня с этим все было гораздо проще…</a:t>
            </a:r>
          </a:p>
          <a:p>
            <a:pPr>
              <a:spcAft>
                <a:spcPts val="75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Главным достижением в своей деятельности я считаю признание и уважение учеников, чего сегодня добиться не так уж и просто. 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Оказывается, энтузиастом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Ф.И.Яновичем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почти два с половиной века назад было издано первое руководство для учителей, где категорически запрещалось «всякое посрамление» учеников, а «слабоумие, худая память и природная неспособность» не наказывались вообще.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Руссо писал, что «воспитание – это и есть жизнь, а не подготовка к ней», а жизнь соединяет прекрасное и повседневное, не всегда, возможно, эстетическое. И мы с учениками   взяли шефство над одиноким ветераном, выполнили коллективный исследовательский проект, посвященный Дню Великой Победы…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Каждому человеку очень важно, хотя бы раз в жизни, пережить чувство успешности.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 хорошо понимаю термин "профессиональное сгорание". Отнюдь не призываю жить только работой!  Школа, это не только вечная молодость, это ещё и вечное развитие, движение вперёд. Нашей профессии психолога,  учителя, можно позавидовать. Она даёт возможность развиваться творчески, духовно. Любой путь бывает, не прост. На психологическом этапе тоже много трудностей и препятствий.  Добиться успеха психологу  помогают наука, способности, оптимизм. Перелистывая страницы своего школьного  романа, хочу отметить, что всегда старалась учиться,  и мне это очень  нравилось и нравится!        </a:t>
            </a:r>
          </a:p>
        </p:txBody>
      </p:sp>
    </p:spTree>
    <p:extLst>
      <p:ext uri="{BB962C8B-B14F-4D97-AF65-F5344CB8AC3E}">
        <p14:creationId xmlns:p14="http://schemas.microsoft.com/office/powerpoint/2010/main" val="14095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472"/>
            <a:ext cx="6858000" cy="9144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2696" y="-183148"/>
            <a:ext cx="5400600" cy="8833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sz="2000" b="1" dirty="0" smtClean="0">
                <a:latin typeface="Monotype Corsiva" panose="03010101010201010101" pitchFamily="66" charset="0"/>
              </a:rPr>
              <a:t>Психолог</a:t>
            </a:r>
            <a:r>
              <a:rPr lang="ru-RU" sz="2000" b="1" dirty="0">
                <a:latin typeface="Monotype Corsiva" panose="03010101010201010101" pitchFamily="66" charset="0"/>
              </a:rPr>
              <a:t>? Нет, он не волшебник,  не чудотворец, не атлет,</a:t>
            </a:r>
            <a:r>
              <a:rPr lang="ru-RU" sz="2000" dirty="0">
                <a:latin typeface="Monotype Corsiva" panose="03010101010201010101" pitchFamily="66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</a:rPr>
            </a:br>
            <a:r>
              <a:rPr lang="ru-RU" sz="2000" b="1" dirty="0">
                <a:latin typeface="Monotype Corsiva" panose="03010101010201010101" pitchFamily="66" charset="0"/>
              </a:rPr>
              <a:t>Не жизненных задач </a:t>
            </a:r>
            <a:r>
              <a:rPr lang="ru-RU" sz="2000" b="1" dirty="0" err="1">
                <a:latin typeface="Monotype Corsiva" panose="03010101010201010101" pitchFamily="66" charset="0"/>
              </a:rPr>
              <a:t>решебник</a:t>
            </a:r>
            <a:r>
              <a:rPr lang="ru-RU" sz="2000" b="1" dirty="0">
                <a:latin typeface="Monotype Corsiva" panose="03010101010201010101" pitchFamily="66" charset="0"/>
              </a:rPr>
              <a:t>, и он не супер-человек.</a:t>
            </a:r>
            <a:r>
              <a:rPr lang="ru-RU" sz="2000" dirty="0">
                <a:latin typeface="Monotype Corsiva" panose="03010101010201010101" pitchFamily="66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</a:rPr>
            </a:br>
            <a:r>
              <a:rPr lang="ru-RU" sz="2000" b="1" dirty="0">
                <a:latin typeface="Monotype Corsiva" panose="03010101010201010101" pitchFamily="66" charset="0"/>
              </a:rPr>
              <a:t>Он так же дышит, так же любит, и так же чувствует, как </a:t>
            </a:r>
            <a:r>
              <a:rPr lang="ru-RU" sz="2000" b="1" dirty="0" smtClean="0">
                <a:latin typeface="Monotype Corsiva" panose="03010101010201010101" pitchFamily="66" charset="0"/>
              </a:rPr>
              <a:t>все.</a:t>
            </a:r>
            <a:r>
              <a:rPr lang="ru-RU" sz="2000" dirty="0" smtClean="0">
                <a:latin typeface="Monotype Corsiva" panose="03010101010201010101" pitchFamily="66" charset="0"/>
              </a:rPr>
              <a:t/>
            </a:r>
            <a:br>
              <a:rPr lang="ru-RU" sz="2000" dirty="0" smtClean="0">
                <a:latin typeface="Monotype Corsiva" panose="03010101010201010101" pitchFamily="66" charset="0"/>
              </a:rPr>
            </a:br>
            <a:r>
              <a:rPr lang="ru-RU" sz="2000" b="1" dirty="0" smtClean="0">
                <a:latin typeface="Monotype Corsiva" panose="03010101010201010101" pitchFamily="66" charset="0"/>
              </a:rPr>
              <a:t>Он не вершит великих судеб, он все не знает о тебе.</a:t>
            </a:r>
            <a:r>
              <a:rPr lang="ru-RU" sz="2000" dirty="0" smtClean="0">
                <a:latin typeface="Monotype Corsiva" panose="03010101010201010101" pitchFamily="66" charset="0"/>
              </a:rPr>
              <a:t/>
            </a:r>
            <a:br>
              <a:rPr lang="ru-RU" sz="2000" dirty="0" smtClean="0">
                <a:latin typeface="Monotype Corsiva" panose="03010101010201010101" pitchFamily="66" charset="0"/>
              </a:rPr>
            </a:br>
            <a:r>
              <a:rPr lang="ru-RU" sz="2000" b="1" dirty="0" smtClean="0">
                <a:latin typeface="Monotype Corsiva" panose="03010101010201010101" pitchFamily="66" charset="0"/>
              </a:rPr>
              <a:t>Твои измерить может память, мышленье, темперамент, речь.</a:t>
            </a:r>
            <a:r>
              <a:rPr lang="ru-RU" sz="2000" dirty="0" smtClean="0">
                <a:latin typeface="Monotype Corsiva" panose="03010101010201010101" pitchFamily="66" charset="0"/>
              </a:rPr>
              <a:t/>
            </a:r>
            <a:br>
              <a:rPr lang="ru-RU" sz="2000" dirty="0" smtClean="0">
                <a:latin typeface="Monotype Corsiva" panose="03010101010201010101" pitchFamily="66" charset="0"/>
              </a:rPr>
            </a:br>
            <a:r>
              <a:rPr lang="ru-RU" sz="2000" b="1" dirty="0" smtClean="0">
                <a:latin typeface="Monotype Corsiva" panose="03010101010201010101" pitchFamily="66" charset="0"/>
              </a:rPr>
              <a:t>Он может лишь чуть-чуть исправить, но он не в силах уберечь.</a:t>
            </a:r>
            <a:r>
              <a:rPr lang="ru-RU" sz="2000" dirty="0" smtClean="0">
                <a:latin typeface="Monotype Corsiva" panose="03010101010201010101" pitchFamily="66" charset="0"/>
              </a:rPr>
              <a:t/>
            </a:r>
            <a:br>
              <a:rPr lang="ru-RU" sz="2000" dirty="0" smtClean="0">
                <a:latin typeface="Monotype Corsiva" panose="03010101010201010101" pitchFamily="66" charset="0"/>
              </a:rPr>
            </a:br>
            <a:r>
              <a:rPr lang="ru-RU" sz="2000" b="1" dirty="0" smtClean="0">
                <a:latin typeface="Monotype Corsiva" panose="03010101010201010101" pitchFamily="66" charset="0"/>
              </a:rPr>
              <a:t>Души твоей путеводитель, он лишь подсказка – не ответ,</a:t>
            </a:r>
            <a:r>
              <a:rPr lang="ru-RU" sz="2000" dirty="0" smtClean="0">
                <a:latin typeface="Monotype Corsiva" panose="03010101010201010101" pitchFamily="66" charset="0"/>
              </a:rPr>
              <a:t/>
            </a:r>
            <a:br>
              <a:rPr lang="ru-RU" sz="2000" dirty="0" smtClean="0">
                <a:latin typeface="Monotype Corsiva" panose="03010101010201010101" pitchFamily="66" charset="0"/>
              </a:rPr>
            </a:br>
            <a:r>
              <a:rPr lang="ru-RU" sz="2000" b="1" dirty="0" smtClean="0">
                <a:latin typeface="Monotype Corsiva" panose="03010101010201010101" pitchFamily="66" charset="0"/>
              </a:rPr>
              <a:t>Дорожный знак, ограничитель твоих ошибок, друг побед.</a:t>
            </a:r>
            <a:r>
              <a:rPr lang="ru-RU" sz="2000" dirty="0" smtClean="0">
                <a:latin typeface="Monotype Corsiva" panose="03010101010201010101" pitchFamily="66" charset="0"/>
              </a:rPr>
              <a:t/>
            </a:r>
            <a:br>
              <a:rPr lang="ru-RU" sz="2000" dirty="0" smtClean="0">
                <a:latin typeface="Monotype Corsiva" panose="03010101010201010101" pitchFamily="66" charset="0"/>
              </a:rPr>
            </a:br>
            <a:r>
              <a:rPr lang="ru-RU" sz="2000" b="1" dirty="0" smtClean="0">
                <a:latin typeface="Monotype Corsiva" panose="03010101010201010101" pitchFamily="66" charset="0"/>
              </a:rPr>
              <a:t>  Гармонии в душе желая, за вас не сотворит ее,</a:t>
            </a:r>
            <a:r>
              <a:rPr lang="ru-RU" sz="2000" dirty="0" smtClean="0">
                <a:latin typeface="Monotype Corsiva" panose="03010101010201010101" pitchFamily="66" charset="0"/>
              </a:rPr>
              <a:t/>
            </a:r>
            <a:br>
              <a:rPr lang="ru-RU" sz="2000" dirty="0" smtClean="0">
                <a:latin typeface="Monotype Corsiva" panose="03010101010201010101" pitchFamily="66" charset="0"/>
              </a:rPr>
            </a:br>
            <a:r>
              <a:rPr lang="ru-RU" sz="2000" b="1" dirty="0" smtClean="0">
                <a:latin typeface="Monotype Corsiva" panose="03010101010201010101" pitchFamily="66" charset="0"/>
              </a:rPr>
              <a:t>  Советом </a:t>
            </a:r>
            <a:r>
              <a:rPr lang="ru-RU" sz="2000" b="1" dirty="0">
                <a:latin typeface="Monotype Corsiva" panose="03010101010201010101" pitchFamily="66" charset="0"/>
              </a:rPr>
              <a:t>в жизни помогая, за вас ее не проживет.</a:t>
            </a:r>
            <a:r>
              <a:rPr lang="ru-RU" sz="2000" dirty="0">
                <a:latin typeface="Monotype Corsiva" panose="03010101010201010101" pitchFamily="66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</a:rPr>
            </a:br>
            <a:r>
              <a:rPr lang="ru-RU" sz="2000" b="1" dirty="0">
                <a:latin typeface="Monotype Corsiva" panose="03010101010201010101" pitchFamily="66" charset="0"/>
              </a:rPr>
              <a:t>  </a:t>
            </a:r>
            <a:r>
              <a:rPr lang="ru-RU" sz="2000" b="1" dirty="0" smtClean="0">
                <a:latin typeface="Monotype Corsiva" panose="03010101010201010101" pitchFamily="66" charset="0"/>
              </a:rPr>
              <a:t>Психолог</a:t>
            </a:r>
            <a:r>
              <a:rPr lang="ru-RU" sz="2000" b="1" dirty="0">
                <a:latin typeface="Monotype Corsiva" panose="03010101010201010101" pitchFamily="66" charset="0"/>
              </a:rPr>
              <a:t>? Нет он не волшебник, не шарлатан, не чародей,</a:t>
            </a:r>
            <a:r>
              <a:rPr lang="ru-RU" sz="2000" dirty="0">
                <a:latin typeface="Monotype Corsiva" panose="03010101010201010101" pitchFamily="66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</a:rPr>
            </a:br>
            <a:r>
              <a:rPr lang="ru-RU" sz="2000" b="1" dirty="0" smtClean="0">
                <a:latin typeface="Monotype Corsiva" panose="03010101010201010101" pitchFamily="66" charset="0"/>
              </a:rPr>
              <a:t> </a:t>
            </a:r>
            <a:r>
              <a:rPr lang="ru-RU" sz="2000" b="1" dirty="0">
                <a:latin typeface="Monotype Corsiva" panose="03010101010201010101" pitchFamily="66" charset="0"/>
              </a:rPr>
              <a:t>Он не святой, не тяжкий грешник, </a:t>
            </a:r>
            <a:endParaRPr lang="ru-RU" sz="2000" b="1" dirty="0" smtClean="0">
              <a:latin typeface="Monotype Corsiva" panose="03010101010201010101" pitchFamily="66" charset="0"/>
            </a:endParaRPr>
          </a:p>
          <a:p>
            <a:r>
              <a:rPr lang="ru-RU" sz="2000" b="1" dirty="0">
                <a:latin typeface="Monotype Corsiva" panose="03010101010201010101" pitchFamily="66" charset="0"/>
              </a:rPr>
              <a:t> </a:t>
            </a:r>
            <a:r>
              <a:rPr lang="ru-RU" sz="2000" b="1" dirty="0" smtClean="0">
                <a:latin typeface="Monotype Corsiva" panose="03010101010201010101" pitchFamily="66" charset="0"/>
              </a:rPr>
              <a:t>                                    он </a:t>
            </a:r>
            <a:r>
              <a:rPr lang="ru-RU" sz="2000" b="1" dirty="0">
                <a:latin typeface="Monotype Corsiva" panose="03010101010201010101" pitchFamily="66" charset="0"/>
              </a:rPr>
              <a:t>– человек среди людей.</a:t>
            </a:r>
            <a:br>
              <a:rPr lang="ru-RU" sz="2000" b="1" dirty="0">
                <a:latin typeface="Monotype Corsiva" panose="03010101010201010101" pitchFamily="66" charset="0"/>
              </a:rPr>
            </a:br>
            <a:r>
              <a:rPr lang="ru-RU" sz="2000" b="1" dirty="0">
                <a:latin typeface="Monotype Corsiva" panose="03010101010201010101" pitchFamily="66" charset="0"/>
              </a:rPr>
              <a:t/>
            </a:r>
            <a:br>
              <a:rPr lang="ru-RU" sz="2000" b="1" dirty="0">
                <a:latin typeface="Monotype Corsiva" panose="03010101010201010101" pitchFamily="66" charset="0"/>
              </a:rPr>
            </a:br>
            <a:endParaRPr lang="ru-RU" sz="2000" dirty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</TotalTime>
  <Words>257</Words>
  <Application>Microsoft Office PowerPoint</Application>
  <PresentationFormat>Экран (4:3)</PresentationFormat>
  <Paragraphs>42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Monotype Corsiva</vt:lpstr>
      <vt:lpstr>Segoe Script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педагога-психолога</dc:title>
  <dc:creator>Инесса</dc:creator>
  <cp:lastModifiedBy>Windows User</cp:lastModifiedBy>
  <cp:revision>111</cp:revision>
  <cp:lastPrinted>2019-03-30T16:54:52Z</cp:lastPrinted>
  <dcterms:created xsi:type="dcterms:W3CDTF">2014-10-22T15:19:22Z</dcterms:created>
  <dcterms:modified xsi:type="dcterms:W3CDTF">2019-04-11T15:58:43Z</dcterms:modified>
</cp:coreProperties>
</file>