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74" r:id="rId9"/>
    <p:sldId id="264" r:id="rId10"/>
    <p:sldId id="266" r:id="rId11"/>
    <p:sldId id="265" r:id="rId12"/>
    <p:sldId id="267" r:id="rId13"/>
    <p:sldId id="268" r:id="rId14"/>
    <p:sldId id="275" r:id="rId15"/>
    <p:sldId id="276" r:id="rId16"/>
    <p:sldId id="269" r:id="rId17"/>
    <p:sldId id="270" r:id="rId18"/>
    <p:sldId id="272" r:id="rId19"/>
    <p:sldId id="271" r:id="rId20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4F2A"/>
    <a:srgbClr val="2B3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52" d="100"/>
          <a:sy n="52" d="100"/>
        </p:scale>
        <p:origin x="2286" y="9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385E8-D942-47B1-91E0-8306ED8B8EB2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28561-7C17-48C3-8DB3-641036E21C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312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28561-7C17-48C3-8DB3-641036E21CD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28561-7C17-48C3-8DB3-641036E21CD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7FB1E-0570-414C-A560-805BE7CC7464}" type="datetimeFigureOut">
              <a:rPr lang="ru-RU" smtClean="0"/>
              <a:pPr/>
              <a:t>11.04.2019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65BA5-EE89-43B1-A377-5754EFA122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50658" y="1211629"/>
            <a:ext cx="6164442" cy="660073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&amp;quot"/>
              </a:rPr>
              <a:t>Конспект коррекционно-развивающего  занятия </a:t>
            </a:r>
            <a:br>
              <a:rPr lang="ru-RU" sz="2400" b="1" dirty="0">
                <a:solidFill>
                  <a:srgbClr val="000000"/>
                </a:solidFill>
                <a:latin typeface="&amp;quot"/>
              </a:rPr>
            </a:br>
            <a:r>
              <a:rPr lang="ru-RU" sz="2400" b="1" dirty="0">
                <a:solidFill>
                  <a:srgbClr val="000000"/>
                </a:solidFill>
                <a:latin typeface="&amp;quot"/>
              </a:rPr>
              <a:t>педагога-психолога с детьми старшего дошкольного </a:t>
            </a:r>
            <a:r>
              <a:rPr lang="ru-RU" sz="2400" b="1" dirty="0" smtClean="0">
                <a:solidFill>
                  <a:srgbClr val="000000"/>
                </a:solidFill>
                <a:latin typeface="&amp;quot"/>
              </a:rPr>
              <a:t>возраста </a:t>
            </a:r>
            <a:r>
              <a:rPr lang="ru-RU" sz="2400" b="1" dirty="0">
                <a:solidFill>
                  <a:srgbClr val="000000"/>
                </a:solidFill>
                <a:latin typeface="&amp;quot"/>
              </a:rPr>
              <a:t/>
            </a:r>
            <a:br>
              <a:rPr lang="ru-RU" sz="2400" b="1" dirty="0">
                <a:solidFill>
                  <a:srgbClr val="000000"/>
                </a:solidFill>
                <a:latin typeface="&amp;quot"/>
              </a:rPr>
            </a:br>
            <a:r>
              <a:rPr lang="ru-RU" sz="2400" b="1" dirty="0">
                <a:solidFill>
                  <a:srgbClr val="000000"/>
                </a:solidFill>
                <a:latin typeface="&amp;quot"/>
              </a:rPr>
              <a:t> «Волшебный цветок</a:t>
            </a:r>
            <a:r>
              <a:rPr lang="ru-RU" sz="2000" b="1" dirty="0" smtClean="0">
                <a:solidFill>
                  <a:srgbClr val="000000"/>
                </a:solidFill>
                <a:latin typeface="&amp;quot"/>
              </a:rPr>
              <a:t>»</a:t>
            </a:r>
            <a:br>
              <a:rPr lang="ru-RU" sz="2000" b="1" dirty="0" smtClean="0">
                <a:solidFill>
                  <a:srgbClr val="000000"/>
                </a:solidFill>
                <a:latin typeface="&amp;quot"/>
              </a:rPr>
            </a:br>
            <a:r>
              <a:rPr lang="ru-RU" sz="2000" b="1" dirty="0">
                <a:solidFill>
                  <a:srgbClr val="000000"/>
                </a:solidFill>
                <a:latin typeface="&amp;quot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&amp;quot"/>
              </a:rPr>
            </a:br>
            <a:r>
              <a:rPr lang="ru-RU" sz="2000" b="1" dirty="0">
                <a:solidFill>
                  <a:srgbClr val="333333"/>
                </a:solidFill>
                <a:latin typeface="&amp;quot"/>
              </a:rPr>
              <a:t>Цель: Формировать дружеских взаимоотношений в группе, сплочение детского коллектива</a:t>
            </a:r>
            <a:r>
              <a:rPr lang="ru-RU" sz="2000" b="1" dirty="0" smtClean="0">
                <a:solidFill>
                  <a:srgbClr val="333333"/>
                </a:solidFill>
                <a:latin typeface="&amp;quot"/>
              </a:rPr>
              <a:t>.</a:t>
            </a:r>
            <a:br>
              <a:rPr lang="ru-RU" sz="2000" b="1" dirty="0" smtClean="0">
                <a:solidFill>
                  <a:srgbClr val="333333"/>
                </a:solidFill>
                <a:latin typeface="&amp;quot"/>
              </a:rPr>
            </a:br>
            <a:r>
              <a:rPr lang="ru-RU" sz="2000" b="1" dirty="0">
                <a:solidFill>
                  <a:srgbClr val="000000"/>
                </a:solidFill>
                <a:latin typeface="&amp;quot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&amp;quot"/>
              </a:rPr>
            </a:br>
            <a:r>
              <a:rPr lang="ru-RU" sz="2000" b="1" dirty="0">
                <a:solidFill>
                  <a:srgbClr val="333333"/>
                </a:solidFill>
                <a:latin typeface="&amp;quot"/>
              </a:rPr>
              <a:t>Коррекционно-развивающие задачи: </a:t>
            </a:r>
            <a:br>
              <a:rPr lang="ru-RU" sz="2000" b="1" dirty="0">
                <a:solidFill>
                  <a:srgbClr val="333333"/>
                </a:solidFill>
                <a:latin typeface="&amp;quot"/>
              </a:rPr>
            </a:br>
            <a:r>
              <a:rPr lang="ru-RU" sz="2000" b="1" dirty="0">
                <a:solidFill>
                  <a:srgbClr val="333333"/>
                </a:solidFill>
                <a:latin typeface="&amp;quot"/>
              </a:rPr>
              <a:t>1. Положительно настроить детей на совместную работу в группе.</a:t>
            </a:r>
            <a:br>
              <a:rPr lang="ru-RU" sz="2000" b="1" dirty="0">
                <a:solidFill>
                  <a:srgbClr val="333333"/>
                </a:solidFill>
                <a:latin typeface="&amp;quot"/>
              </a:rPr>
            </a:br>
            <a:r>
              <a:rPr lang="ru-RU" sz="2000" b="1" dirty="0">
                <a:solidFill>
                  <a:srgbClr val="333333"/>
                </a:solidFill>
                <a:latin typeface="&amp;quot"/>
              </a:rPr>
              <a:t>2. Развивать у детей умения понимать свое и чужое эмоциональное состояние, выражая при этом сочувствие и сопереживание.</a:t>
            </a:r>
            <a:br>
              <a:rPr lang="ru-RU" sz="2000" b="1" dirty="0">
                <a:solidFill>
                  <a:srgbClr val="333333"/>
                </a:solidFill>
                <a:latin typeface="&amp;quot"/>
              </a:rPr>
            </a:br>
            <a:r>
              <a:rPr lang="ru-RU" sz="2000" b="1" dirty="0">
                <a:solidFill>
                  <a:srgbClr val="333333"/>
                </a:solidFill>
                <a:latin typeface="&amp;quot"/>
              </a:rPr>
              <a:t>3. Развивать у воспитанников умение понимать друг друга без слов, работать в паре, сотрудничать.</a:t>
            </a:r>
            <a:br>
              <a:rPr lang="ru-RU" sz="2000" b="1" dirty="0">
                <a:solidFill>
                  <a:srgbClr val="333333"/>
                </a:solidFill>
                <a:latin typeface="&amp;quot"/>
              </a:rPr>
            </a:br>
            <a:r>
              <a:rPr lang="ru-RU" sz="2000" b="1" dirty="0">
                <a:solidFill>
                  <a:srgbClr val="333333"/>
                </a:solidFill>
                <a:latin typeface="&amp;quot"/>
              </a:rPr>
              <a:t>4. Повышать у детей уверенность в себе, социальный статус каждого ребенка в группе.</a:t>
            </a:r>
            <a:br>
              <a:rPr lang="ru-RU" sz="2000" b="1" dirty="0">
                <a:solidFill>
                  <a:srgbClr val="333333"/>
                </a:solidFill>
                <a:latin typeface="&amp;quot"/>
              </a:rPr>
            </a:br>
            <a:r>
              <a:rPr lang="ru-RU" sz="2000" b="1" dirty="0">
                <a:solidFill>
                  <a:srgbClr val="333333"/>
                </a:solidFill>
                <a:latin typeface="&amp;quot"/>
              </a:rPr>
              <a:t>5. Способствовать снятию мышечного напряжения у детей..</a:t>
            </a:r>
            <a:r>
              <a:rPr lang="ru-RU" sz="2000" b="1" dirty="0">
                <a:solidFill>
                  <a:srgbClr val="000000"/>
                </a:solidFill>
                <a:latin typeface="&amp;quot"/>
              </a:rPr>
              <a:t/>
            </a:r>
            <a:br>
              <a:rPr lang="ru-RU" sz="2000" b="1" dirty="0">
                <a:solidFill>
                  <a:srgbClr val="000000"/>
                </a:solidFill>
                <a:latin typeface="&amp;quot"/>
              </a:rPr>
            </a:br>
            <a:endParaRPr lang="ru-RU" sz="2000" b="1" dirty="0">
              <a:solidFill>
                <a:schemeClr val="accent3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2312" y="-18661"/>
            <a:ext cx="6858000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2656" y="1691680"/>
            <a:ext cx="61926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5400" b="1" dirty="0" smtClean="0">
              <a:solidFill>
                <a:schemeClr val="accent3">
                  <a:lumMod val="50000"/>
                </a:schemeClr>
              </a:solidFill>
              <a:latin typeface="Segoe Script" pitchFamily="34" charset="0"/>
              <a:cs typeface="Arial" pitchFamily="34" charset="0"/>
            </a:endParaRPr>
          </a:p>
          <a:p>
            <a:pPr algn="ctr"/>
            <a:endParaRPr lang="ru-RU" sz="5400" b="1" dirty="0" smtClean="0">
              <a:solidFill>
                <a:schemeClr val="accent3">
                  <a:lumMod val="50000"/>
                </a:schemeClr>
              </a:solidFill>
              <a:latin typeface="Segoe Script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2656" y="1691680"/>
            <a:ext cx="61926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5400" b="1" dirty="0" smtClean="0">
              <a:solidFill>
                <a:schemeClr val="accent3">
                  <a:lumMod val="50000"/>
                </a:schemeClr>
              </a:solidFill>
              <a:latin typeface="Segoe Script" pitchFamily="34" charset="0"/>
              <a:cs typeface="Arial" pitchFamily="34" charset="0"/>
            </a:endParaRPr>
          </a:p>
          <a:p>
            <a:pPr algn="ctr"/>
            <a:endParaRPr lang="ru-RU" sz="5400" b="1" dirty="0" smtClean="0">
              <a:solidFill>
                <a:schemeClr val="accent3">
                  <a:lumMod val="50000"/>
                </a:schemeClr>
              </a:solidFill>
              <a:latin typeface="Segoe Script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68960" y="18356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813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2656" y="1691680"/>
            <a:ext cx="61926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5400" b="1" dirty="0" smtClean="0">
              <a:solidFill>
                <a:schemeClr val="accent3">
                  <a:lumMod val="50000"/>
                </a:schemeClr>
              </a:solidFill>
              <a:latin typeface="Segoe Script" pitchFamily="34" charset="0"/>
              <a:cs typeface="Arial" pitchFamily="34" charset="0"/>
            </a:endParaRPr>
          </a:p>
          <a:p>
            <a:pPr algn="ctr"/>
            <a:endParaRPr lang="ru-RU" sz="5400" b="1" dirty="0" smtClean="0">
              <a:solidFill>
                <a:schemeClr val="accent3">
                  <a:lumMod val="50000"/>
                </a:schemeClr>
              </a:solidFill>
              <a:latin typeface="Segoe Script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5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467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25" y="0"/>
            <a:ext cx="6858000" cy="9144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92696" y="-183148"/>
            <a:ext cx="54006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r>
              <a:rPr lang="ru-RU" sz="2000" b="1" dirty="0">
                <a:latin typeface="Monotype Corsiva" panose="03010101010201010101" pitchFamily="66" charset="0"/>
              </a:rPr>
              <a:t/>
            </a:r>
            <a:br>
              <a:rPr lang="ru-RU" sz="2000" b="1" dirty="0">
                <a:latin typeface="Monotype Corsiva" panose="03010101010201010101" pitchFamily="66" charset="0"/>
              </a:rPr>
            </a:br>
            <a:r>
              <a:rPr lang="ru-RU" sz="2000" b="1" dirty="0">
                <a:latin typeface="Monotype Corsiva" panose="03010101010201010101" pitchFamily="66" charset="0"/>
              </a:rPr>
              <a:t/>
            </a:r>
            <a:br>
              <a:rPr lang="ru-RU" sz="2000" b="1" dirty="0">
                <a:latin typeface="Monotype Corsiva" panose="03010101010201010101" pitchFamily="66" charset="0"/>
              </a:rPr>
            </a:br>
            <a:endParaRPr lang="ru-RU" sz="2000" dirty="0"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918"/>
            <a:ext cx="6858000" cy="9144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7596336"/>
            <a:ext cx="685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dirty="0" smtClean="0">
              <a:solidFill>
                <a:schemeClr val="accent3">
                  <a:lumMod val="50000"/>
                </a:schemeClr>
              </a:solidFill>
              <a:latin typeface="Monotype Corsiva" panose="03010101010201010101" pitchFamily="66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8640" y="683568"/>
            <a:ext cx="61926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&amp;quot"/>
              </a:rPr>
              <a:t>Интеграция областей:</a:t>
            </a:r>
          </a:p>
          <a:p>
            <a:r>
              <a:rPr lang="ru-RU" sz="2400" b="1" dirty="0">
                <a:solidFill>
                  <a:srgbClr val="000000"/>
                </a:solidFill>
                <a:latin typeface="&amp;quot"/>
              </a:rPr>
              <a:t>Социально-коммуникативное развитие</a:t>
            </a:r>
          </a:p>
          <a:p>
            <a:r>
              <a:rPr lang="ru-RU" sz="2400" b="1" dirty="0">
                <a:solidFill>
                  <a:srgbClr val="000000"/>
                </a:solidFill>
                <a:latin typeface="&amp;quot"/>
              </a:rPr>
              <a:t>Художественно-эстетическое развитие</a:t>
            </a:r>
          </a:p>
          <a:p>
            <a:r>
              <a:rPr lang="ru-RU" sz="2400" b="1" dirty="0">
                <a:solidFill>
                  <a:srgbClr val="000000"/>
                </a:solidFill>
                <a:latin typeface="&amp;quot"/>
              </a:rPr>
              <a:t>Материалы и оборудование: мягкая игрушка небольшого размера в виде сердца, стулья, краски и бумага.</a:t>
            </a:r>
            <a:endParaRPr lang="ru-RU" sz="2400" b="1" i="0" u="none" strike="noStrike" dirty="0">
              <a:solidFill>
                <a:srgbClr val="000000"/>
              </a:solidFill>
              <a:effectLst/>
              <a:latin typeface="&amp;quo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595672"/>
            <a:ext cx="6858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ru-RU" sz="4800" b="1" dirty="0" smtClean="0">
              <a:solidFill>
                <a:schemeClr val="accent3">
                  <a:lumMod val="50000"/>
                </a:schemeClr>
              </a:solidFill>
              <a:latin typeface="Segoe Script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ru-RU" sz="4800" b="1" dirty="0" smtClean="0">
              <a:solidFill>
                <a:schemeClr val="accent3">
                  <a:lumMod val="50000"/>
                </a:schemeClr>
              </a:solidFill>
              <a:latin typeface="Segoe Script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6858000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&amp;quot"/>
              </a:rPr>
              <a:t>Ход занятия:</a:t>
            </a:r>
            <a:r>
              <a:rPr lang="ru-RU" sz="2400" dirty="0">
                <a:solidFill>
                  <a:srgbClr val="000000"/>
                </a:solidFill>
                <a:latin typeface="&amp;quot"/>
              </a:rPr>
              <a:t> </a:t>
            </a:r>
          </a:p>
          <a:p>
            <a:pPr>
              <a:buFont typeface="+mj-lt"/>
              <a:buAutoNum type="arabicPeriod"/>
            </a:pPr>
            <a:r>
              <a:rPr lang="ru-RU" sz="2400" b="1" dirty="0">
                <a:solidFill>
                  <a:srgbClr val="000000"/>
                </a:solidFill>
                <a:latin typeface="&amp;quot"/>
              </a:rPr>
              <a:t>Ритуал приветствия.</a:t>
            </a:r>
            <a:endParaRPr lang="ru-RU" sz="2400" dirty="0">
              <a:solidFill>
                <a:srgbClr val="000000"/>
              </a:solidFill>
              <a:latin typeface="&amp;quot"/>
            </a:endParaRPr>
          </a:p>
          <a:p>
            <a:r>
              <a:rPr lang="ru-RU" sz="2400" dirty="0">
                <a:solidFill>
                  <a:srgbClr val="000000"/>
                </a:solidFill>
                <a:latin typeface="&amp;quot"/>
              </a:rPr>
              <a:t>Педагог - психолог:</a:t>
            </a:r>
          </a:p>
          <a:p>
            <a:r>
              <a:rPr lang="ru-RU" sz="2400" dirty="0">
                <a:solidFill>
                  <a:srgbClr val="000000"/>
                </a:solidFill>
                <a:latin typeface="&amp;quot"/>
              </a:rPr>
              <a:t>Здравствуйте  ребята! Давайте поздороваемся сегодня  необычным способом. </a:t>
            </a:r>
          </a:p>
          <a:p>
            <a:r>
              <a:rPr lang="ru-RU" sz="2400" dirty="0">
                <a:solidFill>
                  <a:srgbClr val="000000"/>
                </a:solidFill>
                <a:latin typeface="&amp;quot"/>
              </a:rPr>
              <a:t>Каждому из вас необходимо представиться. Первый вытягивает ладошку и называет своё имя и здоровается. Следующий ребёнок свою ладошку кладёт на ладошку предыдущего ребёнка и также называет своё имя, здоровается. В результате  образуется башенка из ладошек.</a:t>
            </a:r>
          </a:p>
          <a:p>
            <a:r>
              <a:rPr lang="ru-RU" sz="2400" dirty="0">
                <a:solidFill>
                  <a:srgbClr val="000000"/>
                </a:solidFill>
                <a:latin typeface="&amp;quot"/>
              </a:rPr>
              <a:t>Педагог-психолог:</a:t>
            </a:r>
            <a:br>
              <a:rPr lang="ru-RU" sz="2400" dirty="0">
                <a:solidFill>
                  <a:srgbClr val="000000"/>
                </a:solidFill>
                <a:latin typeface="&amp;quot"/>
              </a:rPr>
            </a:br>
            <a:r>
              <a:rPr lang="ru-RU" sz="2400" dirty="0">
                <a:solidFill>
                  <a:srgbClr val="000000"/>
                </a:solidFill>
                <a:latin typeface="&amp;quot"/>
              </a:rPr>
              <a:t>- Ребята, я тоже пришла к вам с хорошим и веселым настроением.</a:t>
            </a:r>
            <a:br>
              <a:rPr lang="ru-RU" sz="2400" dirty="0">
                <a:solidFill>
                  <a:srgbClr val="000000"/>
                </a:solidFill>
                <a:latin typeface="&amp;quot"/>
              </a:rPr>
            </a:br>
            <a:r>
              <a:rPr lang="ru-RU" sz="2400" dirty="0">
                <a:solidFill>
                  <a:srgbClr val="000000"/>
                </a:solidFill>
                <a:latin typeface="&amp;quot"/>
              </a:rPr>
              <a:t>- И свое веселое и радостное настроение я хочу подарить вам.</a:t>
            </a:r>
            <a:br>
              <a:rPr lang="ru-RU" sz="2400" dirty="0">
                <a:solidFill>
                  <a:srgbClr val="000000"/>
                </a:solidFill>
                <a:latin typeface="&amp;quot"/>
              </a:rPr>
            </a:br>
            <a:r>
              <a:rPr lang="ru-RU" sz="2400" dirty="0">
                <a:solidFill>
                  <a:srgbClr val="000000"/>
                </a:solidFill>
                <a:latin typeface="&amp;quot"/>
              </a:rPr>
              <a:t>(Педагог улыбается ребенку, который стоит рядом, а уже этот ребенок передает улыбку следующему и так до конца.) </a:t>
            </a:r>
            <a:br>
              <a:rPr lang="ru-RU" sz="2400" dirty="0">
                <a:solidFill>
                  <a:srgbClr val="000000"/>
                </a:solidFill>
                <a:latin typeface="&amp;quot"/>
              </a:rPr>
            </a:br>
            <a:r>
              <a:rPr lang="ru-RU" sz="2400" dirty="0">
                <a:solidFill>
                  <a:srgbClr val="000000"/>
                </a:solidFill>
                <a:latin typeface="&amp;quot"/>
              </a:rPr>
              <a:t>Педагог – психолог:</a:t>
            </a:r>
            <a:br>
              <a:rPr lang="ru-RU" sz="2400" dirty="0">
                <a:solidFill>
                  <a:srgbClr val="000000"/>
                </a:solidFill>
                <a:latin typeface="&amp;quot"/>
              </a:rPr>
            </a:br>
            <a:r>
              <a:rPr lang="ru-RU" sz="2400" dirty="0">
                <a:solidFill>
                  <a:srgbClr val="000000"/>
                </a:solidFill>
                <a:latin typeface="&amp;quot"/>
              </a:rPr>
              <a:t>- А сейчас ребята, я предлагаю вам поиграть со мной в игру</a:t>
            </a:r>
            <a:r>
              <a:rPr lang="ru-RU" dirty="0">
                <a:solidFill>
                  <a:srgbClr val="000000"/>
                </a:solidFill>
                <a:latin typeface="&amp;quot"/>
              </a:rPr>
              <a:t>.</a:t>
            </a:r>
            <a:endParaRPr lang="ru-RU" b="0" i="0" u="none" strike="noStrike" dirty="0">
              <a:solidFill>
                <a:srgbClr val="000000"/>
              </a:solidFill>
              <a:effectLst/>
              <a:latin typeface="&amp;quo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6858000" cy="932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+mj-lt"/>
              <a:buAutoNum type="arabicPeriod" startAt="2"/>
            </a:pPr>
            <a:r>
              <a:rPr lang="ru-RU" sz="2400" dirty="0">
                <a:solidFill>
                  <a:srgbClr val="000000"/>
                </a:solidFill>
                <a:latin typeface="&amp;quot"/>
              </a:rPr>
              <a:t>Основная часть</a:t>
            </a:r>
          </a:p>
          <a:p>
            <a:r>
              <a:rPr lang="ru-RU" sz="2400" dirty="0">
                <a:solidFill>
                  <a:srgbClr val="000000"/>
                </a:solidFill>
                <a:latin typeface="&amp;quot"/>
              </a:rPr>
              <a:t>Упражнение «Мягкое сердце» 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&amp;quot"/>
              </a:rPr>
              <a:t>Есть люди на земле, которые не умеют любить, потому что их сердце зачерствело. Предлагает детям поучиться делать свое сердце мягким и любящим. Далее он показывает ребятам мягкое сердце, дает потрогать и просит составить устный список, кому бы они хотели послать свою любовь при помощи мягкого сердца. Это могут быть мама, папа, друзья, а могут быть деревья или любимый плюшевый медвежонок. После этого все дети закрывают глаза. Держась рукой за игрушечное сердце (если детей в группе много, понадобится несколько сердечек), они представляют свое собственное сердце таким мягким, как то, за которое они держатся. Может быть, оно не только мягкое, но и пушистое, как котенок. И из этого мягкого пушистого сердца можно легко послать лучики тепла и света всем тем, кого хочется любить. Упражнение выполняется в течение нескольких минут. </a:t>
            </a:r>
            <a:br>
              <a:rPr lang="ru-RU" sz="2400" dirty="0">
                <a:solidFill>
                  <a:srgbClr val="000000"/>
                </a:solidFill>
                <a:latin typeface="&amp;quot"/>
              </a:rPr>
            </a:br>
            <a:r>
              <a:rPr lang="ru-RU" sz="2400" dirty="0">
                <a:solidFill>
                  <a:srgbClr val="000000"/>
                </a:solidFill>
                <a:latin typeface="&amp;quot"/>
              </a:rPr>
              <a:t>Педагог-психолог: Что вы представляли себе во время выполнения упражнения?</a:t>
            </a:r>
            <a:endParaRPr lang="ru-RU" sz="2400" i="0" u="none" strike="noStrike" dirty="0">
              <a:solidFill>
                <a:srgbClr val="000000"/>
              </a:solidFill>
              <a:effectLst/>
              <a:latin typeface="&amp;quo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618"/>
            <a:ext cx="6858000" cy="914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6858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0000"/>
                </a:solidFill>
                <a:latin typeface="&amp;quot"/>
              </a:rPr>
              <a:t>Упражнение «Помоги другу, или самая дружная пара»</a:t>
            </a:r>
            <a:r>
              <a:rPr lang="ru-RU" sz="2400" dirty="0">
                <a:solidFill>
                  <a:srgbClr val="000000"/>
                </a:solidFill>
                <a:latin typeface="&amp;quot"/>
              </a:rPr>
              <a:t> </a:t>
            </a:r>
          </a:p>
          <a:p>
            <a:r>
              <a:rPr lang="ru-RU" sz="2400" dirty="0">
                <a:solidFill>
                  <a:srgbClr val="000000"/>
                </a:solidFill>
                <a:latin typeface="&amp;quot"/>
              </a:rPr>
              <a:t>Педагог-психолог : все наши сердца стали добрыми, ласковыми и мы готовы прийти друг другу на помощь. Найдите каждый себе пару, возьмите друг друга за руки. (На полу,  между двумя стульями раскладываются крупные игрушки. Одному ребенку из пары завязывают глаза, а другой должен провести партнера от одного стула к другому так, чтобы ни одна игрушка не была сбита). </a:t>
            </a:r>
          </a:p>
          <a:p>
            <a:r>
              <a:rPr lang="ru-RU" sz="2400" dirty="0">
                <a:solidFill>
                  <a:srgbClr val="000000"/>
                </a:solidFill>
                <a:latin typeface="&amp;quot"/>
              </a:rPr>
              <a:t>- Вот мы с вами пришли на полянку, посмотрите, на ней нет ни одного цветка </a:t>
            </a:r>
            <a:endParaRPr lang="ru-RU" sz="2400" b="0" i="0" u="none" strike="noStrike" dirty="0">
              <a:solidFill>
                <a:srgbClr val="000000"/>
              </a:solidFill>
              <a:effectLst/>
              <a:latin typeface="&amp;quo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6672" y="467544"/>
            <a:ext cx="59226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chemeClr val="accent3">
                  <a:lumMod val="50000"/>
                </a:schemeClr>
              </a:solidFill>
              <a:latin typeface="Segoe Script" pitchFamily="34" charset="0"/>
            </a:endParaRPr>
          </a:p>
          <a:p>
            <a:pPr algn="ctr"/>
            <a:endParaRPr lang="ru-RU" sz="2800" b="1" dirty="0" smtClean="0">
              <a:solidFill>
                <a:schemeClr val="accent3">
                  <a:lumMod val="50000"/>
                </a:schemeClr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800" b="1" dirty="0">
              <a:solidFill>
                <a:schemeClr val="accent3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79513"/>
            <a:ext cx="685800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&amp;quot"/>
              </a:rPr>
              <a:t>Этюд  «Цветы»</a:t>
            </a:r>
            <a:endParaRPr lang="ru-RU" sz="2400" dirty="0">
              <a:solidFill>
                <a:srgbClr val="000000"/>
              </a:solidFill>
              <a:latin typeface="&amp;quot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&amp;quot"/>
              </a:rPr>
              <a:t>Ребята давайте  «превратимся» в очень красивые цветы. Каждый ребенок решает для себя, в какой цветок он хотел бы превратиться. Затем ведущий работает поочередно со всеми детьми. Сначала он «сажает семечко» — ребенок поджимает ноги, садится на стульчик, опускает головку — он «семечко». Ведущий поглаживает его — «закапывает ямку». Затем из пипетки слегка капает на голову водой — «поливает». «Семечко начинает расти» — ребенок медленно встает, поднимая вверх руки. Ведущий помогает ему, поддерживая его за пальцы. Когда «цветок вырастает», дети хором кричат ему: «Какой красивый цветок! Мы хотим дружить с тобой!» </a:t>
            </a:r>
            <a:br>
              <a:rPr lang="ru-RU" sz="2400" dirty="0">
                <a:solidFill>
                  <a:srgbClr val="000000"/>
                </a:solidFill>
                <a:latin typeface="&amp;quot"/>
              </a:rPr>
            </a:br>
            <a:r>
              <a:rPr lang="ru-RU" sz="2400" dirty="0">
                <a:solidFill>
                  <a:srgbClr val="000000"/>
                </a:solidFill>
                <a:latin typeface="&amp;quot"/>
              </a:rPr>
              <a:t>Педагог-психолог: Какая поляна стала красивая, яркая и выросло  на ней много прекрасных цветов. Как зовут тебя цветок? </a:t>
            </a:r>
            <a:endParaRPr lang="ru-RU" sz="2400" b="0" i="0" u="none" strike="noStrike" dirty="0">
              <a:solidFill>
                <a:srgbClr val="000000"/>
              </a:solidFill>
              <a:effectLst/>
              <a:latin typeface="&amp;quo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0648" y="3227851"/>
            <a:ext cx="62646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Monotype Corsiva" panose="03010101010201010101" pitchFamily="66" charset="0"/>
                <a:cs typeface="Arial" pitchFamily="34" charset="0"/>
              </a:rPr>
              <a:t> </a:t>
            </a:r>
            <a:endParaRPr lang="ru-RU" sz="5400" dirty="0">
              <a:latin typeface="Monotype Corsiva" panose="03010101010201010101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67544"/>
            <a:ext cx="6525344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&amp;quot"/>
              </a:rPr>
              <a:t>Игра-упражнение «Цветы и пчелки»</a:t>
            </a:r>
            <a:endParaRPr lang="ru-RU" sz="2800" dirty="0">
              <a:solidFill>
                <a:srgbClr val="000000"/>
              </a:solidFill>
              <a:latin typeface="&amp;quot"/>
            </a:endParaRPr>
          </a:p>
          <a:p>
            <a:r>
              <a:rPr lang="ru-RU" sz="2800" dirty="0">
                <a:solidFill>
                  <a:srgbClr val="000000"/>
                </a:solidFill>
                <a:latin typeface="&amp;quot"/>
              </a:rPr>
              <a:t>А теперь девочки превращаются в пчёлок, а мальчики остаются в роли цветов. Когда зазвучит музыка девочки, передвигаются по группе грациозно, машут крылышками, качают головами, подражая жужжанию пчелы. Мальчики изображают цветы: встают на одно колено, расправляя руки, как лепестки. По второму сигналу дети меняются ролями. Мальчики становятся шмелями: машут руками, словно крыльями, притопывая ногами, жужжат, словно большие шмели, а девочки изображают красивые цветы.</a:t>
            </a:r>
            <a:endParaRPr lang="ru-RU" sz="2800" b="0" i="0" u="none" strike="noStrike" dirty="0">
              <a:solidFill>
                <a:srgbClr val="000000"/>
              </a:solidFill>
              <a:effectLst/>
              <a:latin typeface="&amp;quo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0648" y="3227851"/>
            <a:ext cx="62646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Monotype Corsiva" panose="03010101010201010101" pitchFamily="66" charset="0"/>
              </a:rPr>
              <a:t>!</a:t>
            </a:r>
            <a:endParaRPr lang="ru-RU" sz="2400" b="1" dirty="0" smtClean="0">
              <a:latin typeface="Monotype Corsiva" panose="03010101010201010101" pitchFamily="66" charset="0"/>
            </a:endParaRPr>
          </a:p>
          <a:p>
            <a:pPr algn="ctr"/>
            <a:endParaRPr lang="ru-RU" sz="2400" b="1" dirty="0" smtClean="0">
              <a:latin typeface="Monotype Corsiva" panose="03010101010201010101" pitchFamily="66" charset="0"/>
            </a:endParaRPr>
          </a:p>
          <a:p>
            <a:pPr algn="ctr"/>
            <a:endParaRPr lang="ru-RU" sz="2400" b="1" dirty="0" smtClean="0">
              <a:latin typeface="Monotype Corsiva" panose="03010101010201010101" pitchFamily="66" charset="0"/>
            </a:endParaRPr>
          </a:p>
          <a:p>
            <a:pPr algn="ctr"/>
            <a:endParaRPr lang="ru-RU" sz="2400" b="1" dirty="0">
              <a:latin typeface="Monotype Corsiva" panose="03010101010201010101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39552"/>
            <a:ext cx="6858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0000"/>
                </a:solidFill>
                <a:latin typeface="&amp;quot"/>
              </a:rPr>
              <a:t>Совместный танец «Волшебный цветок» </a:t>
            </a:r>
            <a:r>
              <a:rPr lang="ru-RU" sz="2400" dirty="0">
                <a:solidFill>
                  <a:srgbClr val="000000"/>
                </a:solidFill>
                <a:latin typeface="&amp;quot"/>
              </a:rPr>
              <a:t>под песню «Песенка о волшебном цветке» из м/ф «Шелковая кисточка» муз. </a:t>
            </a:r>
            <a:r>
              <a:rPr lang="ru-RU" sz="2400" dirty="0" err="1">
                <a:solidFill>
                  <a:srgbClr val="000000"/>
                </a:solidFill>
                <a:latin typeface="&amp;quot"/>
              </a:rPr>
              <a:t>Ю.Чичкова</a:t>
            </a:r>
            <a:r>
              <a:rPr lang="ru-RU" sz="2400" dirty="0">
                <a:solidFill>
                  <a:srgbClr val="000000"/>
                </a:solidFill>
                <a:latin typeface="&amp;quot"/>
              </a:rPr>
              <a:t> (аудиозапись). Под музыку дети  выполняют танцевальные движения.</a:t>
            </a:r>
          </a:p>
          <a:p>
            <a:pPr algn="just"/>
            <a:r>
              <a:rPr lang="ru-RU" sz="2400" b="1" dirty="0">
                <a:solidFill>
                  <a:srgbClr val="000000"/>
                </a:solidFill>
                <a:latin typeface="&amp;quot"/>
              </a:rPr>
              <a:t>Коллаж «Букет».</a:t>
            </a:r>
            <a:r>
              <a:rPr lang="ru-RU" sz="2400" dirty="0">
                <a:solidFill>
                  <a:srgbClr val="000000"/>
                </a:solidFill>
                <a:latin typeface="&amp;quot"/>
              </a:rPr>
              <a:t> Детям предлагается создать красивый букет, каждый сам решает, каким цветком украсит общий букет .</a:t>
            </a:r>
          </a:p>
          <a:p>
            <a:pPr>
              <a:buFont typeface="+mj-lt"/>
              <a:buAutoNum type="arabicPeriod" startAt="3"/>
            </a:pPr>
            <a:r>
              <a:rPr lang="ru-RU" sz="2400" b="1" dirty="0">
                <a:solidFill>
                  <a:srgbClr val="333333"/>
                </a:solidFill>
                <a:latin typeface="&amp;quot"/>
              </a:rPr>
              <a:t>Заключительная часть</a:t>
            </a:r>
            <a:endParaRPr lang="ru-RU" sz="2400" dirty="0">
              <a:solidFill>
                <a:srgbClr val="000000"/>
              </a:solidFill>
              <a:latin typeface="&amp;quot"/>
            </a:endParaRPr>
          </a:p>
          <a:p>
            <a:r>
              <a:rPr lang="ru-RU" sz="2400" b="1" dirty="0">
                <a:solidFill>
                  <a:srgbClr val="333333"/>
                </a:solidFill>
                <a:latin typeface="&amp;quot"/>
              </a:rPr>
              <a:t>Рефлексия </a:t>
            </a:r>
            <a:r>
              <a:rPr lang="ru-RU" sz="2400" dirty="0">
                <a:solidFill>
                  <a:srgbClr val="333333"/>
                </a:solidFill>
                <a:latin typeface="&amp;quot"/>
              </a:rPr>
              <a:t/>
            </a:r>
            <a:br>
              <a:rPr lang="ru-RU" sz="2400" dirty="0">
                <a:solidFill>
                  <a:srgbClr val="333333"/>
                </a:solidFill>
                <a:latin typeface="&amp;quot"/>
              </a:rPr>
            </a:br>
            <a:r>
              <a:rPr lang="ru-RU" sz="2400" dirty="0">
                <a:solidFill>
                  <a:srgbClr val="333333"/>
                </a:solidFill>
                <a:latin typeface="&amp;quot"/>
              </a:rPr>
              <a:t>Что вам на занятии больше всего понравилось?</a:t>
            </a:r>
            <a:br>
              <a:rPr lang="ru-RU" sz="2400" dirty="0">
                <a:solidFill>
                  <a:srgbClr val="333333"/>
                </a:solidFill>
                <a:latin typeface="&amp;quot"/>
              </a:rPr>
            </a:br>
            <a:r>
              <a:rPr lang="ru-RU" sz="2400" dirty="0">
                <a:solidFill>
                  <a:srgbClr val="333333"/>
                </a:solidFill>
                <a:latin typeface="&amp;quot"/>
              </a:rPr>
              <a:t>Какое у вас на данный момент настроение?</a:t>
            </a:r>
            <a:br>
              <a:rPr lang="ru-RU" sz="2400" dirty="0">
                <a:solidFill>
                  <a:srgbClr val="333333"/>
                </a:solidFill>
                <a:latin typeface="&amp;quot"/>
              </a:rPr>
            </a:br>
            <a:r>
              <a:rPr lang="ru-RU" sz="2400" dirty="0">
                <a:solidFill>
                  <a:srgbClr val="333333"/>
                </a:solidFill>
                <a:latin typeface="&amp;quot"/>
              </a:rPr>
              <a:t>В конце все ребята вместе с психологом складывают друг на друга ладошки и говорят "Мы друг друга любим!!!"</a:t>
            </a:r>
            <a:endParaRPr lang="ru-RU" sz="2400" b="0" i="0" u="none" strike="noStrike" dirty="0">
              <a:solidFill>
                <a:srgbClr val="000000"/>
              </a:solidFill>
              <a:effectLst/>
              <a:latin typeface="&amp;quot"/>
            </a:endParaRPr>
          </a:p>
        </p:txBody>
      </p:sp>
    </p:spTree>
    <p:extLst>
      <p:ext uri="{BB962C8B-B14F-4D97-AF65-F5344CB8AC3E}">
        <p14:creationId xmlns:p14="http://schemas.microsoft.com/office/powerpoint/2010/main" val="195899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</TotalTime>
  <Words>154</Words>
  <Application>Microsoft Office PowerPoint</Application>
  <PresentationFormat>Экран (4:3)</PresentationFormat>
  <Paragraphs>37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&amp;quot</vt:lpstr>
      <vt:lpstr>Arial</vt:lpstr>
      <vt:lpstr>Calibri</vt:lpstr>
      <vt:lpstr>Monotype Corsiva</vt:lpstr>
      <vt:lpstr>Segoe Script</vt:lpstr>
      <vt:lpstr>Тема Office</vt:lpstr>
      <vt:lpstr>Конспект коррекционно-развивающего  занятия  педагога-психолога с детьми старшего дошкольного возраста   «Волшебный цветок»  Цель: Формировать дружеских взаимоотношений в группе, сплочение детского коллектива.  Коррекционно-развивающие задачи:  1. Положительно настроить детей на совместную работу в группе. 2. Развивать у детей умения понимать свое и чужое эмоциональное состояние, выражая при этом сочувствие и сопереживание. 3. Развивать у воспитанников умение понимать друг друга без слов, работать в паре, сотрудничать. 4. Повышать у детей уверенность в себе, социальный статус каждого ребенка в группе. 5. Способствовать снятию мышечного напряжения у детей..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педагога-психолога</dc:title>
  <dc:creator>Инесса</dc:creator>
  <cp:lastModifiedBy>Windows User</cp:lastModifiedBy>
  <cp:revision>105</cp:revision>
  <dcterms:created xsi:type="dcterms:W3CDTF">2014-10-22T15:19:22Z</dcterms:created>
  <dcterms:modified xsi:type="dcterms:W3CDTF">2019-04-11T16:48:32Z</dcterms:modified>
</cp:coreProperties>
</file>