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694" r:id="rId2"/>
    <p:sldId id="761" r:id="rId3"/>
    <p:sldId id="737" r:id="rId4"/>
    <p:sldId id="762" r:id="rId5"/>
    <p:sldId id="763" r:id="rId6"/>
    <p:sldId id="754" r:id="rId7"/>
    <p:sldId id="765" r:id="rId8"/>
    <p:sldId id="756" r:id="rId9"/>
    <p:sldId id="766" r:id="rId10"/>
    <p:sldId id="767" r:id="rId11"/>
    <p:sldId id="750" r:id="rId12"/>
    <p:sldId id="654" r:id="rId13"/>
    <p:sldId id="533" r:id="rId14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рсланов А.Т." initials="АА" lastIdx="1" clrIdx="0">
    <p:extLst>
      <p:ext uri="{19B8F6BF-5375-455C-9EA6-DF929625EA0E}">
        <p15:presenceInfo xmlns:p15="http://schemas.microsoft.com/office/powerpoint/2012/main" userId="S-1-5-21-1917266863-1868513855-1469997231-33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3300"/>
    <a:srgbClr val="00CC00"/>
    <a:srgbClr val="438FFF"/>
    <a:srgbClr val="008000"/>
    <a:srgbClr val="002EC0"/>
    <a:srgbClr val="FFB7B7"/>
    <a:srgbClr val="0099FF"/>
    <a:srgbClr val="860000"/>
    <a:srgbClr val="FF6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9" autoAdjust="0"/>
    <p:restoredTop sz="88069" autoAdjust="0"/>
  </p:normalViewPr>
  <p:slideViewPr>
    <p:cSldViewPr snapToGrid="0">
      <p:cViewPr varScale="1">
        <p:scale>
          <a:sx n="88" d="100"/>
          <a:sy n="88" d="100"/>
        </p:scale>
        <p:origin x="96" y="2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576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576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ABCA20AD-1779-4C07-9169-D22893A074A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488"/>
            <a:ext cx="2946400" cy="49576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378488"/>
            <a:ext cx="2946400" cy="49576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95EC7E64-0068-46A6-8A9C-12691E507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275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9" cy="495427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0" y="3"/>
            <a:ext cx="2945659" cy="495427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643D9EFA-EDF4-4021-9FB0-76DEC7F39129}" type="datetimeFigureOut">
              <a:rPr lang="ru-RU" smtClean="0"/>
              <a:t>28.06.2021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5075"/>
            <a:ext cx="592455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6"/>
            <a:ext cx="5438140" cy="3887986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78824"/>
            <a:ext cx="2945659" cy="49542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0" y="9378824"/>
            <a:ext cx="2945659" cy="49542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DEAC1452-BD9C-48F6-A5A0-EC99E6BA1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7950" y="741363"/>
            <a:ext cx="6581775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07D4AA-BCC4-4C89-9076-1CB742C66AE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97818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423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41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7C078-5A8A-4D92-999E-37181583251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01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745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994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556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1EE85-D297-4F85-B39A-9035EBF4E00E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256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28ED-9DF1-496D-A6DC-23B7C87A20E8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584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0085-A6DD-4C42-8B67-ADA9D99BA144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49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30C7D-9A33-49E2-9337-EEF1F0C64158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6342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82D3D-F8B0-465B-9BC6-E26785419255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78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8EEB-4119-49F7-95F8-02BD9B19968B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23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5C263-833C-4997-878B-5E7E2A74DCB1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813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E744-5A1D-42B3-B075-CCA8E48CE339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25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0FF9A-6498-48AE-91AD-006879C896A3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67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55A4B-4722-475F-8544-703045AB5E31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6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E37D-6390-4C41-B969-E04A0965F532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742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BA20A-D9E2-4E32-AA8F-5AB4A6F394A7}" type="datetime1">
              <a:rPr lang="ru-RU" smtClean="0"/>
              <a:t>28.06.2021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26DC6-2DC4-452B-B163-FE3FF4047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784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9"/>
          <p:cNvSpPr txBox="1">
            <a:spLocks noChangeArrowheads="1"/>
          </p:cNvSpPr>
          <p:nvPr/>
        </p:nvSpPr>
        <p:spPr bwMode="auto">
          <a:xfrm>
            <a:off x="1415481" y="3645618"/>
            <a:ext cx="957131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Карпова Марина Викторовна</a:t>
            </a:r>
            <a:endParaRPr lang="ru-RU" sz="3200" b="1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3200" b="1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ea typeface="Calibri" pitchFamily="34" charset="0"/>
                <a:cs typeface="Times New Roman" pitchFamily="18" charset="0"/>
              </a:rPr>
              <a:t>Заместитель начальника отдела надзора по гигиене детей и подростков</a:t>
            </a:r>
          </a:p>
          <a:p>
            <a:pPr algn="ctr"/>
            <a:endParaRPr lang="ru-RU" sz="2000" b="1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ea typeface="Calibri" pitchFamily="34" charset="0"/>
                <a:cs typeface="Times New Roman" pitchFamily="18" charset="0"/>
              </a:rPr>
              <a:t>29 июня 2021 года</a:t>
            </a:r>
            <a:endParaRPr lang="ru-RU" sz="2000" b="1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b="1" dirty="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1099795" y="582101"/>
            <a:ext cx="105851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dirty="0"/>
              <a:t>Управление Федеральной службы по надзору в сфере защиты прав потребителей  и благополучия человека по Республике Татарстан (Татарстан)</a:t>
            </a:r>
            <a:endParaRPr lang="ru-RU" b="1" dirty="0"/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1186543" y="2021534"/>
            <a:ext cx="10755085" cy="83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2" rIns="91422" bIns="4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400" dirty="0" smtClean="0"/>
              <a:t>Об </a:t>
            </a:r>
            <a:r>
              <a:rPr lang="ru-RU" sz="2400" dirty="0"/>
              <a:t>актуальных вопросах соблюдения санитарного законодательства в дошкольных образовательных организациях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7368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246938"/>
              </p:ext>
            </p:extLst>
          </p:nvPr>
        </p:nvGraphicFramePr>
        <p:xfrm>
          <a:off x="802489" y="1310636"/>
          <a:ext cx="11218466" cy="53866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53176"/>
                <a:gridCol w="1725935"/>
                <a:gridCol w="3293460"/>
                <a:gridCol w="3545895"/>
              </a:tblGrid>
              <a:tr h="5626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работ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Кратность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Врачи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Лабораторно-инструментальные исследования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</a:tr>
              <a:tr h="4824000">
                <a:tc>
                  <a:txBody>
                    <a:bodyPr/>
                    <a:lstStyle/>
                    <a:p>
                      <a:pPr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Работы, где имеется 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контакт с пищевыми продуктами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процессе их производства, хранения, транспортировки и реализации (в организациях пищевых и перерабатывающих отраслей промышленности, сельского хозяйства, пунктах, базах, складах хранения и реализации, в транспортных организациях, организациях торговли, общественного питания, 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пищеблоках всех учреждений и организаций</a:t>
                      </a:r>
                      <a:r>
                        <a:rPr lang="ru-RU" sz="1500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ru-RU" sz="1500" dirty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раз в год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ts val="19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Врач-оториноларинголог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ts val="19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Врач-дерматовенеролог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ts val="19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Врач-стоматолог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ts val="19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.Врач-терапевт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0" lvl="0" indent="0">
                        <a:lnSpc>
                          <a:spcPts val="19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Врач-психиатр 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ts val="19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Врач-нарколог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ts val="19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7.Врач-невролог 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Флюорография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или рентгенография легких в двух проекциях (прямая и правая боковая) </a:t>
                      </a:r>
                    </a:p>
                    <a:p>
                      <a:pPr lvl="0">
                        <a:lnSpc>
                          <a:spcPts val="19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Исследование 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крови на сифилис</a:t>
                      </a:r>
                      <a:endParaRPr lang="ru-RU" sz="1500" kern="1200" dirty="0" smtClean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>
                        <a:lnSpc>
                          <a:spcPts val="19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Исследования на носительство возбудителей кишечных инфекций 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500" b="1" kern="1200" dirty="0" err="1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бакпосев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r>
                        <a:rPr lang="ru-RU" sz="1500" b="1" kern="1200" baseline="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</a:t>
                      </a:r>
                    </a:p>
                    <a:p>
                      <a:pPr lvl="0">
                        <a:lnSpc>
                          <a:spcPts val="19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</a:t>
                      </a: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серологическое обследование 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брюшной тиф</a:t>
                      </a: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 поступлении на работу и в дальнейшем - по </a:t>
                      </a:r>
                      <a:r>
                        <a:rPr lang="ru-RU" sz="15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эпидпоказаниям</a:t>
                      </a:r>
                      <a:endParaRPr lang="ru-RU" sz="15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>
                        <a:lnSpc>
                          <a:spcPts val="19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Исследования на 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гельминтозы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при поступлении на работу и в дальнейшем - не реже 1 раза в год либо по </a:t>
                      </a:r>
                      <a:r>
                        <a:rPr lang="ru-RU" sz="15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эпидпоказаниям</a:t>
                      </a:r>
                      <a:endParaRPr lang="ru-RU" sz="15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>
                        <a:lnSpc>
                          <a:spcPts val="1900"/>
                        </a:lnSpc>
                      </a:pPr>
                      <a:r>
                        <a:rPr lang="ru-RU" sz="1500" b="0" kern="1200" dirty="0" smtClean="0"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</a:t>
                      </a: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Мазок из зева и носа на наличие </a:t>
                      </a:r>
                      <a:r>
                        <a:rPr lang="ru-RU" sz="1500" b="1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патогенного стафилококка</a:t>
                      </a:r>
                      <a:r>
                        <a:rPr lang="ru-RU" sz="1500" kern="12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 поступлении на работу, в дальнейшем - по медицинским и </a:t>
                      </a:r>
                      <a:r>
                        <a:rPr lang="ru-RU" sz="15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эпидпоказаниям</a:t>
                      </a:r>
                      <a:endParaRPr lang="ru-RU" sz="15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</a:tr>
            </a:tbl>
          </a:graphicData>
        </a:graphic>
      </p:graphicFrame>
      <p:sp>
        <p:nvSpPr>
          <p:cNvPr id="4" name="Прямоугольник 11"/>
          <p:cNvSpPr>
            <a:spLocks noChangeArrowheads="1"/>
          </p:cNvSpPr>
          <p:nvPr/>
        </p:nvSpPr>
        <p:spPr bwMode="auto">
          <a:xfrm>
            <a:off x="3131662" y="99373"/>
            <a:ext cx="10725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МЕДИЦИНСКИЙ ОСМОТР ПЕРСОНАЛА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02489" y="560975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99456" y="692873"/>
            <a:ext cx="10548257" cy="387956"/>
          </a:xfrm>
          <a:prstGeom prst="rect">
            <a:avLst/>
          </a:prstGeom>
          <a:noFill/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 23 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«выполняемые работы» Приказа   от 28.01.2021г. № 29Н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531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11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1" t="5221" r="43039" b="71429"/>
          <a:stretch/>
        </p:blipFill>
        <p:spPr>
          <a:xfrm>
            <a:off x="1398541" y="2444167"/>
            <a:ext cx="4226884" cy="29742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" t="350" r="45535" b="67388"/>
          <a:stretch/>
        </p:blipFill>
        <p:spPr>
          <a:xfrm>
            <a:off x="7417532" y="2331351"/>
            <a:ext cx="4226079" cy="37315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4846" y="5749755"/>
            <a:ext cx="4981555" cy="980508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Штамп ФБУЗ «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ЦГиЭ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РТ» о прохождении аттестации по результатам гигиенического обучения в дистанционном формате 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04586" y="5769428"/>
            <a:ext cx="5014211" cy="941162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Штамп ФБУЗ «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ЦГиЭ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РТ»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прохождении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аттестации по результатам гигиенического обучения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очном формате 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11346" y="698073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3294624" y="112387"/>
            <a:ext cx="72318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ГИГИЕНИЧЕСКОЕ ОБУЧЕНИЕ И АТТЕСТАЦИЯ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29943" y="822157"/>
            <a:ext cx="6594027" cy="1323439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Аттестация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….должностных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 и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 по результатам профессиональной гигиенической подготовки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проводится в центрах государственного санитарно-эпидемиологического надзора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форме собеседования или тестового контроля.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911346" y="828672"/>
            <a:ext cx="450672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Приказ Минздрава РФ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29 июня 2000 г. N 229</a:t>
            </a:r>
            <a:b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"О профессиональной гигиенической подготовке и аттестации должностных лиц и работников организаций"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765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626312" y="8882"/>
            <a:ext cx="7815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ДЕТСКИХ САДОВ В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УСЛОВИЯХ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COVID-19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11346" y="698073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" t="3515" r="2760" b="4580"/>
          <a:stretch/>
        </p:blipFill>
        <p:spPr>
          <a:xfrm>
            <a:off x="911346" y="925662"/>
            <a:ext cx="3961909" cy="5622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5034642" y="779106"/>
            <a:ext cx="7029455" cy="1440000"/>
          </a:xfrm>
          <a:prstGeom prst="rect">
            <a:avLst/>
          </a:prstGeom>
          <a:solidFill>
            <a:schemeClr val="bg1"/>
          </a:solidFill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 3.1/2.4.3598-20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"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Санитарно-эпидемиологические </a:t>
            </a:r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устройству, содержанию и организации работы образовательных организаций и других объектов социальной инфраструктуры для детей и молодежи </a:t>
            </a:r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 распространения новой </a:t>
            </a:r>
            <a:r>
              <a:rPr lang="ru-RU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коронавирусной</a:t>
            </a:r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инфекции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(COVID-19)"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34642" y="2325325"/>
            <a:ext cx="7029455" cy="144000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п.2.1 СП 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3.1/2.4.3598-20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массовых мероприятий с участием различных групп лиц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(групповых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ячеек,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классов, отрядов и иных), а также массовых мероприятий с привлечением лиц из иных организаций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  <a:hlinkClick r:id="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34642" y="3867774"/>
            <a:ext cx="7029455" cy="2844000"/>
          </a:xfrm>
          <a:prstGeom prst="rect">
            <a:avLst/>
          </a:prstGeom>
          <a:ln w="38100">
            <a:solidFill>
              <a:srgbClr val="00CC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Посещение дошкольных организаций родителями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(законными представителями) </a:t>
            </a:r>
            <a:r>
              <a:rPr lang="ru-RU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 </a:t>
            </a: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условии соблюдения ими профилактических </a:t>
            </a:r>
            <a:r>
              <a:rPr lang="ru-RU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термометрия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использованием бесконтактных термометров при входе в дошкольную организацию с целью выявления и недопущения лиц с повышенной температурой тела и признаками респираторных заболеваний;</a:t>
            </a: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обработка </a:t>
            </a: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спиртсодержащими кожными антисептиками;</a:t>
            </a: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период нахождения в дошкольной организации </a:t>
            </a: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масок, респираторов, </a:t>
            </a:r>
            <a:r>
              <a:rPr lang="ru-RU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перчаток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62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41403" y="2701613"/>
            <a:ext cx="1082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Arial" pitchFamily="34" charset="0"/>
                <a:cs typeface="Arial" pitchFamily="34" charset="0"/>
              </a:rPr>
              <a:t>Благодарю за внимание!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славянский календарь 16 тотемных животных"/>
          <p:cNvSpPr>
            <a:spLocks noChangeAspect="1" noChangeArrowheads="1"/>
          </p:cNvSpPr>
          <p:nvPr/>
        </p:nvSpPr>
        <p:spPr bwMode="auto">
          <a:xfrm>
            <a:off x="42863" y="0"/>
            <a:ext cx="609600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25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2</a:t>
            </a:fld>
            <a:endParaRPr lang="ru-RU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973534" y="639322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165800" y="711577"/>
            <a:ext cx="10800000" cy="747109"/>
          </a:xfrm>
          <a:prstGeom prst="rect">
            <a:avLst/>
          </a:prstGeom>
          <a:solidFill>
            <a:schemeClr val="bg1"/>
          </a:solidFill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СанПиН 2.4.1.3049-13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«Санитарно-эпидемиологические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устройству, содержанию и организации режима работы дошкольных образовательных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организаций» - </a:t>
            </a:r>
            <a:r>
              <a:rPr lang="ru-RU" sz="20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утратили силу </a:t>
            </a:r>
            <a:endParaRPr lang="ru-RU" sz="2000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6445" y="2069553"/>
            <a:ext cx="5400000" cy="1440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 2.4.3648-20 </a:t>
            </a:r>
            <a:endParaRPr lang="ru-RU" sz="2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Санитарно-эпидемиологические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организациям воспитания и обучения, отдыха и оздоровления детей и молодежи»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6445" y="3678692"/>
            <a:ext cx="5400000" cy="144000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0"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2.3/2.4.3590-20 </a:t>
            </a:r>
            <a:endParaRPr lang="ru-RU" sz="2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0"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Санитарно-эпидемиологические требования к организации общественного питания населения»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6445" y="5289790"/>
            <a:ext cx="5400000" cy="144000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СанПиН 1.2.3685-21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«Гигиенические нормативы и требования к обеспечению безопасности и (или) безвредности для человека факторов среды обитания»</a:t>
            </a:r>
          </a:p>
        </p:txBody>
      </p:sp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3258505" y="105465"/>
            <a:ext cx="82551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ТРЕБОВАНИЯ К ДЕТСКИМ САДАМ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46574" y="1530878"/>
            <a:ext cx="10045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2021 года требования к детским садам установлены 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69231" y="2072419"/>
            <a:ext cx="5400000" cy="1440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 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требования для всех детских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объектов</a:t>
            </a:r>
          </a:p>
          <a:p>
            <a:pPr algn="just"/>
            <a:r>
              <a:rPr lang="en-US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п.3.1 (3.1.1-3.1.11) 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для организаций, реализующих программы дошкольного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669231" y="3667127"/>
            <a:ext cx="5400000" cy="1440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</a:t>
            </a:r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при организации питания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 детских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объектов</a:t>
            </a:r>
          </a:p>
          <a:p>
            <a:pPr algn="just"/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 раздел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особенности организации общественного питания детей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669231" y="5289790"/>
            <a:ext cx="5400000" cy="1440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раздел –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гигиенические нормативы по устройству, содержанию и режиму работы организаций воспитания и обучения, отдыха и оздоровления детей и молодежи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6286445" y="2623457"/>
            <a:ext cx="382786" cy="41365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6298169" y="4137201"/>
            <a:ext cx="382786" cy="41365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6298169" y="5802961"/>
            <a:ext cx="382786" cy="41365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4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Прямоугольник 11"/>
          <p:cNvSpPr>
            <a:spLocks noChangeArrowheads="1"/>
          </p:cNvSpPr>
          <p:nvPr/>
        </p:nvSpPr>
        <p:spPr bwMode="auto">
          <a:xfrm>
            <a:off x="2554395" y="112380"/>
            <a:ext cx="10725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ТРЕБОВАНИЯ К ДЕТСКИМ САДАМ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34144" y="5109547"/>
            <a:ext cx="10836764" cy="12425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положения 2.1.2 СП 2.4.3648-20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пункта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устанавливают требования при предоставлении (зачислении) детям мест в дошкольные организации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4653681" y="887025"/>
            <a:ext cx="7217227" cy="213123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организаций, реализующих программы дошкольного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начального общего, основного общего и среднего общего образования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жилых зданий должно быть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500 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условиях стесненной городской застройки и труднодоступной местности - 800 м,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сельских поселений - до 1 км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1034144" y="3339112"/>
            <a:ext cx="10836764" cy="1502637"/>
          </a:xfrm>
          <a:prstGeom prst="rect">
            <a:avLst/>
          </a:prstGeom>
          <a:ln w="38100"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положения 2.1.2 СП 2.4.3648-20 должны соблюдаться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разработке проектной документации </a:t>
            </a:r>
            <a:endParaRPr lang="ru-RU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отношении зданий, строений, сооружений, помещений, используемых хозяйствующими субъектами при осуществлении деятельности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11346" y="698073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43000" y="1407857"/>
            <a:ext cx="3195517" cy="915034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2.1.2 </a:t>
            </a:r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2.4.3648-20</a:t>
            </a:r>
          </a:p>
          <a:p>
            <a:pPr algn="ctr"/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2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4958616" y="2952198"/>
            <a:ext cx="7065217" cy="22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обладает автономией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под которой понимается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осуществлении образовательной, научной, административной, финансово-экономической деятельности,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разработке и принятии локальных нормативных актов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настоящим Федеральным законом, иными нормативными правовыми актами Российской Федерации и уставом образовательной организации.</a:t>
            </a:r>
          </a:p>
          <a:p>
            <a:pPr algn="ctr"/>
            <a:endParaRPr lang="ru-RU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949912" y="787740"/>
            <a:ext cx="6988380" cy="100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перенесенного заболевания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дети допускаются к посещению при наличии медицинского заключения (медицинской справки)</a:t>
            </a:r>
            <a:endParaRPr lang="ru-RU" sz="20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017324" y="1852630"/>
            <a:ext cx="11006509" cy="1044000"/>
          </a:xfrm>
          <a:prstGeom prst="rect">
            <a:avLst/>
          </a:prstGeom>
          <a:ln w="38100">
            <a:solidFill>
              <a:srgbClr val="3333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Положения п.2.9.4. СП 2.4.3648-20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определяют требования к приему детей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дошкольные образовательные организации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их отсутствия по иным причинам, не связанным с заболеванием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11346" y="698073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14671" y="861070"/>
            <a:ext cx="3195517" cy="83344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2.9.4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СП 2.4.3648-20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7026" y="3211329"/>
            <a:ext cx="3802169" cy="1657817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29.12.2012 № 273-ФЗ 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образовании в Российской Федерации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(ч.1 ст.28)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1"/>
          <p:cNvSpPr>
            <a:spLocks noChangeArrowheads="1"/>
          </p:cNvSpPr>
          <p:nvPr/>
        </p:nvSpPr>
        <p:spPr bwMode="auto">
          <a:xfrm>
            <a:off x="2554395" y="112380"/>
            <a:ext cx="83530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ТРЕБОВАНИЯ К ДЕТСКИМ САДАМ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1935" y="5239766"/>
            <a:ext cx="5501779" cy="1513022"/>
          </a:xfrm>
          <a:prstGeom prst="rect">
            <a:avLst/>
          </a:prstGeom>
          <a:solidFill>
            <a:schemeClr val="bg1"/>
          </a:solidFill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п.2.9.5. </a:t>
            </a:r>
            <a:r>
              <a:rPr lang="ru-RU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 </a:t>
            </a:r>
            <a:r>
              <a:rPr lang="ru-RU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2.4.3648-20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целях предотвращения возникновения и распространения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 проводятся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осмотры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поступлении в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организацию;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профилактических осмотров воспитанников и обучающихся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55229" y="5239767"/>
            <a:ext cx="5469227" cy="1513020"/>
          </a:xfrm>
          <a:prstGeom prst="rect">
            <a:avLst/>
          </a:prstGeom>
          <a:solidFill>
            <a:schemeClr val="bg1"/>
          </a:solidFill>
          <a:ln w="381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п.3.1.8 </a:t>
            </a:r>
            <a:r>
              <a:rPr lang="ru-RU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 2.4.3648-20 </a:t>
            </a:r>
            <a:endParaRPr lang="ru-RU" sz="16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утренний фильтр» (опрос родителей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состоянии здоровья детей,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бесконтактная термометрия) </a:t>
            </a:r>
          </a:p>
        </p:txBody>
      </p:sp>
    </p:spTree>
    <p:extLst>
      <p:ext uri="{BB962C8B-B14F-4D97-AF65-F5344CB8AC3E}">
        <p14:creationId xmlns:p14="http://schemas.microsoft.com/office/powerpoint/2010/main" val="111574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t>5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97850" y="108857"/>
            <a:ext cx="7140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ПИТАНИЯ В ДЕТСКИХ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САДАХ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90506" y="650208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971553" y="3368888"/>
            <a:ext cx="5040000" cy="1980000"/>
          </a:xfrm>
          <a:prstGeom prst="rect">
            <a:avLst/>
          </a:prstGeom>
          <a:solidFill>
            <a:schemeClr val="bg1"/>
          </a:solidFill>
          <a:ln w="28575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2227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Рекомендуемые суточные наборы продуктов </a:t>
            </a:r>
          </a:p>
          <a:p>
            <a:pPr algn="ctr"/>
            <a:r>
              <a:rPr lang="ru-RU" dirty="0" smtClean="0">
                <a:solidFill>
                  <a:srgbClr val="2227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организации питания детей в дошкольных образовательных организациях</a:t>
            </a:r>
          </a:p>
          <a:p>
            <a:pPr algn="ctr"/>
            <a:r>
              <a:rPr lang="ru-RU" dirty="0" smtClean="0">
                <a:solidFill>
                  <a:srgbClr val="2227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(г, мл, на 1 ребенка/сутки)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27374" y="3368888"/>
            <a:ext cx="5040000" cy="1980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2227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22272F"/>
                </a:solidFill>
                <a:latin typeface="PT Serif"/>
              </a:rPr>
              <a:t>Таблица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1.</a:t>
            </a:r>
            <a:endParaRPr lang="ru-RU" dirty="0">
              <a:solidFill>
                <a:srgbClr val="22272F"/>
              </a:solidFill>
              <a:latin typeface="PT Serif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PT Serif"/>
              </a:rPr>
              <a:t>Среднесуточные </a:t>
            </a:r>
            <a:r>
              <a:rPr lang="ru-RU" dirty="0">
                <a:solidFill>
                  <a:srgbClr val="FF0000"/>
                </a:solidFill>
                <a:latin typeface="PT Serif"/>
              </a:rPr>
              <a:t>наборы пищевой продукции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для детей до 7-ми лет </a:t>
            </a:r>
            <a:endParaRPr lang="ru-RU" dirty="0" smtClean="0">
              <a:solidFill>
                <a:srgbClr val="22272F"/>
              </a:solidFill>
              <a:latin typeface="PT Serif"/>
            </a:endParaRPr>
          </a:p>
          <a:p>
            <a:pPr algn="ctr"/>
            <a:r>
              <a:rPr lang="ru-RU" dirty="0" smtClean="0">
                <a:solidFill>
                  <a:srgbClr val="22272F"/>
                </a:solidFill>
                <a:latin typeface="PT Serif"/>
              </a:rPr>
              <a:t>(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в нетто г, мл на 1 ребенка в сутки)</a:t>
            </a:r>
            <a:endParaRPr lang="ru-RU" dirty="0"/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553" y="1821027"/>
            <a:ext cx="5040000" cy="1368000"/>
          </a:xfrm>
          <a:prstGeom prst="rect">
            <a:avLst/>
          </a:prstGeom>
          <a:solidFill>
            <a:schemeClr val="bg1"/>
          </a:solidFill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N 10</a:t>
            </a:r>
            <a:b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СанПиН 2.4.1.3049-13</a:t>
            </a:r>
            <a:endParaRPr lang="ru-RU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27374" y="1821027"/>
            <a:ext cx="5040000" cy="136800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22272F"/>
              </a:solidFill>
              <a:latin typeface="PT Serif"/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</a:t>
            </a: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 7</a:t>
            </a:r>
            <a:b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СанПиН 2.3/2.4.3590-20</a:t>
            </a:r>
            <a:r>
              <a:rPr lang="ru-RU" dirty="0">
                <a:solidFill>
                  <a:srgbClr val="2227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ru-RU" dirty="0" smtClean="0">
                <a:solidFill>
                  <a:srgbClr val="22272F"/>
                </a:solidFill>
                <a:latin typeface="PT Serif"/>
              </a:rPr>
              <a:t>Среднесуточные наборы пищевой продукции (минимальные)</a:t>
            </a:r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91995" y="990840"/>
            <a:ext cx="3799115" cy="65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 января 2021 года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47816" y="910486"/>
            <a:ext cx="3799115" cy="65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2021 года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6364998" y="910486"/>
            <a:ext cx="8930" cy="5708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9829" y="7939"/>
            <a:ext cx="610345" cy="61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22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AutoShape 3" descr="Картинки по запросу росздравнадзор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</p:spPr>
        <p:txBody>
          <a:bodyPr vert="horz" wrap="square" lIns="91392" tIns="45719" rIns="91392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5717" name="AutoShape 5" descr="Картинки по запросу росздравнадзор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</p:spPr>
        <p:txBody>
          <a:bodyPr vert="horz" wrap="square" lIns="91392" tIns="45719" rIns="91392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5720" name="AutoShape 8" descr="Картинки по запросу минкультуры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</p:spPr>
        <p:txBody>
          <a:bodyPr vert="horz" wrap="square" lIns="91392" tIns="45719" rIns="91392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5725" name="AutoShape 13" descr="Картинки по запросу минкомсвязь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</p:spPr>
        <p:txBody>
          <a:bodyPr vert="horz" wrap="square" lIns="91392" tIns="45719" rIns="91392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62586" y="584892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7246097" y="666304"/>
            <a:ext cx="4776111" cy="1260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№ 7 </a:t>
            </a:r>
            <a:r>
              <a:rPr lang="ru-RU" sz="16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2.3/2.4.3590-20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Среднесуточные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наборы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пищевой продукции (минимальные) для организации питания детей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к исполнению! 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2587" y="5932713"/>
            <a:ext cx="4963300" cy="894487"/>
          </a:xfrm>
          <a:prstGeom prst="rect">
            <a:avLst/>
          </a:prstGeom>
          <a:solidFill>
            <a:schemeClr val="bg1"/>
          </a:solidFill>
          <a:ln w="38100">
            <a:solidFill>
              <a:srgbClr val="438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Колбасные изделия допускаются только для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питания детей, находящихся в организациях для детей-сирот и детей, оставшихся без попечения родителей от 1 года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9829" y="7939"/>
            <a:ext cx="610345" cy="610345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958686"/>
              </p:ext>
            </p:extLst>
          </p:nvPr>
        </p:nvGraphicFramePr>
        <p:xfrm>
          <a:off x="762586" y="624720"/>
          <a:ext cx="6381749" cy="443369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500157"/>
                <a:gridCol w="3771982"/>
                <a:gridCol w="1054805"/>
                <a:gridCol w="1054805"/>
              </a:tblGrid>
              <a:tr h="1524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пищевой продукции или группы пищевой продукции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за сутки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1-3 года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3-7 лет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Молоко, молочная и кисломолочные продукция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Творог (5% - 9% м.д.ж.)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Сметана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Сыр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Мясо 1-й категории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Птица (куры, цыплята-бройлеры, индейка - потрошенная, 1 кат.)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Субпродукты (печень, язык, сердце)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Рыба (филе), в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филе слабо или малосоленое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Яйцо, шт.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Картофель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Овощи (свежие, замороженные, консервированные), включая соленые и квашеные (не более 10% от общего количества овощей, в т.ч. томат-пюре, зелень, г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Фрукты свежие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Сухофрукты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Сок фруктовые и овощные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Витаминизированные напитки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154609"/>
              </p:ext>
            </p:extLst>
          </p:nvPr>
        </p:nvGraphicFramePr>
        <p:xfrm>
          <a:off x="5882589" y="2007653"/>
          <a:ext cx="6241381" cy="481797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708710"/>
                <a:gridCol w="3469463"/>
                <a:gridCol w="1031604"/>
                <a:gridCol w="1031604"/>
              </a:tblGrid>
              <a:tr h="2020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пищевой продукции или группы пищевой продукции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за сутки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20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1-3 года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3-7 лет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ржаной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пшеничный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Крупы, бобовые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Макаронные изделия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Мука пшеничная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Масло сливочное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Масло растительное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Кондитерские изделия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Чай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Какао-порошок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Кофейный напиток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11189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Сахар (в том числе для приготовления блюд и напитков,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случае использования пищевой продукции промышленного выпуска, содержащих 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сахар,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выдача сахара должна быть уменьшена в зависимости от его содержания в используемом готовой пищевой продукции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Было 37</a:t>
                      </a:r>
                      <a:endParaRPr lang="ru-RU" sz="1200" dirty="0">
                        <a:solidFill>
                          <a:srgbClr val="FF33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Было 47</a:t>
                      </a:r>
                      <a:endParaRPr lang="ru-RU" sz="1200" dirty="0">
                        <a:solidFill>
                          <a:srgbClr val="FF33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Дрожжи хлебопекарные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Крахмал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  <a:tr h="202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Соль пищевая поваренная йодированная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Было 4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Было 6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15" marR="9315" marT="9315" marB="9315"/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762587" y="4857462"/>
            <a:ext cx="4963300" cy="1035336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Среднесуточные наборы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исключены колбасные изделия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снижены нормы сахара, соли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3831" y="29979"/>
            <a:ext cx="10804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ПИТАНИЯ В ДЕТСКИХ САДАХ (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СанПиН 2.3/2.4.3590-20) </a:t>
            </a:r>
          </a:p>
        </p:txBody>
      </p:sp>
    </p:spTree>
    <p:extLst>
      <p:ext uri="{BB962C8B-B14F-4D97-AF65-F5344CB8AC3E}">
        <p14:creationId xmlns:p14="http://schemas.microsoft.com/office/powerpoint/2010/main" val="409778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4441368" y="3200680"/>
            <a:ext cx="7562873" cy="23709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организации, осуществляющей питание детей, нуждающихся в лечебном и диетическом питании, </a:t>
            </a:r>
            <a:r>
              <a:rPr lang="ru-RU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 употребление детьми готовых домашних блюд, предоставленных родителями детей,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обеденном зале или специально отведенных помещениях (местах), оборудованных столами и стульями, холодильником (в зависимости от количества питающихся в данной форме детей) для временного хранения готовых блюд и пищевой продукции, микроволновыми печами для разогрева блюд, условиями для мытья рук.</a:t>
            </a:r>
          </a:p>
          <a:p>
            <a:pPr algn="just"/>
            <a:endParaRPr lang="ru-RU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441369" y="974866"/>
            <a:ext cx="7562873" cy="20322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детей, нуждающихся в лечебном и диетическом питании, должно быть организовано лечебное и диетическое питание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представленными родителями (законными представителями ребенка) назначениями лечащего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врача. </a:t>
            </a:r>
            <a:r>
              <a:rPr lang="ru-RU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Индивидуальное меню должно быть разработано специалистом-диетологом с учетом заболевания ребенка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(по назначениям лечащего врача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11346" y="698073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41974" y="1181695"/>
            <a:ext cx="3204000" cy="1440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 </a:t>
            </a:r>
            <a:r>
              <a:rPr lang="ru-RU" sz="2000" b="1" dirty="0" smtClean="0">
                <a:solidFill>
                  <a:schemeClr val="tx1"/>
                </a:solidFill>
              </a:rPr>
              <a:t>8.2.1</a:t>
            </a:r>
            <a:r>
              <a:rPr lang="ru-RU" sz="2000" b="1" dirty="0">
                <a:solidFill>
                  <a:schemeClr val="tx1"/>
                </a:solidFill>
              </a:rPr>
              <a:t>.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2.3/2.4.3590-20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1974" y="3532883"/>
            <a:ext cx="3204000" cy="1440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 </a:t>
            </a:r>
            <a:r>
              <a:rPr lang="ru-RU" sz="2000" b="1" dirty="0" smtClean="0">
                <a:solidFill>
                  <a:schemeClr val="tx1"/>
                </a:solidFill>
              </a:rPr>
              <a:t>8.2.3.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2.3/2.4.3590-20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69202" y="122589"/>
            <a:ext cx="7378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ПИТАНИЯ В ДЕТСКИХ САДАХ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1974" y="5763241"/>
            <a:ext cx="10962267" cy="936000"/>
          </a:xfrm>
          <a:prstGeom prst="rect">
            <a:avLst/>
          </a:prstGeom>
          <a:solidFill>
            <a:schemeClr val="bg1"/>
          </a:solidFill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 2.4.0162-19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«Особенности организации питания детей, страдающих сахарным диабетом и иными заболеваниями, сопровождающимися ограничениями в питании (в образовательных и оздоровительных организациях)»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35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1346" y="1440167"/>
            <a:ext cx="7187625" cy="2308324"/>
          </a:xfrm>
          <a:prstGeom prst="rect">
            <a:avLst/>
          </a:prstGeom>
          <a:ln w="38100">
            <a:solidFill>
              <a:srgbClr val="438F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26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здравоохранения и социального развития РФ </a:t>
            </a:r>
            <a:endParaRPr lang="ru-RU" sz="1600" dirty="0" smtClean="0">
              <a:solidFill>
                <a:srgbClr val="262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апреля 2011 г. N 302н</a:t>
            </a:r>
            <a:b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26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"Об утверждении перечней вредных и (или) опасных производственных факторов и работ, при выполнении которых проводятся обязательные предварительные и периодические медицинские осмотры (обследования), и Порядка проведения обязательных предварительных и периодических медицинских осмотров (обследований) работников, занятых на тяжелых работах и на работах с вредными и (или) опасными условиями труда"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96342" y="862445"/>
            <a:ext cx="6988629" cy="37478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31 марта 2021г. требования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установлены 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11346" y="698073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1"/>
          <p:cNvSpPr>
            <a:spLocks noChangeArrowheads="1"/>
          </p:cNvSpPr>
          <p:nvPr/>
        </p:nvSpPr>
        <p:spPr bwMode="auto">
          <a:xfrm>
            <a:off x="3131662" y="99373"/>
            <a:ext cx="10725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МЕДИЦИНСКИЙ ОСМОТР ПЕРСОНАЛА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5172" y="2917494"/>
            <a:ext cx="3817095" cy="830997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П.20 приложение № 2. Работы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дошкольных образовательных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75172" y="1478792"/>
            <a:ext cx="3948798" cy="1323439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п.15 приложение № 2. </a:t>
            </a: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организациях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 питания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торговли, буфетах, на пищеблоках, в том числе на транспорте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31662" y="3885526"/>
            <a:ext cx="6988629" cy="37478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апреля 2021г. требования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установлены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1345" y="4490522"/>
            <a:ext cx="7187625" cy="2062103"/>
          </a:xfrm>
          <a:prstGeom prst="rect">
            <a:avLst/>
          </a:prstGeom>
          <a:ln w="38100">
            <a:solidFill>
              <a:srgbClr val="438F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26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Минздрава России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28.01.2021 N 29н </a:t>
            </a:r>
            <a:endParaRPr lang="ru-RU" sz="1600" dirty="0" smtClean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26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600" dirty="0">
                <a:solidFill>
                  <a:srgbClr val="26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Порядка проведения обязательных предварительных и периодических медицинских осмотров работников, предусмотренных частью четвертой статьи 213 Трудового кодекса Российской Федерации, перечня медицинских противопоказаний к осуществлению работ с вредными и (или) опасными производственными факторами, а также работам, при выполнении которых проводятся обязательные предварительные и периодические медицинские осмотры"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175172" y="4386431"/>
            <a:ext cx="3740893" cy="1260000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приложение №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Работы, где имеется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 с пищевыми продуктами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…….(…..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пищеблоках всех учреждений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организаций)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75172" y="5727128"/>
            <a:ext cx="3740893" cy="1077218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приложение №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Работы в организациях,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которых связана с воспитанием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обучением </a:t>
            </a:r>
            <a:r>
              <a:rPr lang="ru-RU" sz="1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0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254353"/>
              </p:ext>
            </p:extLst>
          </p:nvPr>
        </p:nvGraphicFramePr>
        <p:xfrm>
          <a:off x="940123" y="1520482"/>
          <a:ext cx="11080832" cy="5004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20625"/>
                <a:gridCol w="1653027"/>
                <a:gridCol w="3304788"/>
                <a:gridCol w="3502392"/>
              </a:tblGrid>
              <a:tr h="6505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работ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Кратность 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Врачи 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Лабораторно-инструментальные исследования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</a:tr>
              <a:tr h="43534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Работы в организациях, деятельность которых связана с воспитанием и обучением детей</a:t>
                      </a:r>
                      <a:endParaRPr lang="ru-RU" sz="1500" dirty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раз в год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Врач-оториноларинголог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Врач-дерматовенеролог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Врач-стоматолог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.Врач-терапевт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Врач-психиатр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Врач-нарколог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5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7.Врач-невролог 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5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Флюорография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 рентгенография легких в двух проекциях (прямая и правая боковая) 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Исследование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крови на </a:t>
                      </a:r>
                      <a:r>
                        <a:rPr lang="ru-RU" sz="1500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сифилис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1500" dirty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Мазки </a:t>
                      </a:r>
                      <a:r>
                        <a:rPr lang="ru-RU" sz="1500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гонорею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поступлении на работу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Исследования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носительство возбудителей кишечных инфекций (</a:t>
                      </a:r>
                      <a:r>
                        <a:rPr lang="ru-RU" sz="1500" dirty="0" err="1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бакпосев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и 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серологическое </a:t>
                      </a:r>
                      <a:r>
                        <a:rPr lang="ru-RU" sz="1500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обследование на брюшной тиф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поступлении на работу и в дальнейшем - по </a:t>
                      </a:r>
                      <a:r>
                        <a:rPr lang="ru-RU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эпидпоказаниям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.Исследования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500" dirty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гельминтозы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при поступлении на работу и в дальнейшем - не реже 1 раза в год либо по </a:t>
                      </a:r>
                      <a:r>
                        <a:rPr lang="ru-RU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эпидпоказаниям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098" marR="39098" marT="0" marB="0"/>
                </a:tc>
              </a:tr>
            </a:tbl>
          </a:graphicData>
        </a:graphic>
      </p:graphicFrame>
      <p:sp>
        <p:nvSpPr>
          <p:cNvPr id="4" name="Прямоугольник 11"/>
          <p:cNvSpPr>
            <a:spLocks noChangeArrowheads="1"/>
          </p:cNvSpPr>
          <p:nvPr/>
        </p:nvSpPr>
        <p:spPr bwMode="auto">
          <a:xfrm>
            <a:off x="3131662" y="99373"/>
            <a:ext cx="10725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МЕДИЦИНСКИЙ ОСМОТР ПЕРСОНАЛА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02489" y="560975"/>
            <a:ext cx="11218466" cy="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3625" y="8882"/>
            <a:ext cx="610345" cy="6103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99456" y="692873"/>
            <a:ext cx="10548257" cy="585682"/>
          </a:xfrm>
          <a:prstGeom prst="rect">
            <a:avLst/>
          </a:prstGeom>
          <a:noFill/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 25 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«выполняемые работы» Приказа   от 28.01.2021г. № 29Н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781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25237</TotalTime>
  <Words>1580</Words>
  <Application>Microsoft Office PowerPoint</Application>
  <PresentationFormat>Широкоэкранный</PresentationFormat>
  <Paragraphs>294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PT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Кучекаева Д.С.</dc:creator>
  <cp:lastModifiedBy>Марина В. Карпова</cp:lastModifiedBy>
  <cp:revision>3379</cp:revision>
  <cp:lastPrinted>2021-02-09T09:17:17Z</cp:lastPrinted>
  <dcterms:created xsi:type="dcterms:W3CDTF">2018-11-22T04:48:24Z</dcterms:created>
  <dcterms:modified xsi:type="dcterms:W3CDTF">2021-06-28T16:51:54Z</dcterms:modified>
</cp:coreProperties>
</file>