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custDataLst>
    <p:tags r:id="rId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604" autoAdjust="0"/>
  </p:normalViewPr>
  <p:slideViewPr>
    <p:cSldViewPr>
      <p:cViewPr varScale="1">
        <p:scale>
          <a:sx n="73" d="100"/>
          <a:sy n="73" d="100"/>
        </p:scale>
        <p:origin x="173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276872"/>
            <a:ext cx="9036496" cy="14700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79512" y="51940"/>
            <a:ext cx="87849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1940"/>
            <a:ext cx="87849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340768"/>
            <a:ext cx="777686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E%D1%82%D0%B2%D0%BE%D0%B4%D0%BA%D0%B8" TargetMode="External"/><Relationship Id="rId3" Type="http://schemas.openxmlformats.org/officeDocument/2006/relationships/hyperlink" Target="https://ru.wikipedia.org/wiki/%D0%94%D0%B5%D1%80%D0%B5%D0%B2%D0%BE" TargetMode="External"/><Relationship Id="rId7" Type="http://schemas.openxmlformats.org/officeDocument/2006/relationships/hyperlink" Target="https://ru.wikipedia.org/wiki/%D0%92%D0%B5%D0%B3%D0%B5%D1%82%D0%B0%D1%86%D0%B8%D0%BE%D0%BD%D0%BD%D1%8B%D0%B9_%D0%BF%D0%B5%D1%80%D0%B8%D0%BE%D0%B4" TargetMode="External"/><Relationship Id="rId2" Type="http://schemas.openxmlformats.org/officeDocument/2006/relationships/hyperlink" Target="https://ru.wikipedia.org/wiki/%D0%9A%D1%83%D1%81%D1%82%D0%B0%D1%80%D0%BD%D0%B8%D0%BA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A1%D0%BE%D1%86%D0%B2%D0%B5%D1%82%D0%B8%D0%B5" TargetMode="External"/><Relationship Id="rId5" Type="http://schemas.openxmlformats.org/officeDocument/2006/relationships/hyperlink" Target="https://ru.wikipedia.org/wiki/%D0%9B%D0%B8%D1%81%D1%82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s://ru.wikipedia.org/wiki/%D0%9A%D0%BE%D1%80%D0%B5%D0%BD%D1%8C" TargetMode="External"/><Relationship Id="rId9" Type="http://schemas.openxmlformats.org/officeDocument/2006/relationships/hyperlink" Target="https://ru.wikipedia.org/wiki/%D0%A7%D0%B5%D1%80%D0%B5%D0%BD%D0%BE%D0%B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br>
              <a:rPr lang="ru-RU" dirty="0">
                <a:solidFill>
                  <a:schemeClr val="accent2"/>
                </a:solidFill>
                <a:effectLst/>
              </a:rPr>
            </a:br>
            <a:r>
              <a:rPr lang="ru-RU" dirty="0">
                <a:solidFill>
                  <a:schemeClr val="accent2"/>
                </a:solidFill>
                <a:effectLst/>
              </a:rPr>
              <a:t>Гортензия метельчатая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Hydrangea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paniculata</a:t>
            </a:r>
            <a:b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half" idx="1"/>
          </p:nvPr>
        </p:nvSpPr>
        <p:spPr>
          <a:xfrm>
            <a:off x="179512" y="1445036"/>
            <a:ext cx="4608512" cy="47740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       </a:t>
            </a:r>
            <a:r>
              <a:rPr lang="ru-RU" sz="1500" b="1" dirty="0">
                <a:solidFill>
                  <a:schemeClr val="tx1"/>
                </a:solidFill>
                <a:latin typeface="Arial" panose="020B0604020202020204" pitchFamily="34" charset="0"/>
              </a:rPr>
              <a:t>Описание</a:t>
            </a:r>
          </a:p>
          <a:p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Крупный 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hlinkClick r:id="rId2" tooltip="Кустарни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кустарник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 или, чаще небольшое 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hlinkClick r:id="rId3" tooltip="Дерево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дерево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, до 5 м высоты и 10 см в диаметре </a:t>
            </a:r>
            <a:endParaRPr lang="ru-RU" sz="1500" dirty="0">
              <a:solidFill>
                <a:schemeClr val="tx1"/>
              </a:solidFill>
            </a:endParaRPr>
          </a:p>
          <a:p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hlinkClick r:id="rId4" tooltip="Корен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Корни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 залегают неглубоко, граница их распространения значительно превышает диаметр кроны.</a:t>
            </a:r>
            <a:endParaRPr lang="ru-RU" sz="1500" dirty="0">
              <a:solidFill>
                <a:schemeClr val="tx1"/>
              </a:solidFill>
            </a:endParaRPr>
          </a:p>
          <a:p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hlinkClick r:id="rId5" tooltip="Лис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Листья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 — эллиптические или яйцевидные до 12 см длиной.</a:t>
            </a:r>
            <a:endParaRPr lang="ru-RU" sz="1500" dirty="0">
              <a:solidFill>
                <a:schemeClr val="tx1"/>
              </a:solidFill>
            </a:endParaRPr>
          </a:p>
          <a:p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hlinkClick r:id="rId6" tooltip="Соцветие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Соцветия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 — широкопирамидальные </a:t>
            </a:r>
            <a:r>
              <a:rPr lang="ru-RU" sz="1500" dirty="0" err="1">
                <a:solidFill>
                  <a:schemeClr val="tx1"/>
                </a:solidFill>
                <a:latin typeface="Arial" panose="020B0604020202020204" pitchFamily="34" charset="0"/>
              </a:rPr>
              <a:t>густоволосистые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 метелки до 25 см длиной.</a:t>
            </a:r>
            <a:endParaRPr lang="ru-RU" sz="1500" dirty="0">
              <a:solidFill>
                <a:schemeClr val="tx1"/>
              </a:solidFill>
            </a:endParaRPr>
          </a:p>
          <a:p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</a:rPr>
              <a:t>Цветет — с середины июня до октября.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</a:rPr>
              <a:t>       Как вырастить на своем участке.</a:t>
            </a:r>
            <a:endParaRPr lang="ru-RU" sz="1400" b="1" dirty="0">
              <a:solidFill>
                <a:schemeClr val="tx1"/>
              </a:solidFill>
            </a:endParaRPr>
          </a:p>
          <a:p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Ежегодно в начале 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hlinkClick r:id="rId7" tooltip="Вегетационный пери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вегетации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 (Это период, обеспеченный  теплом для активной жизнедеятельности) главный побег укорачивают до хорошо развитой почки. </a:t>
            </a:r>
            <a:endParaRPr lang="ru-RU" sz="1500" dirty="0">
              <a:solidFill>
                <a:schemeClr val="tx1"/>
              </a:solidFill>
            </a:endParaRPr>
          </a:p>
          <a:p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Хорошо размножается 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hlinkClick r:id="rId8" tooltip="Отводк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отводками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     </a:t>
            </a:r>
          </a:p>
          <a:p>
            <a:pPr marL="0" indent="0">
              <a:buNone/>
            </a:pP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       и </a:t>
            </a:r>
            <a:r>
              <a:rPr lang="ru-RU" sz="1500" u="sng" dirty="0">
                <a:solidFill>
                  <a:schemeClr val="tx1"/>
                </a:solidFill>
                <a:latin typeface="Arial" panose="020B0604020202020204" pitchFamily="34" charset="0"/>
                <a:hlinkClick r:id="rId9" tooltip="Черено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черенками</a:t>
            </a:r>
            <a:r>
              <a:rPr lang="ru-RU" sz="1500" u="sng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</a:p>
          <a:p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В средней полосе России растения черенкуют с 10 по 15 июня.</a:t>
            </a:r>
            <a:endParaRPr lang="ru-RU" sz="15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0B3A96-B9DA-47BE-8BCB-60C4AC4FEA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53776" y="1556792"/>
            <a:ext cx="4044960" cy="2275290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FF326EF0-BCB1-4034-BAD3-464CA7DEA7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88024" y="1556793"/>
            <a:ext cx="4176464" cy="2275290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31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89186" y="196858"/>
            <a:ext cx="8775302" cy="1575957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br>
              <a:rPr lang="ru-RU" dirty="0">
                <a:solidFill>
                  <a:schemeClr val="accent2"/>
                </a:solidFill>
                <a:effectLst/>
              </a:rPr>
            </a:br>
            <a:r>
              <a:rPr lang="ru-RU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Японская спирея Голден принцесс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Лат.spiraea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japonica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Golden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Princess</a:t>
            </a:r>
            <a:b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/>
                </a:solidFill>
                <a:effectLst/>
              </a:rPr>
              <a:t> </a:t>
            </a:r>
            <a:b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half" idx="1"/>
          </p:nvPr>
        </p:nvSpPr>
        <p:spPr>
          <a:xfrm>
            <a:off x="245264" y="1556793"/>
            <a:ext cx="4552434" cy="498584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</a:rPr>
              <a:t>       </a:t>
            </a:r>
            <a:r>
              <a:rPr lang="ru-RU" sz="1500" b="1" dirty="0">
                <a:solidFill>
                  <a:schemeClr val="tx1"/>
                </a:solidFill>
                <a:latin typeface="Arial" panose="020B0604020202020204" pitchFamily="34" charset="0"/>
              </a:rPr>
              <a:t>Описание</a:t>
            </a:r>
          </a:p>
          <a:p>
            <a:r>
              <a:rPr lang="ru-RU" sz="1600" dirty="0">
                <a:solidFill>
                  <a:srgbClr val="000000"/>
                </a:solidFill>
                <a:latin typeface="PT Sans Caption"/>
              </a:rPr>
              <a:t>Японская спирея «Голден принцесс» является многолетним кустарником, принадлежащим к семейству Розовых. </a:t>
            </a:r>
            <a:endParaRPr lang="ru-RU" sz="1500" dirty="0">
              <a:solidFill>
                <a:schemeClr val="tx1"/>
              </a:solidFill>
            </a:endParaRPr>
          </a:p>
          <a:p>
            <a:r>
              <a:rPr lang="ru-RU" sz="1600" dirty="0">
                <a:solidFill>
                  <a:srgbClr val="000000"/>
                </a:solidFill>
                <a:latin typeface="PT Sans Caption"/>
              </a:rPr>
              <a:t>Высота куста достигает 1 м, но чаще всего ограничивается диапазоном в 70–80 см, в диаметре он сохраняет практически те же параметры.</a:t>
            </a:r>
            <a:endParaRPr lang="ru-RU" sz="1500" dirty="0">
              <a:solidFill>
                <a:schemeClr val="tx1"/>
              </a:solidFill>
            </a:endParaRPr>
          </a:p>
          <a:p>
            <a:r>
              <a:rPr lang="ru-RU" sz="1600" dirty="0">
                <a:solidFill>
                  <a:srgbClr val="000000"/>
                </a:solidFill>
                <a:latin typeface="PT Sans Caption"/>
              </a:rPr>
              <a:t>Средняя продолжительность жизни каждой ветви – 7 лет.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</a:rPr>
              <a:t>       Как вырастить на своем участке.</a:t>
            </a:r>
            <a:endParaRPr lang="ru-RU" sz="1400" b="1" dirty="0">
              <a:solidFill>
                <a:schemeClr val="tx1"/>
              </a:solidFill>
            </a:endParaRPr>
          </a:p>
          <a:p>
            <a:r>
              <a:rPr lang="ru-RU" sz="1600" dirty="0">
                <a:solidFill>
                  <a:srgbClr val="000000"/>
                </a:solidFill>
                <a:latin typeface="PT Sans Caption"/>
              </a:rPr>
              <a:t>процесс посадки сорта японской спиреи </a:t>
            </a:r>
            <a:r>
              <a:rPr lang="ru-RU" sz="1600" dirty="0" err="1">
                <a:solidFill>
                  <a:srgbClr val="000000"/>
                </a:solidFill>
                <a:latin typeface="PT Sans Caption"/>
              </a:rPr>
              <a:t>Golden</a:t>
            </a:r>
            <a:r>
              <a:rPr lang="ru-RU" sz="1600" dirty="0">
                <a:solidFill>
                  <a:srgbClr val="000000"/>
                </a:solidFill>
                <a:latin typeface="PT Sans Caption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PT Sans Caption"/>
              </a:rPr>
              <a:t>Princess</a:t>
            </a:r>
            <a:r>
              <a:rPr lang="ru-RU" sz="1600" dirty="0">
                <a:solidFill>
                  <a:srgbClr val="000000"/>
                </a:solidFill>
                <a:latin typeface="PT Sans Caption"/>
              </a:rPr>
              <a:t> следует запланировать на весенний период – это оптимальное время для летнецветущих кустарников.</a:t>
            </a:r>
          </a:p>
          <a:p>
            <a:r>
              <a:rPr lang="ru-RU" sz="1600" dirty="0">
                <a:solidFill>
                  <a:srgbClr val="000000"/>
                </a:solidFill>
                <a:latin typeface="PT Sans Caption"/>
              </a:rPr>
              <a:t>японские спиреи довольно солнцелюбивые, они хорошо растут на ярко освещенных участках</a:t>
            </a:r>
          </a:p>
          <a:p>
            <a:r>
              <a:rPr lang="ru-RU" sz="1600" dirty="0">
                <a:solidFill>
                  <a:srgbClr val="000000"/>
                </a:solidFill>
                <a:latin typeface="PT Sans Caption"/>
              </a:rPr>
              <a:t>Чтобы добиться максимально обильного цветения и яркости красок листвы, нужно обязательно выбирать для посадки плодородный грунт.</a:t>
            </a:r>
            <a:endParaRPr lang="ru-RU" sz="15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7A3823C9-DC60-439C-A2FD-148F13F1C9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6433100"/>
              </p:ext>
            </p:extLst>
          </p:nvPr>
        </p:nvGraphicFramePr>
        <p:xfrm>
          <a:off x="92075" y="92075"/>
          <a:ext cx="54768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Объект упаковщика для оболочки" showAsIcon="1" r:id="rId3" imgW="548280" imgH="437400" progId="Package">
                  <p:embed/>
                </p:oleObj>
              </mc:Choice>
              <mc:Fallback>
                <p:oleObj name="Объект упаковщика для оболочки" showAsIcon="1" r:id="rId3" imgW="548280" imgH="4374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547688" cy="43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EE384A-82AB-4124-8EA5-D1AEB62210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9926" y="1579317"/>
            <a:ext cx="3552393" cy="266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541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13d03f1142e93a6b7c1bead2d44a5a89d829e"/>
</p:tagLst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235</Words>
  <Application>Microsoft Office PowerPoint</Application>
  <PresentationFormat>Экран (4:3)</PresentationFormat>
  <Paragraphs>21</Paragraphs>
  <Slides>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PT Sans Caption</vt:lpstr>
      <vt:lpstr>Times New Roman</vt:lpstr>
      <vt:lpstr>Тема Office</vt:lpstr>
      <vt:lpstr>Пакет</vt:lpstr>
      <vt:lpstr> Гортензия метельчатая  Hydrangea paniculata </vt:lpstr>
      <vt:lpstr> Японская спирея Голден принцесс Лат.spiraea japonica Golden Princess   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Солнце сквозь листья</dc:title>
  <dc:creator>obstinate</dc:creator>
  <dc:description>Шаблон презентации с сайта https://presentation-creation.ru/</dc:description>
  <cp:lastModifiedBy>Лицей</cp:lastModifiedBy>
  <cp:revision>254</cp:revision>
  <dcterms:created xsi:type="dcterms:W3CDTF">2018-02-25T09:09:03Z</dcterms:created>
  <dcterms:modified xsi:type="dcterms:W3CDTF">2024-02-05T07:54:14Z</dcterms:modified>
</cp:coreProperties>
</file>