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64" r:id="rId3"/>
    <p:sldId id="266" r:id="rId4"/>
    <p:sldId id="261" r:id="rId5"/>
    <p:sldId id="267" r:id="rId6"/>
    <p:sldId id="268" r:id="rId7"/>
    <p:sldId id="271" r:id="rId8"/>
    <p:sldId id="263" r:id="rId9"/>
    <p:sldId id="274" r:id="rId10"/>
    <p:sldId id="272" r:id="rId11"/>
    <p:sldId id="259" r:id="rId12"/>
    <p:sldId id="265" r:id="rId13"/>
    <p:sldId id="262" r:id="rId14"/>
  </p:sldIdLst>
  <p:sldSz cx="9906000" cy="6858000" type="A4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6EA8"/>
    <a:srgbClr val="F11B77"/>
    <a:srgbClr val="F77DB1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3" d="100"/>
          <a:sy n="53" d="100"/>
        </p:scale>
        <p:origin x="-1842" y="-744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49" d="100"/>
          <a:sy n="49" d="100"/>
        </p:scale>
        <p:origin x="-2904" y="-90"/>
      </p:cViewPr>
      <p:guideLst>
        <p:guide orient="horz" pos="3156"/>
        <p:guide pos="217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image" Target="../media/image4.png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image" Target="../media/image12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08597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81333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79A4F-1DB7-4DAD-AA47-582E927BEF26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A852A-4C84-4A11-BCB3-D68466B9E0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79A4F-1DB7-4DAD-AA47-582E927BEF26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A852A-4C84-4A11-BCB3-D68466B9E0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79A4F-1DB7-4DAD-AA47-582E927BEF26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A852A-4C84-4A11-BCB3-D68466B9E0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79A4F-1DB7-4DAD-AA47-582E927BEF26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A852A-4C84-4A11-BCB3-D68466B9E0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79A4F-1DB7-4DAD-AA47-582E927BEF26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A852A-4C84-4A11-BCB3-D68466B9E0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79A4F-1DB7-4DAD-AA47-582E927BEF26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A852A-4C84-4A11-BCB3-D68466B9E0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79A4F-1DB7-4DAD-AA47-582E927BEF26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A852A-4C84-4A11-BCB3-D68466B9E0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79A4F-1DB7-4DAD-AA47-582E927BEF26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A852A-4C84-4A11-BCB3-D68466B9E0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79A4F-1DB7-4DAD-AA47-582E927BEF26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A852A-4C84-4A11-BCB3-D68466B9E0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79A4F-1DB7-4DAD-AA47-582E927BEF26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A852A-4C84-4A11-BCB3-D68466B9E0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279A4F-1DB7-4DAD-AA47-582E927BEF26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0A852A-4C84-4A11-BCB3-D68466B9E05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8.png"/><Relationship Id="rId18" Type="http://schemas.openxmlformats.org/officeDocument/2006/relationships/image" Target="../media/image11.jpe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oleObject" Target="../embeddings/oleObject5.bin"/><Relationship Id="rId17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7.bin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7.png"/><Relationship Id="rId5" Type="http://schemas.openxmlformats.org/officeDocument/2006/relationships/image" Target="../media/image4.png"/><Relationship Id="rId15" Type="http://schemas.openxmlformats.org/officeDocument/2006/relationships/image" Target="../media/image9.png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6.png"/><Relationship Id="rId14" Type="http://schemas.openxmlformats.org/officeDocument/2006/relationships/oleObject" Target="../embeddings/oleObject6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3" Type="http://schemas.openxmlformats.org/officeDocument/2006/relationships/image" Target="../media/image3.png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9.bin"/><Relationship Id="rId5" Type="http://schemas.openxmlformats.org/officeDocument/2006/relationships/image" Target="../media/image12.png"/><Relationship Id="rId4" Type="http://schemas.openxmlformats.org/officeDocument/2006/relationships/oleObject" Target="../embeddings/oleObject8.bin"/><Relationship Id="rId9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11" Type="http://schemas.openxmlformats.org/officeDocument/2006/relationships/image" Target="../media/image22.jpeg"/><Relationship Id="rId5" Type="http://schemas.openxmlformats.org/officeDocument/2006/relationships/image" Target="../media/image16.jpeg"/><Relationship Id="rId10" Type="http://schemas.openxmlformats.org/officeDocument/2006/relationships/image" Target="../media/image21.jpeg"/><Relationship Id="rId4" Type="http://schemas.openxmlformats.org/officeDocument/2006/relationships/image" Target="../media/image15.jpeg"/><Relationship Id="rId9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11" Type="http://schemas.openxmlformats.org/officeDocument/2006/relationships/image" Target="../media/image31.jpeg"/><Relationship Id="rId5" Type="http://schemas.openxmlformats.org/officeDocument/2006/relationships/image" Target="../media/image25.jpeg"/><Relationship Id="rId10" Type="http://schemas.openxmlformats.org/officeDocument/2006/relationships/image" Target="../media/image30.jpeg"/><Relationship Id="rId4" Type="http://schemas.openxmlformats.org/officeDocument/2006/relationships/image" Target="../media/image24.jpeg"/><Relationship Id="rId9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 descr="G:\УМКК\умк 2.png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-1"/>
            <a:ext cx="9906000" cy="6916397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476500" y="834972"/>
            <a:ext cx="4953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solidFill>
                  <a:srgbClr val="0000FF"/>
                </a:solidFill>
                <a:latin typeface="Georgia" pitchFamily="18" charset="0"/>
                <a:cs typeface="Times New Roman" pitchFamily="18" charset="0"/>
              </a:rPr>
              <a:t>Для Вас родители!</a:t>
            </a:r>
            <a:endParaRPr lang="ru-RU" dirty="0" smtClean="0">
              <a:solidFill>
                <a:srgbClr val="0000FF"/>
              </a:solidFill>
              <a:latin typeface="Georgia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216696" y="188641"/>
            <a:ext cx="57006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Татарча</a:t>
            </a: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сөйләшәбез</a:t>
            </a:r>
            <a:endParaRPr lang="ru-RU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Говорим по - </a:t>
            </a:r>
            <a:r>
              <a:rPr lang="ru-RU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татарски</a:t>
            </a: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906000" cy="6863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0" name="Прямоугольник 29"/>
          <p:cNvSpPr/>
          <p:nvPr/>
        </p:nvSpPr>
        <p:spPr>
          <a:xfrm>
            <a:off x="3008784" y="6203429"/>
            <a:ext cx="4953000" cy="59430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rgbClr val="0000FF"/>
              </a:solidFill>
              <a:latin typeface="Georgia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0000FF"/>
                </a:solidFill>
                <a:latin typeface="Georgia" pitchFamily="18" charset="0"/>
              </a:rPr>
              <a:t>Учим вместе</a:t>
            </a:r>
          </a:p>
          <a:p>
            <a:pPr algn="ctr"/>
            <a:endParaRPr lang="ru-RU" b="1" dirty="0">
              <a:solidFill>
                <a:srgbClr val="0000FF"/>
              </a:solidFill>
            </a:endParaRPr>
          </a:p>
        </p:txBody>
      </p:sp>
      <p:grpSp>
        <p:nvGrpSpPr>
          <p:cNvPr id="32" name="Группа 31"/>
          <p:cNvGrpSpPr/>
          <p:nvPr/>
        </p:nvGrpSpPr>
        <p:grpSpPr>
          <a:xfrm>
            <a:off x="23500" y="191417"/>
            <a:ext cx="9843269" cy="5964286"/>
            <a:chOff x="5174351" y="178307"/>
            <a:chExt cx="3526997" cy="5964286"/>
          </a:xfrm>
        </p:grpSpPr>
        <p:sp>
          <p:nvSpPr>
            <p:cNvPr id="33" name="Прямоугольник с двумя скругленными противолежащими углами 32"/>
            <p:cNvSpPr/>
            <p:nvPr/>
          </p:nvSpPr>
          <p:spPr>
            <a:xfrm flipH="1">
              <a:off x="6830198" y="3418587"/>
              <a:ext cx="1787573" cy="2229551"/>
            </a:xfrm>
            <a:prstGeom prst="round2DiagRect">
              <a:avLst>
                <a:gd name="adj1" fmla="val 34031"/>
                <a:gd name="adj2" fmla="val 0"/>
              </a:avLst>
            </a:pr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с двумя скругленными противолежащими углами 33"/>
            <p:cNvSpPr/>
            <p:nvPr/>
          </p:nvSpPr>
          <p:spPr>
            <a:xfrm>
              <a:off x="5174351" y="742614"/>
              <a:ext cx="1496492" cy="5351947"/>
            </a:xfrm>
            <a:prstGeom prst="round2Diag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Rectangle 1"/>
            <p:cNvSpPr>
              <a:spLocks noChangeArrowheads="1"/>
            </p:cNvSpPr>
            <p:nvPr/>
          </p:nvSpPr>
          <p:spPr bwMode="auto">
            <a:xfrm>
              <a:off x="5237762" y="879614"/>
              <a:ext cx="1592436" cy="52629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180975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t-RU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Җы-җы-җы-җы</a:t>
              </a:r>
              <a:endPara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180975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t-RU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Яз килде җылы.</a:t>
              </a:r>
            </a:p>
            <a:p>
              <a:pPr marL="0" marR="0" lvl="0" indent="180975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180975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t-RU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Җәен җиләк җыйганда</a:t>
              </a:r>
              <a:endPara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180975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t-RU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Җиңен җыркан җамалый.</a:t>
              </a:r>
              <a:endPara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180975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t-RU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Җылама, җылама Җамалый,</a:t>
              </a:r>
              <a:endPara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180975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t-RU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Синең җиңең ямалмый.</a:t>
              </a:r>
              <a:endPara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180975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tt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endParaRPr>
            </a:p>
            <a:p>
              <a:pPr marL="0" marR="0" lvl="0" indent="180975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t-RU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Елама – елама, Җамалый,</a:t>
              </a:r>
              <a:endPara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180975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t-RU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Елап җиңең ямалмый.</a:t>
              </a:r>
              <a:endPara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180975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tt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endParaRPr>
            </a:p>
            <a:p>
              <a:pPr marL="0" marR="0" lvl="0" indent="180975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t-RU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Саран Сара</a:t>
              </a:r>
              <a:endPara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180975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t-RU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Саный-саный,</a:t>
              </a:r>
              <a:endPara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180975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t-RU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Сарыгында салам сала</a:t>
              </a:r>
              <a:endPara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180975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t-RU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Саран гына</a:t>
              </a:r>
              <a:endPara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180975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t-RU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Сарыгына</a:t>
              </a:r>
              <a:endPara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180975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t-RU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Саламны да</a:t>
              </a:r>
              <a:endPara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180975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t-RU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Санап сала</a:t>
              </a:r>
              <a:endPara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180975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6" name="Rectangle 2"/>
            <p:cNvSpPr>
              <a:spLocks noChangeArrowheads="1"/>
            </p:cNvSpPr>
            <p:nvPr/>
          </p:nvSpPr>
          <p:spPr bwMode="auto">
            <a:xfrm>
              <a:off x="6847167" y="3812009"/>
              <a:ext cx="1761772" cy="16312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t-RU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Ватанга –хезмәт – үзеңә хезмәт.</a:t>
              </a:r>
              <a:endPara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t-RU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Ил тыныч булса – без дә тыныч.</a:t>
              </a:r>
              <a:endPara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t-RU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Илдә яшисең икән – илеңә хезмәт ит.</a:t>
              </a:r>
              <a:endPara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t-RU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Батыр егет – ил күрке.</a:t>
              </a:r>
              <a:endPara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t-RU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Ана – шәфкәт диңгезе.</a:t>
              </a:r>
              <a:endParaRPr kumimoji="0" lang="tt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7" name="Прямоугольник 36"/>
            <p:cNvSpPr/>
            <p:nvPr/>
          </p:nvSpPr>
          <p:spPr>
            <a:xfrm>
              <a:off x="5418104" y="178307"/>
              <a:ext cx="2857520" cy="40011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  <a:softEdge rad="63500"/>
            </a:effectLst>
            <a:scene3d>
              <a:camera prst="orthographicFront"/>
              <a:lightRig rig="threePt" dir="t"/>
            </a:scene3d>
            <a:sp3d>
              <a:bevelT prst="convex"/>
            </a:sp3d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0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Скороговорки на татарском языке:</a:t>
              </a:r>
              <a:endPara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" name="Прямоугольник 37"/>
            <p:cNvSpPr/>
            <p:nvPr/>
          </p:nvSpPr>
          <p:spPr>
            <a:xfrm>
              <a:off x="6699598" y="2806527"/>
              <a:ext cx="2001750" cy="400110"/>
            </a:xfrm>
            <a:prstGeom prst="rect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0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Пословицы, поговорки на татарском языке:</a:t>
              </a:r>
              <a:endPara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4624"/>
            <a:ext cx="9906000" cy="681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Прямоугольник 10"/>
          <p:cNvSpPr/>
          <p:nvPr/>
        </p:nvSpPr>
        <p:spPr>
          <a:xfrm>
            <a:off x="21180" y="6012168"/>
            <a:ext cx="9884819" cy="59430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rgbClr val="0000FF"/>
              </a:solidFill>
              <a:latin typeface="Georgia" pitchFamily="18" charset="0"/>
              <a:ea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rgbClr val="0000FF"/>
                </a:solidFill>
                <a:latin typeface="Georgia" pitchFamily="18" charset="0"/>
                <a:ea typeface="Times New Roman" pitchFamily="18" charset="0"/>
                <a:cs typeface="Times New Roman" pitchFamily="18" charset="0"/>
              </a:rPr>
              <a:t>Рекомендуем Вам посмотреть вместе с детьми</a:t>
            </a:r>
            <a:endParaRPr lang="ru-RU" dirty="0" smtClean="0">
              <a:solidFill>
                <a:schemeClr val="tx1"/>
              </a:solidFill>
              <a:latin typeface="Georgia" pitchFamily="18" charset="0"/>
            </a:endParaRP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194471" y="44625"/>
            <a:ext cx="9711528" cy="5967542"/>
            <a:chOff x="4786314" y="26235"/>
            <a:chExt cx="8964487" cy="5967542"/>
          </a:xfrm>
        </p:grpSpPr>
        <p:sp>
          <p:nvSpPr>
            <p:cNvPr id="17" name="Прямоугольник с двумя вырезанными противолежащими углами 16"/>
            <p:cNvSpPr/>
            <p:nvPr/>
          </p:nvSpPr>
          <p:spPr>
            <a:xfrm rot="5400000">
              <a:off x="6736003" y="-1021021"/>
              <a:ext cx="5065109" cy="8964487"/>
            </a:xfrm>
            <a:prstGeom prst="snip2DiagRect">
              <a:avLst>
                <a:gd name="adj1" fmla="val 7955"/>
                <a:gd name="adj2" fmla="val 8199"/>
              </a:avLst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5072066" y="26235"/>
              <a:ext cx="8493684" cy="769441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convex"/>
            </a:sp3d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ru-RU" sz="1600" b="1" dirty="0" smtClean="0">
                  <a:latin typeface="Times New Roman" pitchFamily="18" charset="0"/>
                  <a:cs typeface="Times New Roman" pitchFamily="18" charset="0"/>
                </a:rPr>
                <a:t>Рекомендуем Вам посмотреть вместе с детьми для  закрепления изученных слов дома просмотреть анимационные сюжеты</a:t>
              </a:r>
              <a:endParaRPr lang="ru-RU" sz="1200" b="1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ru-RU" sz="1200" b="1" dirty="0" smtClean="0">
                  <a:latin typeface="Times New Roman" pitchFamily="18" charset="0"/>
                  <a:cs typeface="Times New Roman" pitchFamily="18" charset="0"/>
                </a:rPr>
                <a:t> на татарском языке: </a:t>
              </a:r>
              <a:endParaRPr lang="ru-RU" sz="12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4929189" y="1018177"/>
              <a:ext cx="7838935" cy="477053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Font typeface="+mj-lt"/>
                <a:buAutoNum type="arabicPeriod"/>
              </a:pPr>
              <a:r>
                <a:rPr lang="ru-RU" sz="12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1600" dirty="0" err="1" smtClean="0">
                  <a:latin typeface="Times New Roman" pitchFamily="18" charset="0"/>
                  <a:cs typeface="Times New Roman" pitchFamily="18" charset="0"/>
                </a:rPr>
                <a:t>Мияу</a:t>
              </a:r>
              <a:r>
                <a:rPr lang="ru-RU" sz="16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1600" dirty="0" err="1" smtClean="0">
                  <a:latin typeface="Times New Roman" pitchFamily="18" charset="0"/>
                  <a:cs typeface="Times New Roman" pitchFamily="18" charset="0"/>
                </a:rPr>
                <a:t>адашкан</a:t>
              </a:r>
              <a:r>
                <a:rPr lang="ru-RU" sz="1600" dirty="0" smtClean="0">
                  <a:latin typeface="Times New Roman" pitchFamily="18" charset="0"/>
                  <a:cs typeface="Times New Roman" pitchFamily="18" charset="0"/>
                </a:rPr>
                <a:t> – </a:t>
              </a:r>
              <a:r>
                <a:rPr lang="ru-RU" sz="1600" dirty="0" err="1" smtClean="0">
                  <a:latin typeface="Times New Roman" pitchFamily="18" charset="0"/>
                  <a:cs typeface="Times New Roman" pitchFamily="18" charset="0"/>
                </a:rPr>
                <a:t>Мияу</a:t>
              </a:r>
              <a:r>
                <a:rPr lang="ru-RU" sz="1600" dirty="0" smtClean="0">
                  <a:latin typeface="Times New Roman" pitchFamily="18" charset="0"/>
                  <a:cs typeface="Times New Roman" pitchFamily="18" charset="0"/>
                </a:rPr>
                <a:t> заблудился</a:t>
              </a:r>
            </a:p>
            <a:p>
              <a:pPr>
                <a:buFont typeface="+mj-lt"/>
                <a:buAutoNum type="arabicPeriod"/>
              </a:pPr>
              <a:r>
                <a:rPr lang="ru-RU" sz="16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1600" dirty="0" err="1" smtClean="0">
                  <a:latin typeface="Times New Roman" pitchFamily="18" charset="0"/>
                  <a:cs typeface="Times New Roman" pitchFamily="18" charset="0"/>
                </a:rPr>
                <a:t>Аю</a:t>
              </a:r>
              <a:r>
                <a:rPr lang="ru-RU" sz="16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1600" dirty="0" err="1" smtClean="0">
                  <a:latin typeface="Times New Roman" pitchFamily="18" charset="0"/>
                  <a:cs typeface="Times New Roman" pitchFamily="18" charset="0"/>
                </a:rPr>
                <a:t>баласы</a:t>
              </a:r>
              <a:r>
                <a:rPr lang="ru-RU" sz="16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1600" dirty="0" err="1" smtClean="0">
                  <a:latin typeface="Times New Roman" pitchFamily="18" charset="0"/>
                  <a:cs typeface="Times New Roman" pitchFamily="18" charset="0"/>
                </a:rPr>
                <a:t>дөнья белән таныша</a:t>
              </a:r>
              <a:r>
                <a:rPr lang="ru-RU" sz="1600" dirty="0" smtClean="0">
                  <a:latin typeface="Times New Roman" pitchFamily="18" charset="0"/>
                  <a:cs typeface="Times New Roman" pitchFamily="18" charset="0"/>
                </a:rPr>
                <a:t> – Медвежонок знакомится с миром</a:t>
              </a:r>
            </a:p>
            <a:p>
              <a:pPr>
                <a:buFont typeface="+mj-lt"/>
                <a:buAutoNum type="arabicPeriod"/>
              </a:pPr>
              <a:r>
                <a:rPr lang="ru-RU" sz="1600" dirty="0" smtClean="0">
                  <a:latin typeface="Times New Roman" pitchFamily="18" charset="0"/>
                  <a:cs typeface="Times New Roman" pitchFamily="18" charset="0"/>
                </a:rPr>
                <a:t> Батыр </a:t>
              </a:r>
              <a:r>
                <a:rPr lang="ru-RU" sz="1600" dirty="0" err="1" smtClean="0">
                  <a:latin typeface="Times New Roman" pitchFamily="18" charset="0"/>
                  <a:cs typeface="Times New Roman" pitchFamily="18" charset="0"/>
                </a:rPr>
                <a:t>Мияу</a:t>
              </a:r>
              <a:r>
                <a:rPr lang="ru-RU" sz="16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1600" dirty="0" err="1" smtClean="0">
                  <a:latin typeface="Times New Roman" pitchFamily="18" charset="0"/>
                  <a:cs typeface="Times New Roman" pitchFamily="18" charset="0"/>
                </a:rPr>
                <a:t>белән куркак</a:t>
              </a:r>
              <a:r>
                <a:rPr lang="ru-RU" sz="16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1600" dirty="0" err="1" smtClean="0">
                  <a:latin typeface="Times New Roman" pitchFamily="18" charset="0"/>
                  <a:cs typeface="Times New Roman" pitchFamily="18" charset="0"/>
                </a:rPr>
                <a:t>Куянкай</a:t>
              </a:r>
              <a:r>
                <a:rPr lang="ru-RU" sz="1600" dirty="0" smtClean="0">
                  <a:latin typeface="Times New Roman" pitchFamily="18" charset="0"/>
                  <a:cs typeface="Times New Roman" pitchFamily="18" charset="0"/>
                </a:rPr>
                <a:t> – Смелый </a:t>
              </a:r>
              <a:r>
                <a:rPr lang="ru-RU" sz="1600" dirty="0" err="1" smtClean="0">
                  <a:latin typeface="Times New Roman" pitchFamily="18" charset="0"/>
                  <a:cs typeface="Times New Roman" pitchFamily="18" charset="0"/>
                </a:rPr>
                <a:t>Мияу</a:t>
              </a:r>
              <a:r>
                <a:rPr lang="ru-RU" sz="1600" dirty="0" smtClean="0">
                  <a:latin typeface="Times New Roman" pitchFamily="18" charset="0"/>
                  <a:cs typeface="Times New Roman" pitchFamily="18" charset="0"/>
                </a:rPr>
                <a:t> и трусишка Зайка</a:t>
              </a:r>
            </a:p>
            <a:p>
              <a:pPr>
                <a:buFont typeface="+mj-lt"/>
                <a:buAutoNum type="arabicPeriod"/>
              </a:pPr>
              <a:r>
                <a:rPr lang="ru-RU" sz="1600" dirty="0" smtClean="0">
                  <a:latin typeface="Times New Roman" pitchFamily="18" charset="0"/>
                  <a:cs typeface="Times New Roman" pitchFamily="18" charset="0"/>
                </a:rPr>
                <a:t> Тату </a:t>
              </a:r>
              <a:r>
                <a:rPr lang="ru-RU" sz="1600" dirty="0" err="1" smtClean="0">
                  <a:latin typeface="Times New Roman" pitchFamily="18" charset="0"/>
                  <a:cs typeface="Times New Roman" pitchFamily="18" charset="0"/>
                </a:rPr>
                <a:t>гаилә </a:t>
              </a:r>
              <a:r>
                <a:rPr lang="ru-RU" sz="1600" dirty="0" smtClean="0">
                  <a:latin typeface="Times New Roman" pitchFamily="18" charset="0"/>
                  <a:cs typeface="Times New Roman" pitchFamily="18" charset="0"/>
                </a:rPr>
                <a:t>– Дружная семья</a:t>
              </a:r>
            </a:p>
            <a:p>
              <a:pPr>
                <a:buFont typeface="+mj-lt"/>
                <a:buAutoNum type="arabicPeriod"/>
              </a:pPr>
              <a:r>
                <a:rPr lang="ru-RU" sz="16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1600" dirty="0" err="1" smtClean="0">
                  <a:latin typeface="Times New Roman" pitchFamily="18" charset="0"/>
                  <a:cs typeface="Times New Roman" pitchFamily="18" charset="0"/>
                </a:rPr>
                <a:t>Юмарт</a:t>
              </a:r>
              <a:r>
                <a:rPr lang="ru-RU" sz="16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1600" dirty="0" err="1" smtClean="0">
                  <a:latin typeface="Times New Roman" pitchFamily="18" charset="0"/>
                  <a:cs typeface="Times New Roman" pitchFamily="18" charset="0"/>
                </a:rPr>
                <a:t>аю</a:t>
              </a:r>
              <a:r>
                <a:rPr lang="ru-RU" sz="1600" dirty="0" smtClean="0">
                  <a:latin typeface="Times New Roman" pitchFamily="18" charset="0"/>
                  <a:cs typeface="Times New Roman" pitchFamily="18" charset="0"/>
                </a:rPr>
                <a:t> – Веселый медведь</a:t>
              </a:r>
            </a:p>
            <a:p>
              <a:pPr>
                <a:buFont typeface="+mj-lt"/>
                <a:buAutoNum type="arabicPeriod"/>
              </a:pPr>
              <a:r>
                <a:rPr lang="ru-RU" sz="16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1600" dirty="0" err="1" smtClean="0">
                  <a:latin typeface="Times New Roman" pitchFamily="18" charset="0"/>
                  <a:cs typeface="Times New Roman" pitchFamily="18" charset="0"/>
                </a:rPr>
                <a:t>Кафега</a:t>
              </a:r>
              <a:r>
                <a:rPr lang="ru-RU" sz="16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1600" dirty="0" err="1" smtClean="0">
                  <a:latin typeface="Times New Roman" pitchFamily="18" charset="0"/>
                  <a:cs typeface="Times New Roman" pitchFamily="18" charset="0"/>
                </a:rPr>
                <a:t>барабыз</a:t>
              </a:r>
              <a:r>
                <a:rPr lang="ru-RU" sz="1600" dirty="0" smtClean="0">
                  <a:latin typeface="Times New Roman" pitchFamily="18" charset="0"/>
                  <a:cs typeface="Times New Roman" pitchFamily="18" charset="0"/>
                </a:rPr>
                <a:t> – Идем в кафе</a:t>
              </a:r>
            </a:p>
            <a:p>
              <a:pPr>
                <a:buFont typeface="+mj-lt"/>
                <a:buAutoNum type="arabicPeriod"/>
              </a:pPr>
              <a:r>
                <a:rPr lang="ru-RU" sz="16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1600" dirty="0" err="1" smtClean="0">
                  <a:latin typeface="Times New Roman" pitchFamily="18" charset="0"/>
                  <a:cs typeface="Times New Roman" pitchFamily="18" charset="0"/>
                </a:rPr>
                <a:t>Күңелле уеннар</a:t>
              </a:r>
              <a:r>
                <a:rPr lang="ru-RU" sz="1600" dirty="0" smtClean="0">
                  <a:latin typeface="Times New Roman" pitchFamily="18" charset="0"/>
                  <a:cs typeface="Times New Roman" pitchFamily="18" charset="0"/>
                </a:rPr>
                <a:t> – Веселые игры</a:t>
              </a:r>
            </a:p>
            <a:p>
              <a:pPr>
                <a:buFont typeface="+mj-lt"/>
                <a:buAutoNum type="arabicPeriod"/>
              </a:pPr>
              <a:r>
                <a:rPr lang="ru-RU" sz="16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1600" dirty="0" err="1" smtClean="0">
                  <a:latin typeface="Times New Roman" pitchFamily="18" charset="0"/>
                  <a:cs typeface="Times New Roman" pitchFamily="18" charset="0"/>
                </a:rPr>
                <a:t>Көчлеләр, кыюлар</a:t>
              </a:r>
              <a:r>
                <a:rPr lang="ru-RU" sz="1600" dirty="0" smtClean="0"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ru-RU" sz="1600" dirty="0" err="1" smtClean="0">
                  <a:latin typeface="Times New Roman" pitchFamily="18" charset="0"/>
                  <a:cs typeface="Times New Roman" pitchFamily="18" charset="0"/>
                </a:rPr>
                <a:t>җитезләр </a:t>
              </a:r>
              <a:r>
                <a:rPr lang="ru-RU" sz="1600" dirty="0" smtClean="0">
                  <a:latin typeface="Times New Roman" pitchFamily="18" charset="0"/>
                  <a:cs typeface="Times New Roman" pitchFamily="18" charset="0"/>
                </a:rPr>
                <a:t>– Сильные, смелые, быстрые</a:t>
              </a:r>
            </a:p>
            <a:p>
              <a:pPr>
                <a:buFont typeface="+mj-lt"/>
                <a:buAutoNum type="arabicPeriod"/>
              </a:pPr>
              <a:r>
                <a:rPr lang="ru-RU" sz="16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1600" dirty="0" err="1" smtClean="0">
                  <a:latin typeface="Times New Roman" pitchFamily="18" charset="0"/>
                  <a:cs typeface="Times New Roman" pitchFamily="18" charset="0"/>
                </a:rPr>
                <a:t>Җәнлекләр </a:t>
              </a:r>
              <a:r>
                <a:rPr lang="ru-RU" sz="1600" dirty="0" smtClean="0">
                  <a:latin typeface="Times New Roman" pitchFamily="18" charset="0"/>
                  <a:cs typeface="Times New Roman" pitchFamily="18" charset="0"/>
                </a:rPr>
                <a:t>спорт </a:t>
              </a:r>
              <a:r>
                <a:rPr lang="ru-RU" sz="1600" dirty="0" err="1" smtClean="0">
                  <a:latin typeface="Times New Roman" pitchFamily="18" charset="0"/>
                  <a:cs typeface="Times New Roman" pitchFamily="18" charset="0"/>
                </a:rPr>
                <a:t>бәйрәмендә </a:t>
              </a:r>
              <a:r>
                <a:rPr lang="ru-RU" sz="1600" dirty="0" smtClean="0">
                  <a:latin typeface="Times New Roman" pitchFamily="18" charset="0"/>
                  <a:cs typeface="Times New Roman" pitchFamily="18" charset="0"/>
                </a:rPr>
                <a:t>– Животные на спортивном празднике</a:t>
              </a:r>
            </a:p>
            <a:p>
              <a:pPr>
                <a:buFont typeface="+mj-lt"/>
                <a:buAutoNum type="arabicPeriod"/>
              </a:pPr>
              <a:r>
                <a:rPr lang="ru-RU" sz="16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1600" dirty="0" err="1" smtClean="0">
                  <a:latin typeface="Times New Roman" pitchFamily="18" charset="0"/>
                  <a:cs typeface="Times New Roman" pitchFamily="18" charset="0"/>
                </a:rPr>
                <a:t>Циркта</a:t>
              </a:r>
              <a:r>
                <a:rPr lang="ru-RU" sz="1600" dirty="0" smtClean="0">
                  <a:latin typeface="Times New Roman" pitchFamily="18" charset="0"/>
                  <a:cs typeface="Times New Roman" pitchFamily="18" charset="0"/>
                </a:rPr>
                <a:t> – В цирке</a:t>
              </a:r>
            </a:p>
            <a:p>
              <a:pPr>
                <a:buFont typeface="+mj-lt"/>
                <a:buAutoNum type="arabicPeriod"/>
              </a:pPr>
              <a:r>
                <a:rPr lang="ru-RU" sz="16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1600" dirty="0" err="1" smtClean="0">
                  <a:latin typeface="Times New Roman" pitchFamily="18" charset="0"/>
                  <a:cs typeface="Times New Roman" pitchFamily="18" charset="0"/>
                </a:rPr>
                <a:t>Шаян</a:t>
              </a:r>
              <a:r>
                <a:rPr lang="ru-RU" sz="16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1600" dirty="0" err="1" smtClean="0">
                  <a:latin typeface="Times New Roman" pitchFamily="18" charset="0"/>
                  <a:cs typeface="Times New Roman" pitchFamily="18" charset="0"/>
                </a:rPr>
                <a:t>кошлар</a:t>
              </a:r>
              <a:r>
                <a:rPr lang="ru-RU" sz="1600" dirty="0" smtClean="0">
                  <a:latin typeface="Times New Roman" pitchFamily="18" charset="0"/>
                  <a:cs typeface="Times New Roman" pitchFamily="18" charset="0"/>
                </a:rPr>
                <a:t> – Веселые птицы</a:t>
              </a:r>
            </a:p>
            <a:p>
              <a:pPr>
                <a:buFont typeface="+mj-lt"/>
                <a:buAutoNum type="arabicPeriod"/>
              </a:pPr>
              <a:r>
                <a:rPr lang="ru-RU" sz="16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1600" dirty="0" err="1" smtClean="0">
                  <a:latin typeface="Times New Roman" pitchFamily="18" charset="0"/>
                  <a:cs typeface="Times New Roman" pitchFamily="18" charset="0"/>
                </a:rPr>
                <a:t>Урманда</a:t>
              </a:r>
              <a:r>
                <a:rPr lang="ru-RU" sz="16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1600" dirty="0" err="1" smtClean="0">
                  <a:latin typeface="Times New Roman" pitchFamily="18" charset="0"/>
                  <a:cs typeface="Times New Roman" pitchFamily="18" charset="0"/>
                </a:rPr>
                <a:t>зур</a:t>
              </a:r>
              <a:r>
                <a:rPr lang="ru-RU" sz="1600" dirty="0" smtClean="0">
                  <a:latin typeface="Times New Roman" pitchFamily="18" charset="0"/>
                  <a:cs typeface="Times New Roman" pitchFamily="18" charset="0"/>
                </a:rPr>
                <a:t> концерт – В лесу большой концерт</a:t>
              </a:r>
            </a:p>
            <a:p>
              <a:pPr>
                <a:buFont typeface="+mj-lt"/>
                <a:buAutoNum type="arabicPeriod"/>
              </a:pPr>
              <a:r>
                <a:rPr lang="ru-RU" sz="16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1600" dirty="0" err="1" smtClean="0">
                  <a:latin typeface="Times New Roman" pitchFamily="18" charset="0"/>
                  <a:cs typeface="Times New Roman" pitchFamily="18" charset="0"/>
                </a:rPr>
                <a:t>Акбай</a:t>
              </a:r>
              <a:r>
                <a:rPr lang="ru-RU" sz="16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1600" dirty="0" err="1" smtClean="0">
                  <a:latin typeface="Times New Roman" pitchFamily="18" charset="0"/>
                  <a:cs typeface="Times New Roman" pitchFamily="18" charset="0"/>
                </a:rPr>
                <a:t>туган</a:t>
              </a:r>
              <a:r>
                <a:rPr lang="ru-RU" sz="16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1600" dirty="0" err="1" smtClean="0">
                  <a:latin typeface="Times New Roman" pitchFamily="18" charset="0"/>
                  <a:cs typeface="Times New Roman" pitchFamily="18" charset="0"/>
                </a:rPr>
                <a:t>көнгә барырга</a:t>
              </a:r>
              <a:r>
                <a:rPr lang="ru-RU" sz="16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1600" dirty="0" err="1" smtClean="0">
                  <a:latin typeface="Times New Roman" pitchFamily="18" charset="0"/>
                  <a:cs typeface="Times New Roman" pitchFamily="18" charset="0"/>
                </a:rPr>
                <a:t>әзерләнә </a:t>
              </a:r>
              <a:r>
                <a:rPr lang="ru-RU" sz="1600" dirty="0" smtClean="0">
                  <a:latin typeface="Times New Roman" pitchFamily="18" charset="0"/>
                  <a:cs typeface="Times New Roman" pitchFamily="18" charset="0"/>
                </a:rPr>
                <a:t>– </a:t>
              </a:r>
              <a:r>
                <a:rPr lang="ru-RU" sz="1600" dirty="0" err="1" smtClean="0">
                  <a:latin typeface="Times New Roman" pitchFamily="18" charset="0"/>
                  <a:cs typeface="Times New Roman" pitchFamily="18" charset="0"/>
                </a:rPr>
                <a:t>Акбай</a:t>
              </a:r>
              <a:r>
                <a:rPr lang="ru-RU" sz="1600" dirty="0" smtClean="0">
                  <a:latin typeface="Times New Roman" pitchFamily="18" charset="0"/>
                  <a:cs typeface="Times New Roman" pitchFamily="18" charset="0"/>
                </a:rPr>
                <a:t> готовится идти на день рождения</a:t>
              </a:r>
            </a:p>
            <a:p>
              <a:pPr>
                <a:buFont typeface="+mj-lt"/>
                <a:buAutoNum type="arabicPeriod"/>
              </a:pPr>
              <a:r>
                <a:rPr lang="ru-RU" sz="16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1600" dirty="0" err="1" smtClean="0">
                  <a:latin typeface="Times New Roman" pitchFamily="18" charset="0"/>
                  <a:cs typeface="Times New Roman" pitchFamily="18" charset="0"/>
                </a:rPr>
                <a:t>Мияуның туган</a:t>
              </a:r>
              <a:r>
                <a:rPr lang="ru-RU" sz="16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1600" dirty="0" err="1" smtClean="0">
                  <a:latin typeface="Times New Roman" pitchFamily="18" charset="0"/>
                  <a:cs typeface="Times New Roman" pitchFamily="18" charset="0"/>
                </a:rPr>
                <a:t>көне </a:t>
              </a:r>
              <a:r>
                <a:rPr lang="ru-RU" sz="1600" dirty="0" smtClean="0">
                  <a:latin typeface="Times New Roman" pitchFamily="18" charset="0"/>
                  <a:cs typeface="Times New Roman" pitchFamily="18" charset="0"/>
                </a:rPr>
                <a:t>– День рождения </a:t>
              </a:r>
              <a:r>
                <a:rPr lang="ru-RU" sz="1600" dirty="0" err="1" smtClean="0">
                  <a:latin typeface="Times New Roman" pitchFamily="18" charset="0"/>
                  <a:cs typeface="Times New Roman" pitchFamily="18" charset="0"/>
                </a:rPr>
                <a:t>Мияу</a:t>
              </a:r>
              <a:endParaRPr lang="ru-RU" sz="1600" dirty="0" smtClean="0">
                <a:latin typeface="Times New Roman" pitchFamily="18" charset="0"/>
                <a:cs typeface="Times New Roman" pitchFamily="18" charset="0"/>
              </a:endParaRPr>
            </a:p>
            <a:p>
              <a:pPr>
                <a:buFont typeface="+mj-lt"/>
                <a:buAutoNum type="arabicPeriod"/>
              </a:pPr>
              <a:r>
                <a:rPr lang="ru-RU" sz="1600" dirty="0" smtClean="0">
                  <a:latin typeface="Times New Roman" pitchFamily="18" charset="0"/>
                  <a:cs typeface="Times New Roman" pitchFamily="18" charset="0"/>
                </a:rPr>
                <a:t> Урман </a:t>
              </a:r>
              <a:r>
                <a:rPr lang="ru-RU" sz="1600" dirty="0" err="1" smtClean="0">
                  <a:latin typeface="Times New Roman" pitchFamily="18" charset="0"/>
                  <a:cs typeface="Times New Roman" pitchFamily="18" charset="0"/>
                </a:rPr>
                <a:t>китапханәсендә </a:t>
              </a:r>
              <a:r>
                <a:rPr lang="ru-RU" sz="1600" dirty="0" smtClean="0">
                  <a:latin typeface="Times New Roman" pitchFamily="18" charset="0"/>
                  <a:cs typeface="Times New Roman" pitchFamily="18" charset="0"/>
                </a:rPr>
                <a:t>– В лесной библиотеке</a:t>
              </a:r>
            </a:p>
            <a:p>
              <a:pPr>
                <a:buFont typeface="+mj-lt"/>
                <a:buAutoNum type="arabicPeriod"/>
              </a:pPr>
              <a:r>
                <a:rPr lang="ru-RU" sz="16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1600" dirty="0" err="1" smtClean="0">
                  <a:latin typeface="Times New Roman" pitchFamily="18" charset="0"/>
                  <a:cs typeface="Times New Roman" pitchFamily="18" charset="0"/>
                </a:rPr>
                <a:t>Уйный</a:t>
              </a:r>
              <a:r>
                <a:rPr lang="ru-RU" sz="1600" dirty="0" smtClean="0">
                  <a:latin typeface="Times New Roman" pitchFamily="18" charset="0"/>
                  <a:cs typeface="Times New Roman" pitchFamily="18" charset="0"/>
                </a:rPr>
                <a:t> - </a:t>
              </a:r>
              <a:r>
                <a:rPr lang="ru-RU" sz="1600" dirty="0" err="1" smtClean="0">
                  <a:latin typeface="Times New Roman" pitchFamily="18" charset="0"/>
                  <a:cs typeface="Times New Roman" pitchFamily="18" charset="0"/>
                </a:rPr>
                <a:t>уйный</a:t>
              </a:r>
              <a:r>
                <a:rPr lang="ru-RU" sz="16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1600" dirty="0" err="1" smtClean="0">
                  <a:latin typeface="Times New Roman" pitchFamily="18" charset="0"/>
                  <a:cs typeface="Times New Roman" pitchFamily="18" charset="0"/>
                </a:rPr>
                <a:t>укыйбыз</a:t>
              </a:r>
              <a:r>
                <a:rPr lang="ru-RU" sz="1600" dirty="0" smtClean="0">
                  <a:latin typeface="Times New Roman" pitchFamily="18" charset="0"/>
                  <a:cs typeface="Times New Roman" pitchFamily="18" charset="0"/>
                </a:rPr>
                <a:t> – Учимся играючи</a:t>
              </a:r>
            </a:p>
            <a:p>
              <a:pPr>
                <a:buFont typeface="+mj-lt"/>
                <a:buAutoNum type="arabicPeriod"/>
              </a:pPr>
              <a:r>
                <a:rPr lang="ru-RU" sz="1600" dirty="0" smtClean="0">
                  <a:latin typeface="Times New Roman" pitchFamily="18" charset="0"/>
                  <a:cs typeface="Times New Roman" pitchFamily="18" charset="0"/>
                </a:rPr>
                <a:t> Урман </a:t>
              </a:r>
              <a:r>
                <a:rPr lang="ru-RU" sz="1600" dirty="0" err="1" smtClean="0">
                  <a:latin typeface="Times New Roman" pitchFamily="18" charset="0"/>
                  <a:cs typeface="Times New Roman" pitchFamily="18" charset="0"/>
                </a:rPr>
                <a:t>мәктәбендә </a:t>
              </a:r>
              <a:r>
                <a:rPr lang="ru-RU" sz="1600" dirty="0" smtClean="0">
                  <a:latin typeface="Times New Roman" pitchFamily="18" charset="0"/>
                  <a:cs typeface="Times New Roman" pitchFamily="18" charset="0"/>
                </a:rPr>
                <a:t>– В лесной школе</a:t>
              </a:r>
            </a:p>
            <a:p>
              <a:pPr>
                <a:buFont typeface="+mj-lt"/>
                <a:buAutoNum type="arabicPeriod"/>
              </a:pPr>
              <a:r>
                <a:rPr lang="ru-RU" sz="16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1600" dirty="0" err="1" smtClean="0">
                  <a:latin typeface="Times New Roman" pitchFamily="18" charset="0"/>
                  <a:cs typeface="Times New Roman" pitchFamily="18" charset="0"/>
                </a:rPr>
                <a:t>Теремкәй </a:t>
              </a:r>
              <a:r>
                <a:rPr lang="ru-RU" sz="1600" dirty="0" smtClean="0">
                  <a:latin typeface="Times New Roman" pitchFamily="18" charset="0"/>
                  <a:cs typeface="Times New Roman" pitchFamily="18" charset="0"/>
                </a:rPr>
                <a:t>– В теремочке</a:t>
              </a:r>
            </a:p>
            <a:p>
              <a:pPr>
                <a:buFont typeface="+mj-lt"/>
                <a:buAutoNum type="arabicPeriod"/>
              </a:pPr>
              <a:r>
                <a:rPr lang="ru-RU" sz="1600" dirty="0" smtClean="0">
                  <a:latin typeface="Times New Roman" pitchFamily="18" charset="0"/>
                  <a:cs typeface="Times New Roman" pitchFamily="18" charset="0"/>
                </a:rPr>
                <a:t> Кем </a:t>
              </a:r>
              <a:r>
                <a:rPr lang="ru-RU" sz="1600" dirty="0" err="1" smtClean="0">
                  <a:latin typeface="Times New Roman" pitchFamily="18" charset="0"/>
                  <a:cs typeface="Times New Roman" pitchFamily="18" charset="0"/>
                </a:rPr>
                <a:t>нәрсә ярата</a:t>
              </a:r>
              <a:r>
                <a:rPr lang="ru-RU" sz="1600" dirty="0" smtClean="0">
                  <a:latin typeface="Times New Roman" pitchFamily="18" charset="0"/>
                  <a:cs typeface="Times New Roman" pitchFamily="18" charset="0"/>
                </a:rPr>
                <a:t> – Кто, что любит</a:t>
              </a:r>
              <a:endParaRPr lang="ru-RU" sz="12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Прямоугольник 17"/>
          <p:cNvSpPr/>
          <p:nvPr/>
        </p:nvSpPr>
        <p:spPr>
          <a:xfrm>
            <a:off x="586412" y="6030408"/>
            <a:ext cx="8759076" cy="59430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rgbClr val="0000FF"/>
              </a:solidFill>
              <a:latin typeface="Georgia" pitchFamily="18" charset="0"/>
              <a:ea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0000FF"/>
                </a:solidFill>
                <a:latin typeface="Georgia" pitchFamily="18" charset="0"/>
                <a:ea typeface="Times New Roman" pitchFamily="18" charset="0"/>
                <a:cs typeface="Times New Roman" pitchFamily="18" charset="0"/>
              </a:rPr>
              <a:t>Рекомендуем Вам посмотреть вместе с детьми</a:t>
            </a:r>
            <a:endParaRPr lang="ru-RU" sz="2000" dirty="0" smtClean="0">
              <a:solidFill>
                <a:schemeClr val="tx1"/>
              </a:solidFill>
              <a:latin typeface="Georgia" pitchFamily="18" charset="0"/>
            </a:endParaRP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grpSp>
        <p:nvGrpSpPr>
          <p:cNvPr id="27" name="Группа 26"/>
          <p:cNvGrpSpPr/>
          <p:nvPr/>
        </p:nvGrpSpPr>
        <p:grpSpPr>
          <a:xfrm>
            <a:off x="128464" y="-56478"/>
            <a:ext cx="9583377" cy="5905315"/>
            <a:chOff x="4731654" y="-74148"/>
            <a:chExt cx="8846194" cy="5905315"/>
          </a:xfrm>
        </p:grpSpPr>
        <p:grpSp>
          <p:nvGrpSpPr>
            <p:cNvPr id="28" name="Группа 24"/>
            <p:cNvGrpSpPr/>
            <p:nvPr/>
          </p:nvGrpSpPr>
          <p:grpSpPr>
            <a:xfrm>
              <a:off x="4731654" y="-74148"/>
              <a:ext cx="4453418" cy="5905314"/>
              <a:chOff x="4731654" y="-74148"/>
              <a:chExt cx="4453418" cy="5905314"/>
            </a:xfrm>
          </p:grpSpPr>
          <p:sp>
            <p:nvSpPr>
              <p:cNvPr id="37" name="Прямоугольник с двумя скругленными противолежащими углами 36"/>
              <p:cNvSpPr/>
              <p:nvPr/>
            </p:nvSpPr>
            <p:spPr>
              <a:xfrm>
                <a:off x="5151268" y="1068299"/>
                <a:ext cx="3849888" cy="4762867"/>
              </a:xfrm>
              <a:prstGeom prst="round2DiagRect">
                <a:avLst>
                  <a:gd name="adj1" fmla="val 16667"/>
                  <a:gd name="adj2" fmla="val 17277"/>
                </a:avLst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 sz="1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8" name="Rectangle 2"/>
              <p:cNvSpPr>
                <a:spLocks noChangeArrowheads="1"/>
              </p:cNvSpPr>
              <p:nvPr/>
            </p:nvSpPr>
            <p:spPr bwMode="auto">
              <a:xfrm>
                <a:off x="4731654" y="-74148"/>
                <a:ext cx="4453418" cy="58624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112" tIns="269790" rIns="914112" bIns="19044" numCol="2" spcCol="18000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R="0" lvl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+mj-lt"/>
                  <a:buAutoNum type="arabicPeriod"/>
                  <a:tabLst>
                    <a:tab pos="1219200" algn="l"/>
                  </a:tabLst>
                </a:pPr>
                <a:endPara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endParaRPr>
              </a:p>
              <a:p>
                <a:pPr marR="0" lvl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+mj-lt"/>
                  <a:buAutoNum type="arabicPeriod"/>
                  <a:tabLst>
                    <a:tab pos="1219200" algn="l"/>
                  </a:tabLst>
                </a:pPr>
                <a:endParaRPr lang="ru-RU" sz="1400" dirty="0">
                  <a:latin typeface="Times New Roman" pitchFamily="18" charset="0"/>
                  <a:ea typeface="Calibri" pitchFamily="34" charset="0"/>
                  <a:cs typeface="Times New Roman" pitchFamily="18" charset="0"/>
                </a:endParaRPr>
              </a:p>
              <a:p>
                <a:pPr marR="0" lvl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tabLst>
                    <a:tab pos="1219200" algn="l"/>
                  </a:tabLst>
                </a:pPr>
                <a:endPara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endParaRPr>
              </a:p>
              <a:p>
                <a:pPr marR="0" lvl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+mj-lt"/>
                  <a:buAutoNum type="arabicPeriod"/>
                  <a:tabLst>
                    <a:tab pos="1219200" algn="l"/>
                  </a:tabLst>
                </a:pPr>
                <a:endParaRPr kumimoji="0" lang="ru-RU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endParaRPr>
              </a:p>
              <a:p>
                <a:pPr marR="0" lvl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+mj-lt"/>
                  <a:buAutoNum type="arabicPeriod"/>
                  <a:tabLst>
                    <a:tab pos="1219200" algn="l"/>
                  </a:tabLst>
                </a:pPr>
                <a:endParaRPr lang="ru-RU" sz="1600" dirty="0">
                  <a:latin typeface="Times New Roman" pitchFamily="18" charset="0"/>
                  <a:ea typeface="Calibri" pitchFamily="34" charset="0"/>
                  <a:cs typeface="Times New Roman" pitchFamily="18" charset="0"/>
                </a:endParaRPr>
              </a:p>
              <a:p>
                <a:pPr marR="0" lvl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+mj-lt"/>
                  <a:buAutoNum type="arabicPeriod"/>
                  <a:tabLst>
                    <a:tab pos="1219200" algn="l"/>
                  </a:tabLst>
                </a:pPr>
                <a:r>
                  <a:rPr kumimoji="0" lang="ru-RU" sz="16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Крокодил Гена</a:t>
                </a:r>
                <a:endParaRPr lang="ru-RU" sz="1600" dirty="0" smtClean="0">
                  <a:latin typeface="Times New Roman" pitchFamily="18" charset="0"/>
                  <a:ea typeface="Calibri" pitchFamily="34" charset="0"/>
                  <a:cs typeface="Times New Roman" pitchFamily="18" charset="0"/>
                </a:endParaRPr>
              </a:p>
              <a:p>
                <a:pPr marR="0" lvl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+mj-lt"/>
                  <a:buAutoNum type="arabicPeriod"/>
                  <a:tabLst>
                    <a:tab pos="1219200" algn="l"/>
                  </a:tabLst>
                </a:pPr>
                <a:r>
                  <a:rPr kumimoji="0" lang="ru-RU" sz="1600" b="0" i="0" u="none" strike="noStrike" cap="none" normalizeH="0" baseline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Чебурашка</a:t>
                </a:r>
                <a:endParaRPr lang="ru-RU" sz="1600" dirty="0" smtClean="0">
                  <a:latin typeface="Times New Roman" pitchFamily="18" charset="0"/>
                  <a:ea typeface="Calibri" pitchFamily="34" charset="0"/>
                  <a:cs typeface="Times New Roman" pitchFamily="18" charset="0"/>
                </a:endParaRPr>
              </a:p>
              <a:p>
                <a:pPr marR="0" lvl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+mj-lt"/>
                  <a:buAutoNum type="arabicPeriod"/>
                  <a:tabLst>
                    <a:tab pos="1219200" algn="l"/>
                  </a:tabLst>
                </a:pPr>
                <a:r>
                  <a:rPr kumimoji="0" lang="ru-RU" sz="16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Шапокляк</a:t>
                </a:r>
              </a:p>
              <a:p>
                <a:pPr marR="0" lvl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+mj-lt"/>
                  <a:buAutoNum type="arabicPeriod"/>
                  <a:tabLst>
                    <a:tab pos="1219200" algn="l"/>
                  </a:tabLst>
                </a:pPr>
                <a:r>
                  <a:rPr kumimoji="0" lang="ru-RU" sz="16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Как львенок и черепаха пели песню</a:t>
                </a:r>
              </a:p>
              <a:p>
                <a:pPr marR="0" lvl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+mj-lt"/>
                  <a:buAutoNum type="arabicPeriod"/>
                  <a:tabLst>
                    <a:tab pos="1219200" algn="l"/>
                  </a:tabLst>
                </a:pPr>
                <a:r>
                  <a:rPr kumimoji="0" lang="ru-RU" sz="1600" b="0" i="0" u="none" strike="noStrike" cap="none" normalizeH="0" baseline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Винни-Пух</a:t>
                </a:r>
                <a:endParaRPr kumimoji="0" lang="ru-RU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endParaRPr>
              </a:p>
              <a:p>
                <a:pPr marR="0" lvl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+mj-lt"/>
                  <a:buAutoNum type="arabicPeriod"/>
                  <a:tabLst>
                    <a:tab pos="1219200" algn="l"/>
                  </a:tabLst>
                </a:pPr>
                <a:r>
                  <a:rPr kumimoji="0" lang="ru-RU" sz="1600" b="0" i="0" u="none" strike="noStrike" cap="none" normalizeH="0" baseline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Винни-Пух</a:t>
                </a:r>
                <a:r>
                  <a:rPr kumimoji="0" lang="ru-RU" sz="16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 идет в гости</a:t>
                </a:r>
                <a:endParaRPr lang="ru-RU" sz="1600" dirty="0" smtClean="0">
                  <a:latin typeface="Times New Roman" pitchFamily="18" charset="0"/>
                  <a:ea typeface="Calibri" pitchFamily="34" charset="0"/>
                  <a:cs typeface="Times New Roman" pitchFamily="18" charset="0"/>
                </a:endParaRPr>
              </a:p>
              <a:p>
                <a:pPr marR="0" lvl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+mj-lt"/>
                  <a:buAutoNum type="arabicPeriod"/>
                  <a:tabLst>
                    <a:tab pos="1219200" algn="l"/>
                  </a:tabLst>
                </a:pPr>
                <a:r>
                  <a:rPr kumimoji="0" lang="ru-RU" sz="1600" b="0" i="0" u="none" strike="noStrike" cap="none" normalizeH="0" baseline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Винни-Пух</a:t>
                </a:r>
                <a:r>
                  <a:rPr kumimoji="0" lang="ru-RU" sz="16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 и день забот</a:t>
                </a:r>
                <a:endParaRPr lang="ru-RU" sz="1600" dirty="0" smtClean="0">
                  <a:latin typeface="Times New Roman" pitchFamily="18" charset="0"/>
                  <a:ea typeface="Calibri" pitchFamily="34" charset="0"/>
                  <a:cs typeface="Times New Roman" pitchFamily="18" charset="0"/>
                </a:endParaRPr>
              </a:p>
              <a:p>
                <a:pPr marR="0" lvl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+mj-lt"/>
                  <a:buAutoNum type="arabicPeriod"/>
                  <a:tabLst>
                    <a:tab pos="1219200" algn="l"/>
                  </a:tabLst>
                </a:pPr>
                <a:r>
                  <a:rPr kumimoji="0" lang="ru-RU" sz="16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Котенок по имени Гав № 1</a:t>
                </a:r>
                <a:endParaRPr lang="ru-RU" sz="1600" dirty="0" smtClean="0">
                  <a:latin typeface="Times New Roman" pitchFamily="18" charset="0"/>
                  <a:ea typeface="Calibri" pitchFamily="34" charset="0"/>
                  <a:cs typeface="Times New Roman" pitchFamily="18" charset="0"/>
                </a:endParaRPr>
              </a:p>
              <a:p>
                <a:pPr marR="0" lvl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+mj-lt"/>
                  <a:buAutoNum type="arabicPeriod"/>
                  <a:tabLst>
                    <a:tab pos="1219200" algn="l"/>
                  </a:tabLst>
                </a:pPr>
                <a:r>
                  <a:rPr kumimoji="0" lang="ru-RU" sz="16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Котенок по имени Гав № 2</a:t>
                </a:r>
              </a:p>
              <a:p>
                <a:pPr marR="0" lvl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+mj-lt"/>
                  <a:buAutoNum type="arabicPeriod"/>
                  <a:tabLst>
                    <a:tab pos="1219200" algn="l"/>
                  </a:tabLst>
                </a:pPr>
                <a:endParaRPr lang="ru-RU" sz="1600" dirty="0" smtClean="0">
                  <a:latin typeface="Times New Roman" pitchFamily="18" charset="0"/>
                  <a:ea typeface="Calibri" pitchFamily="34" charset="0"/>
                  <a:cs typeface="Times New Roman" pitchFamily="18" charset="0"/>
                </a:endParaRPr>
              </a:p>
              <a:p>
                <a:pPr marR="0" lvl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+mj-lt"/>
                  <a:buAutoNum type="arabicPeriod"/>
                  <a:tabLst>
                    <a:tab pos="1219200" algn="l"/>
                  </a:tabLst>
                </a:pPr>
                <a:endParaRPr kumimoji="0" lang="ru-RU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endParaRPr>
              </a:p>
              <a:p>
                <a:pPr marR="0" lvl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+mj-lt"/>
                  <a:buAutoNum type="arabicPeriod"/>
                  <a:tabLst>
                    <a:tab pos="1219200" algn="l"/>
                  </a:tabLst>
                </a:pPr>
                <a:endParaRPr lang="ru-RU" sz="1600" dirty="0">
                  <a:latin typeface="Times New Roman" pitchFamily="18" charset="0"/>
                  <a:ea typeface="Calibri" pitchFamily="34" charset="0"/>
                  <a:cs typeface="Times New Roman" pitchFamily="18" charset="0"/>
                </a:endParaRPr>
              </a:p>
              <a:p>
                <a:pPr marR="0" lvl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+mj-lt"/>
                  <a:buAutoNum type="arabicPeriod"/>
                  <a:tabLst>
                    <a:tab pos="1219200" algn="l"/>
                  </a:tabLst>
                </a:pPr>
                <a:endParaRPr kumimoji="0" lang="ru-RU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endParaRPr>
              </a:p>
              <a:p>
                <a:pPr marR="0" lvl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+mj-lt"/>
                  <a:buAutoNum type="arabicPeriod"/>
                  <a:tabLst>
                    <a:tab pos="1219200" algn="l"/>
                  </a:tabLst>
                </a:pPr>
                <a:endParaRPr lang="ru-RU" sz="1600" dirty="0">
                  <a:latin typeface="Times New Roman" pitchFamily="18" charset="0"/>
                  <a:ea typeface="Calibri" pitchFamily="34" charset="0"/>
                  <a:cs typeface="Times New Roman" pitchFamily="18" charset="0"/>
                </a:endParaRPr>
              </a:p>
              <a:p>
                <a:pPr marR="0" lvl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+mj-lt"/>
                  <a:buAutoNum type="arabicPeriod"/>
                  <a:tabLst>
                    <a:tab pos="1219200" algn="l"/>
                  </a:tabLst>
                </a:pPr>
                <a:endParaRPr kumimoji="0" lang="ru-RU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endParaRPr>
              </a:p>
              <a:p>
                <a:pPr marR="0" lvl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+mj-lt"/>
                  <a:buAutoNum type="arabicPeriod"/>
                  <a:tabLst>
                    <a:tab pos="1219200" algn="l"/>
                  </a:tabLst>
                </a:pPr>
                <a:endParaRPr kumimoji="0" lang="ru-RU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endParaRPr>
              </a:p>
              <a:p>
                <a:pPr marR="0" lvl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+mj-lt"/>
                  <a:buAutoNum type="arabicPeriod"/>
                  <a:tabLst>
                    <a:tab pos="1219200" algn="l"/>
                  </a:tabLst>
                </a:pPr>
                <a:r>
                  <a:rPr kumimoji="0" lang="ru-RU" sz="16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Котенок по имени Гав № 3</a:t>
                </a:r>
                <a:endParaRPr lang="ru-RU" sz="1600" dirty="0" smtClean="0">
                  <a:latin typeface="Times New Roman" pitchFamily="18" charset="0"/>
                  <a:ea typeface="Calibri" pitchFamily="34" charset="0"/>
                  <a:cs typeface="Times New Roman" pitchFamily="18" charset="0"/>
                </a:endParaRPr>
              </a:p>
              <a:p>
                <a:pPr marR="0" lvl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+mj-lt"/>
                  <a:buAutoNum type="arabicPeriod"/>
                  <a:tabLst>
                    <a:tab pos="1219200" algn="l"/>
                  </a:tabLst>
                </a:pPr>
                <a:r>
                  <a:rPr kumimoji="0" lang="ru-RU" sz="16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Трое из </a:t>
                </a:r>
                <a:r>
                  <a:rPr kumimoji="0" lang="ru-RU" sz="1600" b="0" i="0" u="none" strike="noStrike" cap="none" normalizeH="0" baseline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Простоквашино</a:t>
                </a:r>
                <a:endParaRPr lang="ru-RU" sz="1600" dirty="0" smtClean="0">
                  <a:latin typeface="Times New Roman" pitchFamily="18" charset="0"/>
                  <a:ea typeface="Calibri" pitchFamily="34" charset="0"/>
                  <a:cs typeface="Times New Roman" pitchFamily="18" charset="0"/>
                </a:endParaRPr>
              </a:p>
              <a:p>
                <a:pPr marR="0" lvl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+mj-lt"/>
                  <a:buAutoNum type="arabicPeriod"/>
                  <a:tabLst>
                    <a:tab pos="1219200" algn="l"/>
                  </a:tabLst>
                </a:pPr>
                <a:r>
                  <a:rPr kumimoji="0" lang="ru-RU" sz="16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Каникулы в </a:t>
                </a:r>
                <a:r>
                  <a:rPr kumimoji="0" lang="ru-RU" sz="1600" b="0" i="0" u="none" strike="noStrike" cap="none" normalizeH="0" baseline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Простоквашино</a:t>
                </a:r>
                <a:endParaRPr kumimoji="0" lang="ru-RU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  <a:p>
                <a:pPr marR="0" lvl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+mj-lt"/>
                  <a:buAutoNum type="arabicPeriod"/>
                  <a:tabLst>
                    <a:tab pos="1219200" algn="l"/>
                  </a:tabLst>
                </a:pPr>
                <a:r>
                  <a:rPr kumimoji="0" lang="ru-RU" sz="16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Зима в </a:t>
                </a:r>
                <a:r>
                  <a:rPr kumimoji="0" lang="ru-RU" sz="1600" b="0" i="0" u="none" strike="noStrike" cap="none" normalizeH="0" baseline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Простоквашино</a:t>
                </a:r>
                <a:endParaRPr lang="ru-RU" sz="1600" dirty="0" smtClean="0">
                  <a:latin typeface="Times New Roman" pitchFamily="18" charset="0"/>
                  <a:ea typeface="Calibri" pitchFamily="34" charset="0"/>
                  <a:cs typeface="Times New Roman" pitchFamily="18" charset="0"/>
                </a:endParaRPr>
              </a:p>
              <a:p>
                <a:pPr marR="0" lvl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+mj-lt"/>
                  <a:buAutoNum type="arabicPeriod"/>
                  <a:tabLst>
                    <a:tab pos="1219200" algn="l"/>
                  </a:tabLst>
                </a:pPr>
                <a:r>
                  <a:rPr kumimoji="0" lang="ru-RU" sz="16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Кто сказал «Мяу»?</a:t>
                </a:r>
                <a:endParaRPr lang="ru-RU" sz="1600" dirty="0" smtClean="0">
                  <a:latin typeface="Times New Roman" pitchFamily="18" charset="0"/>
                  <a:ea typeface="Calibri" pitchFamily="34" charset="0"/>
                  <a:cs typeface="Times New Roman" pitchFamily="18" charset="0"/>
                </a:endParaRPr>
              </a:p>
              <a:p>
                <a:pPr marR="0" lvl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+mj-lt"/>
                  <a:buAutoNum type="arabicPeriod"/>
                  <a:tabLst>
                    <a:tab pos="1219200" algn="l"/>
                  </a:tabLst>
                </a:pPr>
                <a:r>
                  <a:rPr kumimoji="0" lang="ru-RU" sz="1600" b="0" i="0" u="none" strike="noStrike" cap="none" normalizeH="0" baseline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Золушк</a:t>
                </a:r>
                <a:endParaRPr kumimoji="0" lang="ru-RU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endParaRPr>
              </a:p>
              <a:p>
                <a:pPr marR="0" lvl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+mj-lt"/>
                  <a:buAutoNum type="arabicPeriod"/>
                  <a:tabLst>
                    <a:tab pos="1219200" algn="l"/>
                  </a:tabLst>
                </a:pPr>
                <a:r>
                  <a:rPr kumimoji="0" lang="ru-RU" sz="16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Двенадцать месяцев</a:t>
                </a:r>
                <a:endParaRPr lang="ru-RU" sz="1600" dirty="0" smtClean="0">
                  <a:latin typeface="Times New Roman" pitchFamily="18" charset="0"/>
                  <a:ea typeface="Calibri" pitchFamily="34" charset="0"/>
                  <a:cs typeface="Times New Roman" pitchFamily="18" charset="0"/>
                </a:endParaRPr>
              </a:p>
              <a:p>
                <a:pPr marR="0" lvl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+mj-lt"/>
                  <a:buAutoNum type="arabicPeriod"/>
                  <a:tabLst>
                    <a:tab pos="1219200" algn="l"/>
                  </a:tabLst>
                </a:pPr>
                <a:r>
                  <a:rPr kumimoji="0" lang="ru-RU" sz="16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Малыш и </a:t>
                </a:r>
                <a:r>
                  <a:rPr kumimoji="0" lang="ru-RU" sz="1600" b="0" i="0" u="none" strike="noStrike" cap="none" normalizeH="0" baseline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Карлсон</a:t>
                </a:r>
                <a:endParaRPr lang="ru-RU" sz="1600" dirty="0" smtClean="0">
                  <a:latin typeface="Times New Roman" pitchFamily="18" charset="0"/>
                  <a:ea typeface="Calibri" pitchFamily="34" charset="0"/>
                  <a:cs typeface="Times New Roman" pitchFamily="18" charset="0"/>
                </a:endParaRPr>
              </a:p>
              <a:p>
                <a:pPr marR="0" lvl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+mj-lt"/>
                  <a:buAutoNum type="arabicPeriod"/>
                  <a:tabLst>
                    <a:tab pos="1219200" algn="l"/>
                  </a:tabLst>
                </a:pPr>
                <a:r>
                  <a:rPr kumimoji="0" lang="ru-RU" sz="1600" b="0" i="0" u="none" strike="noStrike" cap="none" normalizeH="0" baseline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Карлсон</a:t>
                </a:r>
                <a:r>
                  <a:rPr kumimoji="0" lang="ru-RU" sz="16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 вернулся</a:t>
                </a:r>
                <a:endParaRPr kumimoji="0" lang="ru-RU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9" name="Прямоугольник 38"/>
              <p:cNvSpPr/>
              <p:nvPr/>
            </p:nvSpPr>
            <p:spPr>
              <a:xfrm>
                <a:off x="5151268" y="114192"/>
                <a:ext cx="3564135" cy="954107"/>
              </a:xfrm>
              <a:prstGeom prst="rect">
                <a:avLst/>
              </a:prstGeom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  <a:softEdge rad="63500"/>
              </a:effectLst>
              <a:scene3d>
                <a:camera prst="orthographicFront"/>
                <a:lightRig rig="threePt" dir="t"/>
              </a:scene3d>
              <a:sp3d>
                <a:bevelT prst="convex"/>
              </a:sp3d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ru-RU" sz="1400" b="1" dirty="0" smtClean="0">
                    <a:solidFill>
                      <a:srgbClr val="0000FF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Рекомендуем Вам посмотреть вместе с детьми </a:t>
                </a:r>
                <a:r>
                  <a:rPr lang="ru-RU" sz="1400" b="1" dirty="0" err="1" smtClean="0">
                    <a:solidFill>
                      <a:srgbClr val="0000FF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переведѐнные </a:t>
                </a:r>
                <a:r>
                  <a:rPr lang="ru-RU" sz="1400" b="1" dirty="0" smtClean="0">
                    <a:solidFill>
                      <a:srgbClr val="0000FF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мультипликационные фильмы «</a:t>
                </a:r>
                <a:r>
                  <a:rPr lang="ru-RU" sz="1400" b="1" dirty="0" err="1" smtClean="0">
                    <a:solidFill>
                      <a:srgbClr val="0000FF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Союзмультфильм</a:t>
                </a:r>
                <a:r>
                  <a:rPr lang="ru-RU" sz="1400" b="1" dirty="0" smtClean="0">
                    <a:solidFill>
                      <a:srgbClr val="0000FF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» на татарском языке:</a:t>
                </a:r>
              </a:p>
            </p:txBody>
          </p:sp>
        </p:grpSp>
        <p:grpSp>
          <p:nvGrpSpPr>
            <p:cNvPr id="29" name="Группа 23"/>
            <p:cNvGrpSpPr/>
            <p:nvPr/>
          </p:nvGrpSpPr>
          <p:grpSpPr>
            <a:xfrm>
              <a:off x="9197025" y="6440"/>
              <a:ext cx="4380823" cy="5824727"/>
              <a:chOff x="9197025" y="6440"/>
              <a:chExt cx="4380823" cy="5824727"/>
            </a:xfrm>
          </p:grpSpPr>
          <p:sp>
            <p:nvSpPr>
              <p:cNvPr id="30" name="Прямоугольник с двумя скругленными противолежащими углами 29"/>
              <p:cNvSpPr/>
              <p:nvPr/>
            </p:nvSpPr>
            <p:spPr>
              <a:xfrm flipH="1">
                <a:off x="9774951" y="883498"/>
                <a:ext cx="3714776" cy="4832087"/>
              </a:xfrm>
              <a:prstGeom prst="round2Diag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 sz="1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" name="Rectangle 1"/>
              <p:cNvSpPr>
                <a:spLocks noChangeArrowheads="1"/>
              </p:cNvSpPr>
              <p:nvPr/>
            </p:nvSpPr>
            <p:spPr bwMode="auto">
              <a:xfrm>
                <a:off x="9851680" y="814409"/>
                <a:ext cx="3463224" cy="50167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228600" marR="0" lvl="0" indent="-22860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+mj-lt"/>
                  <a:buAutoNum type="arabicPeriod"/>
                  <a:tabLst>
                    <a:tab pos="171450" algn="l"/>
                  </a:tabLst>
                </a:pPr>
                <a:r>
                  <a:rPr kumimoji="0" lang="ru-RU" sz="2000" b="0" i="0" u="none" strike="noStrike" cap="none" normalizeH="0" baseline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Өч кыз</a:t>
                </a:r>
                <a:r>
                  <a:rPr kumimoji="0" lang="ru-RU" sz="2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– Три дочери</a:t>
                </a:r>
                <a:endParaRPr kumimoji="0" lang="ru-RU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  <a:p>
                <a:pPr marL="228600" marR="0" lvl="0" indent="-22860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+mj-lt"/>
                  <a:buAutoNum type="arabicPeriod"/>
                  <a:tabLst>
                    <a:tab pos="171450" algn="l"/>
                  </a:tabLst>
                </a:pPr>
                <a:r>
                  <a:rPr kumimoji="0" lang="ru-RU" sz="2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Алтын </a:t>
                </a:r>
                <a:r>
                  <a:rPr kumimoji="0" lang="ru-RU" sz="2000" b="0" i="0" u="none" strike="noStrike" cap="none" normalizeH="0" baseline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бөртекләр </a:t>
                </a:r>
                <a:r>
                  <a:rPr kumimoji="0" lang="ru-RU" sz="2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– Золотые зернышки</a:t>
                </a:r>
                <a:endParaRPr kumimoji="0" lang="ru-RU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  <a:p>
                <a:pPr marL="228600" marR="0" lvl="0" indent="-22860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+mj-lt"/>
                  <a:buAutoNum type="arabicPeriod"/>
                  <a:tabLst>
                    <a:tab pos="171450" algn="l"/>
                  </a:tabLst>
                </a:pPr>
                <a:r>
                  <a:rPr kumimoji="0" lang="ru-RU" sz="2000" b="0" i="0" u="none" strike="noStrike" cap="none" normalizeH="0" baseline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Төлке белән Каз</a:t>
                </a:r>
                <a:r>
                  <a:rPr kumimoji="0" lang="ru-RU" sz="2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– Лиса и Гусь</a:t>
                </a:r>
                <a:endParaRPr kumimoji="0" lang="ru-RU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  <a:p>
                <a:pPr marL="228600" marR="0" lvl="0" indent="-22860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+mj-lt"/>
                  <a:buAutoNum type="arabicPeriod"/>
                  <a:tabLst>
                    <a:tab pos="171450" algn="l"/>
                  </a:tabLst>
                </a:pPr>
                <a:r>
                  <a:rPr kumimoji="0" lang="ru-RU" sz="2000" b="0" i="0" u="none" strike="noStrike" cap="none" normalizeH="0" baseline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Бүләк кемгә?</a:t>
                </a:r>
                <a:r>
                  <a:rPr kumimoji="0" lang="ru-RU" sz="2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– Кому подарок?</a:t>
                </a:r>
                <a:endParaRPr kumimoji="0" lang="ru-RU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  <a:p>
                <a:pPr marL="228600" marR="0" lvl="0" indent="-22860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+mj-lt"/>
                  <a:buAutoNum type="arabicPeriod"/>
                  <a:tabLst>
                    <a:tab pos="171450" algn="l"/>
                  </a:tabLst>
                </a:pPr>
                <a:r>
                  <a:rPr kumimoji="0" lang="ru-RU" sz="2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Ике </a:t>
                </a:r>
                <a:r>
                  <a:rPr kumimoji="0" lang="ru-RU" sz="2000" b="0" i="0" u="none" strike="noStrike" cap="none" normalizeH="0" baseline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кыз</a:t>
                </a:r>
                <a:r>
                  <a:rPr kumimoji="0" lang="ru-RU" sz="2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– Две дочери</a:t>
                </a:r>
                <a:endParaRPr kumimoji="0" lang="ru-RU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  <a:p>
                <a:pPr marL="228600" marR="0" lvl="0" indent="-22860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+mj-lt"/>
                  <a:buAutoNum type="arabicPeriod"/>
                  <a:tabLst>
                    <a:tab pos="171450" algn="l"/>
                  </a:tabLst>
                </a:pPr>
                <a:r>
                  <a:rPr kumimoji="0" lang="ru-RU" sz="2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Су </a:t>
                </a:r>
                <a:r>
                  <a:rPr kumimoji="0" lang="ru-RU" sz="2000" b="0" i="0" u="none" strike="noStrike" cap="none" normalizeH="0" baseline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анасы</a:t>
                </a:r>
                <a:r>
                  <a:rPr kumimoji="0" lang="ru-RU" sz="2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– Водяная</a:t>
                </a:r>
                <a:endParaRPr kumimoji="0" lang="ru-RU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  <a:p>
                <a:pPr marL="228600" marR="0" lvl="0" indent="-22860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+mj-lt"/>
                  <a:buAutoNum type="arabicPeriod"/>
                  <a:tabLst>
                    <a:tab pos="171450" algn="l"/>
                  </a:tabLst>
                </a:pPr>
                <a:r>
                  <a:rPr kumimoji="0" lang="ru-RU" sz="2000" b="0" i="0" u="none" strike="noStrike" cap="none" normalizeH="0" baseline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Кәҗә белән Сарык</a:t>
                </a:r>
                <a:r>
                  <a:rPr kumimoji="0" lang="ru-RU" sz="2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– Сказка про Козу и Барана</a:t>
                </a:r>
                <a:endParaRPr kumimoji="0" lang="ru-RU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  <a:p>
                <a:pPr marL="228600" marR="0" lvl="0" indent="-22860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+mj-lt"/>
                  <a:buAutoNum type="arabicPeriod"/>
                  <a:tabLst>
                    <a:tab pos="171450" algn="l"/>
                  </a:tabLst>
                </a:pPr>
                <a:r>
                  <a:rPr kumimoji="0" lang="ru-RU" sz="2000" b="0" i="0" u="none" strike="noStrike" cap="none" normalizeH="0" baseline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Сертотмас</a:t>
                </a:r>
                <a:r>
                  <a:rPr kumimoji="0" lang="ru-RU" sz="2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ru-RU" sz="2000" b="0" i="0" u="none" strike="noStrike" cap="none" normalizeH="0" baseline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үрдәк </a:t>
                </a:r>
                <a:r>
                  <a:rPr kumimoji="0" lang="ru-RU" sz="2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– Болтливая утка</a:t>
                </a:r>
                <a:endParaRPr kumimoji="0" lang="ru-RU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  <a:p>
                <a:pPr marL="228600" marR="0" lvl="0" indent="-22860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+mj-lt"/>
                  <a:buAutoNum type="arabicPeriod"/>
                  <a:tabLst>
                    <a:tab pos="171450" algn="l"/>
                  </a:tabLst>
                </a:pPr>
                <a:r>
                  <a:rPr kumimoji="0" lang="ru-RU" sz="2000" b="0" i="0" u="none" strike="noStrike" cap="none" normalizeH="0" baseline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Куян</a:t>
                </a:r>
                <a:r>
                  <a:rPr kumimoji="0" lang="ru-RU" sz="2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ru-RU" sz="2000" b="0" i="0" u="none" strike="noStrike" cap="none" normalizeH="0" baseline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кызы</a:t>
                </a:r>
                <a:r>
                  <a:rPr kumimoji="0" lang="ru-RU" sz="2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– Зайчиха</a:t>
                </a:r>
                <a:endParaRPr kumimoji="0" lang="ru-RU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  <a:p>
                <a:pPr marL="228600" marR="0" lvl="0" indent="-22860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+mj-lt"/>
                  <a:buAutoNum type="arabicPeriod"/>
                  <a:tabLst>
                    <a:tab pos="171450" algn="l"/>
                  </a:tabLst>
                </a:pPr>
                <a:r>
                  <a:rPr kumimoji="0" lang="ru-RU" sz="2000" b="0" i="0" u="none" strike="noStrike" cap="none" normalizeH="0" baseline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Чукмар</a:t>
                </a:r>
                <a:r>
                  <a:rPr kumimoji="0" lang="ru-RU" sz="2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ru-RU" sz="2000" b="0" i="0" u="none" strike="noStrike" cap="none" normalizeH="0" baseline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белән Тукмар</a:t>
                </a:r>
                <a:r>
                  <a:rPr kumimoji="0" lang="ru-RU" sz="2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- </a:t>
                </a:r>
                <a:r>
                  <a:rPr kumimoji="0" lang="ru-RU" sz="2000" b="0" i="0" u="none" strike="noStrike" cap="none" normalizeH="0" baseline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Чукмар</a:t>
                </a:r>
                <a:r>
                  <a:rPr kumimoji="0" lang="ru-RU" sz="2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и </a:t>
                </a:r>
                <a:r>
                  <a:rPr kumimoji="0" lang="ru-RU" sz="2000" b="0" i="0" u="none" strike="noStrike" cap="none" normalizeH="0" baseline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Тукмар</a:t>
                </a:r>
                <a:endParaRPr kumimoji="0" lang="ru-RU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  <a:p>
                <a:pPr marL="228600" marR="0" lvl="0" indent="-22860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+mj-lt"/>
                  <a:buAutoNum type="arabicPeriod"/>
                  <a:tabLst>
                    <a:tab pos="171450" algn="l"/>
                  </a:tabLst>
                </a:pPr>
                <a:r>
                  <a:rPr kumimoji="0" lang="ru-RU" sz="2000" b="0" i="0" u="none" strike="noStrike" cap="none" normalizeH="0" baseline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Агачлар</a:t>
                </a:r>
                <a:r>
                  <a:rPr kumimoji="0" lang="ru-RU" sz="2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да </a:t>
                </a:r>
                <a:r>
                  <a:rPr kumimoji="0" lang="ru-RU" sz="2000" b="0" i="0" u="none" strike="noStrike" cap="none" normalizeH="0" baseline="0" dirty="0" err="1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авырый</a:t>
                </a:r>
                <a:r>
                  <a:rPr kumimoji="0" lang="ru-RU" sz="2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– Деревья тоже болеют</a:t>
                </a:r>
                <a:endParaRPr kumimoji="0" lang="ru-RU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6" name="Прямоугольник 35"/>
              <p:cNvSpPr/>
              <p:nvPr/>
            </p:nvSpPr>
            <p:spPr>
              <a:xfrm>
                <a:off x="9197025" y="6440"/>
                <a:ext cx="4380823" cy="738664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  <a:softEdge rad="63500"/>
              </a:effectLst>
              <a:scene3d>
                <a:camera prst="orthographicFront"/>
                <a:lightRig rig="threePt" dir="t"/>
              </a:scene3d>
              <a:sp3d>
                <a:bevelT prst="convex"/>
              </a:sp3d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 lvl="0"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1400" b="1" dirty="0" smtClean="0">
                    <a:solidFill>
                      <a:srgbClr val="0000FF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Рекомендуем Вам посмотреть вместе с детьми созданные мультипликационные фильмы на татарском языке:</a:t>
                </a:r>
                <a:endParaRPr lang="ru-RU" sz="14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1"/>
          <p:cNvSpPr>
            <a:spLocks noChangeArrowheads="1"/>
          </p:cNvSpPr>
          <p:nvPr/>
        </p:nvSpPr>
        <p:spPr bwMode="auto">
          <a:xfrm>
            <a:off x="116463" y="178187"/>
            <a:ext cx="7428825" cy="1815882"/>
          </a:xfrm>
          <a:prstGeom prst="rect">
            <a:avLst/>
          </a:prstGeom>
          <a:ln w="19050">
            <a:solidFill>
              <a:srgbClr val="00B050"/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УВАЖАЕМЫЕ РОДИТЕЛИ!</a:t>
            </a:r>
            <a:endParaRPr lang="ru-RU" sz="16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27038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3399"/>
                </a:solidFill>
                <a:effectLst/>
                <a:latin typeface="Times New Roman" pitchFamily="18" charset="0"/>
                <a:ea typeface="Comic Sans MS" pitchFamily="66" charset="0"/>
                <a:cs typeface="Times New Roman" pitchFamily="18" charset="0"/>
              </a:rPr>
              <a:t>На официальном сайте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3399"/>
                </a:solidFill>
                <a:effectLst/>
                <a:latin typeface="Times New Roman" pitchFamily="18" charset="0"/>
                <a:ea typeface="Comic Sans MS" pitchFamily="66" charset="0"/>
                <a:cs typeface="Times New Roman" pitchFamily="18" charset="0"/>
              </a:rPr>
              <a:t>МИНИСТЕРСТВА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27038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3399"/>
                </a:solidFill>
                <a:effectLst/>
                <a:latin typeface="Times New Roman" pitchFamily="18" charset="0"/>
                <a:ea typeface="Comic Sans MS" pitchFamily="66" charset="0"/>
                <a:cs typeface="Times New Roman" pitchFamily="18" charset="0"/>
              </a:rPr>
              <a:t>ОБРАЗОВАНИЯ И НАУКИ РТ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27038" algn="l"/>
              </a:tabLst>
            </a:pP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omic Sans MS" pitchFamily="66" charset="0"/>
                <a:cs typeface="Times New Roman" pitchFamily="18" charset="0"/>
              </a:rPr>
              <a:t>http://mon.tatarstan.ru/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27038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3399"/>
                </a:solidFill>
                <a:effectLst/>
                <a:latin typeface="Times New Roman" pitchFamily="18" charset="0"/>
                <a:ea typeface="Comic Sans MS" pitchFamily="66" charset="0"/>
                <a:cs typeface="Times New Roman" pitchFamily="18" charset="0"/>
              </a:rPr>
              <a:t>в разделе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3399"/>
                </a:solidFill>
                <a:effectLst/>
                <a:latin typeface="Times New Roman" pitchFamily="18" charset="0"/>
                <a:ea typeface="Comic Sans MS" pitchFamily="66" charset="0"/>
                <a:cs typeface="Times New Roman" pitchFamily="18" charset="0"/>
              </a:rPr>
              <a:t>«Дошкольное образование»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27038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3399"/>
                </a:solidFill>
                <a:effectLst/>
                <a:latin typeface="Times New Roman" pitchFamily="18" charset="0"/>
                <a:ea typeface="Comic Sans MS" pitchFamily="66" charset="0"/>
                <a:cs typeface="Times New Roman" pitchFamily="18" charset="0"/>
              </a:rPr>
              <a:t>размещены новые учебно-методические комплекты по обучению детей двум государственным языкам в дошкольных образовательных учреждениях.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1" name="Группа 20"/>
          <p:cNvGrpSpPr/>
          <p:nvPr/>
        </p:nvGrpSpPr>
        <p:grpSpPr>
          <a:xfrm>
            <a:off x="184730" y="3867153"/>
            <a:ext cx="8985737" cy="1969770"/>
            <a:chOff x="11849187" y="7694185"/>
            <a:chExt cx="15523596" cy="5230890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11849187" y="7694185"/>
              <a:ext cx="11818299" cy="4822227"/>
            </a:xfrm>
            <a:prstGeom prst="rect">
              <a:avLst/>
            </a:prstGeom>
            <a:solidFill>
              <a:srgbClr val="CCFF99"/>
            </a:solidFill>
            <a:ln>
              <a:solidFill>
                <a:srgbClr val="00B050"/>
              </a:solidFill>
            </a:ln>
          </p:spPr>
          <p:txBody>
            <a:bodyPr wrap="square">
              <a:spAutoFit/>
            </a:bodyPr>
            <a:lstStyle/>
            <a:p>
              <a:pPr algn="just" fontAlgn="base"/>
              <a:r>
                <a:rPr lang="ru-RU" sz="12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1600" dirty="0" smtClean="0">
                  <a:latin typeface="Times New Roman" pitchFamily="18" charset="0"/>
                  <a:cs typeface="Times New Roman" pitchFamily="18" charset="0"/>
                </a:rPr>
                <a:t>При поддержке Президента Республики Татарстан Р. Н. </a:t>
              </a:r>
              <a:r>
                <a:rPr lang="ru-RU" sz="1600" dirty="0" err="1" smtClean="0">
                  <a:latin typeface="Times New Roman" pitchFamily="18" charset="0"/>
                  <a:cs typeface="Times New Roman" pitchFamily="18" charset="0"/>
                </a:rPr>
                <a:t>Минниханова</a:t>
              </a:r>
              <a:r>
                <a:rPr lang="ru-RU" sz="1600" dirty="0" smtClean="0">
                  <a:latin typeface="Times New Roman" pitchFamily="18" charset="0"/>
                  <a:cs typeface="Times New Roman" pitchFamily="18" charset="0"/>
                </a:rPr>
                <a:t> 12 ноября 2018 года был запущен детский круглосуточный телеканал «ШАЯН ТВ», задачей которого является создание единого познавательно – образовательного пространства на татарском языке для детей, проживающих на территории Республики Татарстан и за ее пределами. Подробную информацию можно получить на официальном сайте детского сада в разделе «Говорим по-татарски/ </a:t>
              </a:r>
              <a:r>
                <a:rPr lang="ru-RU" sz="1600" dirty="0" err="1" smtClean="0">
                  <a:latin typeface="Times New Roman" pitchFamily="18" charset="0"/>
                  <a:cs typeface="Times New Roman" pitchFamily="18" charset="0"/>
                </a:rPr>
                <a:t>Татарча</a:t>
              </a:r>
              <a:r>
                <a:rPr lang="ru-RU" sz="16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1600" dirty="0" err="1" smtClean="0">
                  <a:latin typeface="Times New Roman" pitchFamily="18" charset="0"/>
                  <a:cs typeface="Times New Roman" pitchFamily="18" charset="0"/>
                </a:rPr>
                <a:t>сөйләшәбез</a:t>
              </a:r>
              <a:r>
                <a:rPr lang="ru-RU" sz="1600" dirty="0" smtClean="0">
                  <a:latin typeface="Times New Roman" pitchFamily="18" charset="0"/>
                  <a:cs typeface="Times New Roman" pitchFamily="18" charset="0"/>
                </a:rPr>
                <a:t>».</a:t>
              </a:r>
            </a:p>
          </p:txBody>
        </p:sp>
        <p:pic>
          <p:nvPicPr>
            <p:cNvPr id="23" name="Picture 2" descr="https://realnoevremya.com/uploads/gallery/17/aa/8499637db5a8d7d9.jpg"/>
            <p:cNvPicPr>
              <a:picLocks noChangeAspect="1" noChangeArrowheads="1"/>
            </p:cNvPicPr>
            <p:nvPr/>
          </p:nvPicPr>
          <p:blipFill>
            <a:blip r:embed="rId3" cstate="print">
              <a:lum contrast="30000"/>
            </a:blip>
            <a:srcRect/>
            <a:stretch>
              <a:fillRect/>
            </a:stretch>
          </p:blipFill>
          <p:spPr bwMode="auto">
            <a:xfrm>
              <a:off x="23950291" y="7958787"/>
              <a:ext cx="3422492" cy="4966288"/>
            </a:xfrm>
            <a:prstGeom prst="rect">
              <a:avLst/>
            </a:prstGeom>
            <a:noFill/>
            <a:effectLst>
              <a:glow rad="63500">
                <a:schemeClr val="accent3">
                  <a:satMod val="175000"/>
                  <a:alpha val="40000"/>
                </a:schemeClr>
              </a:glow>
              <a:softEdge rad="31750"/>
            </a:effectLst>
          </p:spPr>
        </p:pic>
      </p:grpSp>
      <p:sp>
        <p:nvSpPr>
          <p:cNvPr id="28" name="Rectangle 3"/>
          <p:cNvSpPr>
            <a:spLocks noChangeArrowheads="1"/>
          </p:cNvSpPr>
          <p:nvPr/>
        </p:nvSpPr>
        <p:spPr bwMode="auto">
          <a:xfrm>
            <a:off x="2432720" y="2275961"/>
            <a:ext cx="7200068" cy="132343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indent="8572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канале ТНВ создана телепередача на татарском языке 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60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Әкият илендә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</a:t>
            </a:r>
            <a:r>
              <a:rPr lang="ru-RU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детей дошкольного возраста.</a:t>
            </a:r>
          </a:p>
          <a:p>
            <a:pPr lvl="0" indent="85725" algn="just" fontAlgn="base">
              <a:spcBef>
                <a:spcPct val="0"/>
              </a:spcBef>
              <a:spcAft>
                <a:spcPct val="0"/>
              </a:spcAft>
              <a:tabLst>
                <a:tab pos="1092200" algn="l"/>
              </a:tabLst>
            </a:pPr>
            <a:r>
              <a:rPr lang="ru-RU" sz="16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Эта передача помогает детям и Вам изучать татарский язык, начиная с самых его азов. У детей развивается интерес к татарскому языку и формированию основ поликультурной личности.</a:t>
            </a:r>
            <a:endParaRPr kumimoji="0" lang="ru-RU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" name="Picture 9" descr="http://www.frosat.net/images/scrshots/116/TNV_Kazan_479719a4__thb_id_0039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9487" y="2097788"/>
            <a:ext cx="1547823" cy="1400185"/>
          </a:xfrm>
          <a:prstGeom prst="rect">
            <a:avLst/>
          </a:prstGeom>
          <a:noFill/>
        </p:spPr>
      </p:pic>
      <p:pic>
        <p:nvPicPr>
          <p:cNvPr id="30" name="Picture 13" descr="https://4cio.ru/content/upload/rt2.png?1492544460750"/>
          <p:cNvPicPr>
            <a:picLocks noChangeAspect="1" noChangeArrowheads="1"/>
          </p:cNvPicPr>
          <p:nvPr/>
        </p:nvPicPr>
        <p:blipFill>
          <a:blip r:embed="rId5" cstate="print">
            <a:lum bright="-10000" contrast="40000"/>
          </a:blip>
          <a:srcRect l="9917" r="10747" b="20624"/>
          <a:stretch>
            <a:fillRect/>
          </a:stretch>
        </p:blipFill>
        <p:spPr bwMode="auto">
          <a:xfrm>
            <a:off x="7545288" y="236849"/>
            <a:ext cx="1702571" cy="1571604"/>
          </a:xfrm>
          <a:prstGeom prst="rect">
            <a:avLst/>
          </a:prstGeom>
          <a:noFill/>
        </p:spPr>
      </p:pic>
      <p:sp>
        <p:nvSpPr>
          <p:cNvPr id="31" name="Прямоугольник 30"/>
          <p:cNvSpPr/>
          <p:nvPr/>
        </p:nvSpPr>
        <p:spPr>
          <a:xfrm>
            <a:off x="2592288" y="6181360"/>
            <a:ext cx="4953000" cy="594304"/>
          </a:xfrm>
          <a:prstGeom prst="rect">
            <a:avLst/>
          </a:prstGeom>
          <a:solidFill>
            <a:srgbClr val="F66EA8"/>
          </a:solidFill>
          <a:ln>
            <a:solidFill>
              <a:srgbClr val="F66EA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00FF"/>
                </a:solidFill>
                <a:latin typeface="Georgia" pitchFamily="18" charset="0"/>
              </a:rPr>
              <a:t>Важно знать</a:t>
            </a:r>
            <a:endParaRPr lang="ru-RU" sz="2800" b="1" dirty="0">
              <a:solidFill>
                <a:srgbClr val="0000FF"/>
              </a:solidFill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0" y="-25"/>
            <a:ext cx="9906000" cy="6858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Прямоугольник 16"/>
          <p:cNvSpPr/>
          <p:nvPr/>
        </p:nvSpPr>
        <p:spPr>
          <a:xfrm>
            <a:off x="2864768" y="6263696"/>
            <a:ext cx="4953000" cy="59430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00FF"/>
                </a:solidFill>
                <a:latin typeface="Georgia" pitchFamily="18" charset="0"/>
                <a:cs typeface="Times New Roman" pitchFamily="18" charset="0"/>
              </a:rPr>
              <a:t>Словарный минимум для детей 6 - 7 лет</a:t>
            </a:r>
            <a:endParaRPr lang="ru-RU" sz="1600" dirty="0">
              <a:solidFill>
                <a:srgbClr val="0000FF"/>
              </a:solidFill>
              <a:latin typeface="Georgia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96921" y="1490399"/>
            <a:ext cx="9223025" cy="4760508"/>
          </a:xfrm>
          <a:prstGeom prst="roundRect">
            <a:avLst>
              <a:gd name="adj" fmla="val 13165"/>
            </a:avLst>
          </a:prstGeom>
          <a:ln w="19050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94471" y="116633"/>
            <a:ext cx="9223024" cy="132343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Словарный минимум для детей, обучающихся татарскому языку по учебно-методическому комплекту (УМК), в возрасте 6 - 7 лет ПРОЕКТ</a:t>
            </a:r>
          </a:p>
          <a:p>
            <a:pPr algn="ctr"/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«Без </a:t>
            </a:r>
            <a:r>
              <a:rPr lang="ru-RU" sz="20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инде</a:t>
            </a: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хәзер зурлар</a:t>
            </a: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0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мәктәпкә илтә юллар</a:t>
            </a: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» -</a:t>
            </a:r>
          </a:p>
          <a:p>
            <a:pPr algn="ctr"/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«Мы сейчас уже большие – дорога </a:t>
            </a:r>
            <a:r>
              <a:rPr lang="ru-RU" sz="20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ведѐт </a:t>
            </a: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 школу» </a:t>
            </a:r>
            <a:endParaRPr lang="ru-RU" sz="16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1" name="Таблица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398118"/>
              </p:ext>
            </p:extLst>
          </p:nvPr>
        </p:nvGraphicFramePr>
        <p:xfrm>
          <a:off x="344488" y="1484784"/>
          <a:ext cx="9001000" cy="5120640"/>
        </p:xfrm>
        <a:graphic>
          <a:graphicData uri="http://schemas.openxmlformats.org/drawingml/2006/table">
            <a:tbl>
              <a:tblPr/>
              <a:tblGrid>
                <a:gridCol w="5012276"/>
                <a:gridCol w="3988724"/>
              </a:tblGrid>
              <a:tr h="4768152">
                <a:tc>
                  <a:txBody>
                    <a:bodyPr/>
                    <a:lstStyle/>
                    <a:p>
                      <a:pPr marL="111760" algn="just">
                        <a:spcAft>
                          <a:spcPts val="0"/>
                        </a:spcAft>
                      </a:pPr>
                      <a:r>
                        <a:rPr lang="tt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Син кем? - ты кто?</a:t>
                      </a:r>
                      <a:endParaRPr lang="ru-RU" sz="2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111760" algn="just">
                        <a:spcAft>
                          <a:spcPts val="0"/>
                        </a:spcAft>
                      </a:pPr>
                      <a:r>
                        <a:rPr lang="tt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Хәерле көн - добрый ден</a:t>
                      </a:r>
                      <a:r>
                        <a:rPr lang="ru-RU" sz="24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ь</a:t>
                      </a:r>
                      <a:endParaRPr lang="ru-RU" sz="2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111760" algn="just">
                        <a:spcAft>
                          <a:spcPts val="0"/>
                        </a:spcAft>
                      </a:pPr>
                      <a:r>
                        <a:rPr lang="tt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Бу кем? - это кто?</a:t>
                      </a:r>
                      <a:endParaRPr lang="ru-RU" sz="2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111760" algn="just">
                        <a:spcAft>
                          <a:spcPts val="0"/>
                        </a:spcAft>
                      </a:pPr>
                      <a:r>
                        <a:rPr lang="tt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Бу нәрсә? - это что?</a:t>
                      </a:r>
                      <a:endParaRPr lang="ru-RU" sz="2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111760" algn="just">
                        <a:spcAft>
                          <a:spcPts val="0"/>
                        </a:spcAft>
                      </a:pPr>
                      <a:r>
                        <a:rPr lang="tt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Нишли? - что делает?</a:t>
                      </a:r>
                      <a:endParaRPr lang="ru-RU" sz="2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111760" algn="just">
                        <a:spcAft>
                          <a:spcPts val="0"/>
                        </a:spcAft>
                      </a:pPr>
                      <a:r>
                        <a:rPr lang="tt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Нишлисең? - что делаеш</a:t>
                      </a:r>
                      <a:r>
                        <a:rPr lang="ru-RU" sz="24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ь</a:t>
                      </a:r>
                      <a:r>
                        <a:rPr lang="tt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? </a:t>
                      </a:r>
                      <a:endParaRPr lang="ru-RU" sz="2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111760">
                        <a:spcAft>
                          <a:spcPts val="0"/>
                        </a:spcAft>
                      </a:pPr>
                      <a:r>
                        <a:rPr lang="tt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Син нишлисең? - ты что делаешь?</a:t>
                      </a:r>
                      <a:endParaRPr lang="ru-RU" sz="2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111760" algn="just">
                        <a:spcAft>
                          <a:spcPts val="0"/>
                        </a:spcAft>
                      </a:pPr>
                      <a:r>
                        <a:rPr lang="tt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Йоклый - спит</a:t>
                      </a:r>
                      <a:endParaRPr lang="ru-RU" sz="2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111760" algn="just">
                        <a:spcAft>
                          <a:spcPts val="0"/>
                        </a:spcAft>
                      </a:pPr>
                      <a:r>
                        <a:rPr lang="tt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Утыра - сидит</a:t>
                      </a:r>
                      <a:endParaRPr lang="ru-RU" sz="2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111760" algn="just">
                        <a:spcAft>
                          <a:spcPts val="0"/>
                        </a:spcAft>
                      </a:pPr>
                      <a:r>
                        <a:rPr lang="tt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Утырам - си</a:t>
                      </a:r>
                      <a:r>
                        <a:rPr lang="ru-RU" sz="24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жу</a:t>
                      </a:r>
                      <a:endParaRPr lang="ru-RU" sz="2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11176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2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Ашый - кушает</a:t>
                      </a:r>
                      <a:endParaRPr lang="ru-RU" sz="24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111760" algn="just">
                        <a:spcAft>
                          <a:spcPts val="0"/>
                        </a:spcAft>
                      </a:pPr>
                      <a:r>
                        <a:rPr lang="tt-RU" sz="2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Ашыйм - кушаю</a:t>
                      </a:r>
                      <a:endParaRPr lang="ru-RU" sz="24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111760" algn="just">
                        <a:spcAft>
                          <a:spcPts val="0"/>
                        </a:spcAft>
                      </a:pPr>
                      <a:r>
                        <a:rPr lang="tt-RU" sz="2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Эчә - пьет</a:t>
                      </a:r>
                      <a:endParaRPr lang="ru-RU" sz="24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0766" marR="40766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1176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2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Эчәм - </a:t>
                      </a:r>
                      <a:r>
                        <a:rPr lang="ru-RU" sz="2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пью</a:t>
                      </a:r>
                    </a:p>
                    <a:p>
                      <a:pPr marL="111760" algn="just">
                        <a:spcAft>
                          <a:spcPts val="0"/>
                        </a:spcAft>
                      </a:pPr>
                      <a:r>
                        <a:rPr lang="ru-RU" sz="2400" dirty="0" err="1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Уйный</a:t>
                      </a:r>
                      <a:r>
                        <a:rPr lang="ru-RU" sz="2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- играет</a:t>
                      </a:r>
                    </a:p>
                    <a:p>
                      <a:pPr marL="111760" algn="just">
                        <a:spcAft>
                          <a:spcPts val="0"/>
                        </a:spcAft>
                      </a:pPr>
                      <a:r>
                        <a:rPr lang="ru-RU" sz="2400" dirty="0" err="1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Уйныйм</a:t>
                      </a:r>
                      <a:r>
                        <a:rPr lang="ru-RU" sz="2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- играю</a:t>
                      </a:r>
                    </a:p>
                    <a:p>
                      <a:pPr marL="111760">
                        <a:spcAft>
                          <a:spcPts val="0"/>
                        </a:spcAft>
                      </a:pPr>
                      <a:r>
                        <a:rPr lang="tt-RU" sz="2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Кая барасың? - куда идешь?</a:t>
                      </a:r>
                      <a:endParaRPr lang="ru-RU" sz="24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111760" algn="just">
                        <a:spcAft>
                          <a:spcPts val="0"/>
                        </a:spcAft>
                      </a:pPr>
                      <a:r>
                        <a:rPr lang="tt-RU" sz="2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Барам - иду</a:t>
                      </a:r>
                      <a:endParaRPr lang="ru-RU" sz="24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111760" algn="just">
                        <a:spcAft>
                          <a:spcPts val="0"/>
                        </a:spcAft>
                      </a:pPr>
                      <a:r>
                        <a:rPr lang="tt-RU" sz="2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Сикер - прыгай</a:t>
                      </a:r>
                      <a:endParaRPr lang="ru-RU" sz="24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111760" algn="just">
                        <a:spcAft>
                          <a:spcPts val="0"/>
                        </a:spcAft>
                      </a:pPr>
                      <a:r>
                        <a:rPr lang="tt-RU" sz="2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Сикерәм - прыгаю</a:t>
                      </a:r>
                      <a:endParaRPr lang="ru-RU" sz="24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111760" algn="just">
                        <a:spcAft>
                          <a:spcPts val="0"/>
                        </a:spcAft>
                      </a:pPr>
                      <a:r>
                        <a:rPr lang="tt-RU" sz="2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Сикерә - прыгает</a:t>
                      </a:r>
                      <a:endParaRPr lang="ru-RU" sz="24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111760" algn="just">
                        <a:spcAft>
                          <a:spcPts val="0"/>
                        </a:spcAft>
                      </a:pPr>
                      <a:r>
                        <a:rPr lang="tt-RU" sz="2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Йөгерә - бегает</a:t>
                      </a:r>
                      <a:endParaRPr lang="ru-RU" sz="24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111760" algn="just">
                        <a:spcAft>
                          <a:spcPts val="0"/>
                        </a:spcAft>
                      </a:pPr>
                      <a:r>
                        <a:rPr lang="tt-RU" sz="2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Йөгер - беги</a:t>
                      </a:r>
                      <a:endParaRPr lang="ru-RU" sz="24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111760" algn="just">
                        <a:spcAft>
                          <a:spcPts val="0"/>
                        </a:spcAft>
                      </a:pPr>
                      <a:r>
                        <a:rPr lang="tt-RU" sz="2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Йөгерәм - бегу</a:t>
                      </a:r>
                      <a:endParaRPr lang="ru-RU" sz="24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111760" algn="just">
                        <a:spcAft>
                          <a:spcPts val="0"/>
                        </a:spcAft>
                      </a:pPr>
                      <a:r>
                        <a:rPr lang="tt-RU" sz="2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Җырла - пой</a:t>
                      </a:r>
                      <a:endParaRPr lang="ru-RU" sz="24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111760" algn="just">
                        <a:spcAft>
                          <a:spcPts val="0"/>
                        </a:spcAft>
                      </a:pPr>
                      <a:r>
                        <a:rPr lang="tt-RU" sz="2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Җырлыйм - пою</a:t>
                      </a:r>
                      <a:endParaRPr lang="ru-RU" sz="24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80645" algn="just">
                        <a:spcAft>
                          <a:spcPts val="0"/>
                        </a:spcAft>
                      </a:pPr>
                      <a:endParaRPr lang="ru-RU" sz="2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0766" marR="40766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0" y="-34688"/>
            <a:ext cx="9948418" cy="689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" name="Прямоугольник 20"/>
          <p:cNvSpPr/>
          <p:nvPr/>
        </p:nvSpPr>
        <p:spPr>
          <a:xfrm>
            <a:off x="1352600" y="6021288"/>
            <a:ext cx="7920880" cy="59430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00FF"/>
                </a:solidFill>
                <a:latin typeface="Georgia" pitchFamily="18" charset="0"/>
                <a:cs typeface="Times New Roman" pitchFamily="18" charset="0"/>
              </a:rPr>
              <a:t>Словарный минимум для детей 6 - 7 лет</a:t>
            </a:r>
            <a:endParaRPr lang="ru-RU" sz="2000" dirty="0">
              <a:solidFill>
                <a:srgbClr val="0000FF"/>
              </a:solidFill>
              <a:latin typeface="Georgia" pitchFamily="18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274950" y="116632"/>
            <a:ext cx="9631050" cy="4320480"/>
          </a:xfrm>
          <a:prstGeom prst="roundRect">
            <a:avLst>
              <a:gd name="adj" fmla="val 13165"/>
            </a:avLst>
          </a:prstGeom>
          <a:ln w="19050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2720753" y="5445224"/>
            <a:ext cx="5256584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Нәрсә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яратасың?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- Что любишь? 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3323800" y="4869160"/>
            <a:ext cx="3746903" cy="40011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ПАССИВНЫЕ СЛОВА</a:t>
            </a:r>
            <a:endParaRPr lang="ru-RU" sz="2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6" name="Таблица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9778504"/>
              </p:ext>
            </p:extLst>
          </p:nvPr>
        </p:nvGraphicFramePr>
        <p:xfrm>
          <a:off x="776536" y="116632"/>
          <a:ext cx="8856984" cy="4085076"/>
        </p:xfrm>
        <a:graphic>
          <a:graphicData uri="http://schemas.openxmlformats.org/drawingml/2006/table">
            <a:tbl>
              <a:tblPr/>
              <a:tblGrid>
                <a:gridCol w="3824631"/>
                <a:gridCol w="5032353"/>
              </a:tblGrid>
              <a:tr h="4085076">
                <a:tc>
                  <a:txBody>
                    <a:bodyPr/>
                    <a:lstStyle/>
                    <a:p>
                      <a:pPr marL="80645" algn="just">
                        <a:spcAft>
                          <a:spcPts val="0"/>
                        </a:spcAft>
                      </a:pPr>
                      <a:r>
                        <a:rPr lang="tt-RU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Шуа - катается</a:t>
                      </a:r>
                      <a:endParaRPr lang="ru-RU" sz="20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80645" algn="just">
                        <a:spcAft>
                          <a:spcPts val="0"/>
                        </a:spcAft>
                      </a:pPr>
                      <a:r>
                        <a:rPr lang="tt-RU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Шуам - катаюсь</a:t>
                      </a:r>
                      <a:endParaRPr lang="ru-RU" sz="20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80645" algn="just">
                        <a:spcAft>
                          <a:spcPts val="0"/>
                        </a:spcAft>
                      </a:pPr>
                      <a:r>
                        <a:rPr lang="tt-RU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Бие - пляши</a:t>
                      </a:r>
                      <a:endParaRPr lang="ru-RU" sz="20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80645" algn="just">
                        <a:spcAft>
                          <a:spcPts val="0"/>
                        </a:spcAft>
                      </a:pPr>
                      <a:r>
                        <a:rPr lang="tt-RU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Бии - пляшет</a:t>
                      </a:r>
                      <a:endParaRPr lang="ru-RU" sz="20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80645" algn="just">
                        <a:spcAft>
                          <a:spcPts val="0"/>
                        </a:spcAft>
                      </a:pPr>
                      <a:r>
                        <a:rPr lang="tt-RU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Биим - пляшу</a:t>
                      </a:r>
                      <a:endParaRPr lang="ru-RU" sz="20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80645" algn="just">
                        <a:spcAft>
                          <a:spcPts val="0"/>
                        </a:spcAft>
                      </a:pPr>
                      <a:r>
                        <a:rPr lang="tt-RU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Укый - читает</a:t>
                      </a:r>
                      <a:endParaRPr lang="ru-RU" sz="20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80645" algn="just">
                        <a:spcAft>
                          <a:spcPts val="0"/>
                        </a:spcAft>
                      </a:pPr>
                      <a:r>
                        <a:rPr lang="tt-RU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Укыйм - читаю</a:t>
                      </a:r>
                      <a:endParaRPr lang="ru-RU" sz="20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80645" algn="just">
                        <a:spcAft>
                          <a:spcPts val="0"/>
                        </a:spcAft>
                      </a:pPr>
                      <a:r>
                        <a:rPr lang="tt-RU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Тычкан - мышка</a:t>
                      </a:r>
                      <a:endParaRPr lang="ru-RU" sz="20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80645" algn="just">
                        <a:spcAft>
                          <a:spcPts val="0"/>
                        </a:spcAft>
                      </a:pPr>
                      <a:r>
                        <a:rPr lang="tt-RU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Төлке - лиса</a:t>
                      </a:r>
                      <a:endParaRPr lang="ru-RU" sz="20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80645" algn="just">
                        <a:spcAft>
                          <a:spcPts val="0"/>
                        </a:spcAft>
                      </a:pPr>
                      <a:r>
                        <a:rPr lang="tt-RU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Бүре - волк</a:t>
                      </a:r>
                      <a:endParaRPr lang="ru-RU" sz="20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80645" algn="just">
                        <a:spcAft>
                          <a:spcPts val="0"/>
                        </a:spcAft>
                      </a:pPr>
                      <a:r>
                        <a:rPr lang="tt-RU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Керпе - е</a:t>
                      </a:r>
                      <a:r>
                        <a:rPr lang="ru-RU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ж</a:t>
                      </a:r>
                    </a:p>
                    <a:p>
                      <a:pPr marL="80645" algn="just">
                        <a:spcAft>
                          <a:spcPts val="0"/>
                        </a:spcAft>
                      </a:pPr>
                      <a:r>
                        <a:rPr lang="tt-RU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Тавык - курица</a:t>
                      </a:r>
                      <a:endParaRPr lang="ru-RU" sz="20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80645" algn="just">
                        <a:spcAft>
                          <a:spcPts val="0"/>
                        </a:spcAft>
                      </a:pPr>
                      <a:r>
                        <a:rPr lang="tt-RU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Әтәч - петух</a:t>
                      </a:r>
                      <a:endParaRPr lang="ru-RU" sz="20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0766" marR="40766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80645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Үрдәк - утка</a:t>
                      </a:r>
                      <a:endParaRPr lang="ru-RU" sz="20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80645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Чана - санки</a:t>
                      </a:r>
                      <a:endParaRPr lang="ru-RU" sz="20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80645" algn="just">
                        <a:spcAft>
                          <a:spcPts val="0"/>
                        </a:spcAft>
                      </a:pPr>
                      <a:r>
                        <a:rPr lang="tt-RU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Дәфтәр </a:t>
                      </a:r>
                      <a:r>
                        <a:rPr lang="tt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тетрадь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80645">
                        <a:spcAft>
                          <a:spcPts val="0"/>
                        </a:spcAft>
                      </a:pPr>
                      <a:r>
                        <a:rPr lang="tt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Китап укый - книгу читает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80645">
                        <a:spcAft>
                          <a:spcPts val="0"/>
                        </a:spcAft>
                      </a:pPr>
                      <a:r>
                        <a:rPr lang="tt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Укыйм - читаю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80645">
                        <a:spcAft>
                          <a:spcPts val="0"/>
                        </a:spcAft>
                      </a:pPr>
                      <a:r>
                        <a:rPr lang="tt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Рәсем ясыйм - рисую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80645">
                        <a:spcAft>
                          <a:spcPts val="0"/>
                        </a:spcAft>
                      </a:pPr>
                      <a:r>
                        <a:rPr lang="tt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Зур рәхмәт - бол</a:t>
                      </a:r>
                      <a:r>
                        <a:rPr lang="ru-RU" sz="20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ь</a:t>
                      </a:r>
                      <a:r>
                        <a:rPr lang="tt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шое спасибо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80645">
                        <a:spcAft>
                          <a:spcPts val="0"/>
                        </a:spcAft>
                      </a:pPr>
                      <a:r>
                        <a:rPr lang="tt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Чәк-чәк - чак- чак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80645">
                        <a:spcAft>
                          <a:spcPts val="0"/>
                        </a:spcAft>
                      </a:pPr>
                      <a:r>
                        <a:rPr lang="tt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Өчпочмак -триугольник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80645">
                        <a:spcAft>
                          <a:spcPts val="0"/>
                        </a:spcAft>
                      </a:pPr>
                      <a:r>
                        <a:rPr lang="tt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Яш</a:t>
                      </a:r>
                      <a:r>
                        <a:rPr lang="ru-RU" sz="20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ь</a:t>
                      </a: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- молодой</a:t>
                      </a:r>
                    </a:p>
                    <a:p>
                      <a:pPr marL="80645"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Ак</a:t>
                      </a: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- белый</a:t>
                      </a:r>
                    </a:p>
                    <a:p>
                      <a:pPr marL="80645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Кара - черный</a:t>
                      </a:r>
                    </a:p>
                  </a:txBody>
                  <a:tcPr marL="40766" marR="40766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065568" cy="6885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" name="Прямоугольник 20"/>
          <p:cNvSpPr/>
          <p:nvPr/>
        </p:nvSpPr>
        <p:spPr>
          <a:xfrm>
            <a:off x="2505808" y="5805264"/>
            <a:ext cx="4953000" cy="59430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latin typeface="Georgia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0000FF"/>
              </a:solidFill>
              <a:latin typeface="Georgia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0000FF"/>
                </a:solidFill>
                <a:latin typeface="Georgia" pitchFamily="18" charset="0"/>
                <a:cs typeface="Times New Roman" pitchFamily="18" charset="0"/>
              </a:rPr>
              <a:t>Развивающий диалог</a:t>
            </a:r>
          </a:p>
          <a:p>
            <a:pPr algn="ctr"/>
            <a:r>
              <a:rPr lang="ru-RU" sz="2000" b="1" dirty="0" smtClean="0">
                <a:solidFill>
                  <a:srgbClr val="0000FF"/>
                </a:solidFill>
                <a:latin typeface="Georgia" pitchFamily="18" charset="0"/>
                <a:cs typeface="Times New Roman" pitchFamily="18" charset="0"/>
              </a:rPr>
              <a:t>Игровая ситуация</a:t>
            </a:r>
            <a:endParaRPr lang="ru-RU" sz="2000" dirty="0" smtClean="0">
              <a:solidFill>
                <a:srgbClr val="0000FF"/>
              </a:solidFill>
              <a:latin typeface="Georgia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solidFill>
                <a:srgbClr val="0000FF"/>
              </a:solidFill>
              <a:latin typeface="Georgia" pitchFamily="18" charset="0"/>
              <a:cs typeface="Times New Roman" pitchFamily="18" charset="0"/>
            </a:endParaRPr>
          </a:p>
          <a:p>
            <a:pPr algn="ctr"/>
            <a:endParaRPr lang="ru-RU" dirty="0">
              <a:solidFill>
                <a:srgbClr val="0000FF"/>
              </a:solidFill>
              <a:latin typeface="Georgia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41285" y="726951"/>
            <a:ext cx="8982998" cy="507831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«Разговор по телефону» - «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Телефоннан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сөйләшү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Саша: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Исәнме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Даша! – Здравствуй Даша! 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Даша: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Исәнме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Саша! – Здравствуй Саша! 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Саша: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Хәерле көн!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Добрый день! 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Даша: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Хәерле көн!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Добрый день! 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Саша: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Хәлләр ничек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? – Как дела? 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Даша: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Әйбәт.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Саша,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хәлләр ничек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? –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Хорошо. Саша, как дела? 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Саша: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Әйбәт.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Хорошо. 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Даша: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Саша,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нишлисең?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Саша, что ты делаешь? 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Саша: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Ботка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ашыйм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уйныйм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сикерәм, йөгерәм, китап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укыйм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рәсем ясыйм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утырам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сөт эчәм, биим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җырлыйм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нишлисең?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кушаю кашу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(играю, прыгаю, бегу, читаю книгу, рисую, сижу, пью молоко, танцую, пою), ты что делаешь?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Даша: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Мин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уйныйм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ашыйм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сикерәм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йөгерәм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китап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укыйм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рәсем ясыйм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утырам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сөт эчәм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биим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җырлыйм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). – Я играю(пью, прыгаю, бегу, читаю книгу, рисую, сижу, пью молоко, танцую, пою)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Саша: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бул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Даша. – До свидания, Даша. 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Даша: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бул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Саша. – До свидания, Саша.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738680" y="117787"/>
            <a:ext cx="8785603" cy="40011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Развивающий диалог -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Үстерешле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диалог</a:t>
            </a:r>
            <a:endParaRPr lang="ru-RU" sz="2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10065568" cy="6831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2" name="Прямоугольник 21"/>
          <p:cNvSpPr/>
          <p:nvPr/>
        </p:nvSpPr>
        <p:spPr>
          <a:xfrm>
            <a:off x="2556284" y="6021288"/>
            <a:ext cx="4953000" cy="59430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latin typeface="Georgia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0000FF"/>
              </a:solidFill>
              <a:latin typeface="Georgia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rgbClr val="0000FF"/>
                </a:solidFill>
                <a:latin typeface="Georgia" pitchFamily="18" charset="0"/>
                <a:cs typeface="Times New Roman" pitchFamily="18" charset="0"/>
              </a:rPr>
              <a:t>Развивающий диалог</a:t>
            </a:r>
          </a:p>
          <a:p>
            <a:pPr algn="ctr"/>
            <a:r>
              <a:rPr lang="ru-RU" b="1" dirty="0" smtClean="0">
                <a:solidFill>
                  <a:srgbClr val="0000FF"/>
                </a:solidFill>
                <a:latin typeface="Georgia" pitchFamily="18" charset="0"/>
                <a:cs typeface="Times New Roman" pitchFamily="18" charset="0"/>
              </a:rPr>
              <a:t>Игровая ситуация</a:t>
            </a:r>
            <a:endParaRPr lang="ru-RU" dirty="0" smtClean="0">
              <a:solidFill>
                <a:srgbClr val="0000FF"/>
              </a:solidFill>
              <a:latin typeface="Georgia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solidFill>
                <a:srgbClr val="0000FF"/>
              </a:solidFill>
              <a:latin typeface="Georgia" pitchFamily="18" charset="0"/>
              <a:cs typeface="Times New Roman" pitchFamily="18" charset="0"/>
            </a:endParaRPr>
          </a:p>
          <a:p>
            <a:pPr algn="ctr"/>
            <a:endParaRPr lang="ru-RU" dirty="0">
              <a:solidFill>
                <a:srgbClr val="0000FF"/>
              </a:solidFill>
              <a:latin typeface="Georgia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5313040" y="1124744"/>
            <a:ext cx="4024341" cy="230832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 кафе» - «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Кафеда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Маша: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Исәнме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Коля! – Здравствуй Коля!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Коля: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Исәнме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Маша! – Здравствуй Маша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Маша: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Сиңа нәрсә кирәк?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– Тебе, что надо?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Коля: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Чәй 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(кофе, сок, </a:t>
            </a:r>
            <a:r>
              <a:rPr lang="ru-RU" sz="1600" i="1" dirty="0" err="1" smtClean="0">
                <a:latin typeface="Times New Roman" pitchFamily="18" charset="0"/>
                <a:cs typeface="Times New Roman" pitchFamily="18" charset="0"/>
              </a:rPr>
              <a:t>пица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i="1" dirty="0" err="1" smtClean="0">
                <a:latin typeface="Times New Roman" pitchFamily="18" charset="0"/>
                <a:cs typeface="Times New Roman" pitchFamily="18" charset="0"/>
              </a:rPr>
              <a:t>бәрәңге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кирәк.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– Чай (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кофе, сок, </a:t>
            </a:r>
            <a:r>
              <a:rPr lang="ru-RU" sz="1600" i="1" dirty="0" err="1" smtClean="0">
                <a:latin typeface="Times New Roman" pitchFamily="18" charset="0"/>
                <a:cs typeface="Times New Roman" pitchFamily="18" charset="0"/>
              </a:rPr>
              <a:t>пица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, картошка)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нужен.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Маша: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Мә чәй 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(кофе, сок, </a:t>
            </a:r>
            <a:r>
              <a:rPr lang="ru-RU" sz="1600" i="1" dirty="0" err="1" smtClean="0">
                <a:latin typeface="Times New Roman" pitchFamily="18" charset="0"/>
                <a:cs typeface="Times New Roman" pitchFamily="18" charset="0"/>
              </a:rPr>
              <a:t>пица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i="1" dirty="0" err="1" smtClean="0">
                <a:latin typeface="Times New Roman" pitchFamily="18" charset="0"/>
                <a:cs typeface="Times New Roman" pitchFamily="18" charset="0"/>
              </a:rPr>
              <a:t>бәрәңге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). –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 чай (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кофе, сок, </a:t>
            </a:r>
            <a:r>
              <a:rPr lang="ru-RU" sz="1600" i="1" dirty="0" err="1" smtClean="0">
                <a:latin typeface="Times New Roman" pitchFamily="18" charset="0"/>
                <a:cs typeface="Times New Roman" pitchFamily="18" charset="0"/>
              </a:rPr>
              <a:t>пица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, картошка)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Коля: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Рәхмәт.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– Спасибо. 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717117" y="365716"/>
            <a:ext cx="3792167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Игровая ситуация -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Уен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ситуация</a:t>
            </a:r>
            <a:endParaRPr lang="ru-RU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344519" y="2295779"/>
            <a:ext cx="4688264" cy="206210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«Пригласи и угости» - «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Чакыр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сыйла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»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Коля: Оля, кил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монда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утыр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– Оля, иди сюда, садись.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Оля: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Рәхмәт.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– Спасибо.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Коля: Оля,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нишлисең?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– Оля, что ты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делааешь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?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Оля: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Утырам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- Сижу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Коля: Оля,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мә ипи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аша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– Оля, на ешь хлеб.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Оля: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Рәхмәт.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Ипи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тәмле.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– Спасибо. Хлеб вкусный.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5313039" y="4357882"/>
            <a:ext cx="4024341" cy="132343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Хәерле көн,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Оля (Коля). – Добрый день, Оля (Коля). </a:t>
            </a:r>
          </a:p>
          <a:p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-Хәерле көн, әни (әти, бабай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әби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). – Добрый день, мама (папа, дедушка, бабушка).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0"/>
            <a:ext cx="9906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250" name="Rectangle 34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252" name="Rectangle 36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254" name="Rectangle 38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256" name="Rectangle 40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258" name="Rectangle 4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262" name="Rectangle 46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264" name="Rectangle 48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9" name="Прямоугольник 68"/>
          <p:cNvSpPr/>
          <p:nvPr/>
        </p:nvSpPr>
        <p:spPr>
          <a:xfrm>
            <a:off x="1997387" y="5877272"/>
            <a:ext cx="6420713" cy="59430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latin typeface="Georgia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0000FF"/>
              </a:solidFill>
              <a:latin typeface="Georgia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0000FF"/>
                </a:solidFill>
                <a:latin typeface="Georgia" pitchFamily="18" charset="0"/>
                <a:cs typeface="Times New Roman" pitchFamily="18" charset="0"/>
              </a:rPr>
              <a:t>Развивающий диалог</a:t>
            </a:r>
          </a:p>
          <a:p>
            <a:pPr algn="ctr"/>
            <a:r>
              <a:rPr lang="ru-RU" sz="2000" b="1" dirty="0" smtClean="0">
                <a:solidFill>
                  <a:srgbClr val="0000FF"/>
                </a:solidFill>
                <a:latin typeface="Georgia" pitchFamily="18" charset="0"/>
                <a:cs typeface="Times New Roman" pitchFamily="18" charset="0"/>
              </a:rPr>
              <a:t>Игровая ситуация</a:t>
            </a:r>
            <a:endParaRPr lang="ru-RU" sz="2000" dirty="0" smtClean="0">
              <a:solidFill>
                <a:srgbClr val="0000FF"/>
              </a:solidFill>
              <a:latin typeface="Georgia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solidFill>
                <a:srgbClr val="0000FF"/>
              </a:solidFill>
              <a:latin typeface="Georgia" pitchFamily="18" charset="0"/>
              <a:cs typeface="Times New Roman" pitchFamily="18" charset="0"/>
            </a:endParaRPr>
          </a:p>
          <a:p>
            <a:pPr algn="ctr"/>
            <a:endParaRPr lang="ru-RU" dirty="0">
              <a:solidFill>
                <a:srgbClr val="0000FF"/>
              </a:solidFill>
              <a:latin typeface="Georgia" pitchFamily="18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193236" y="116632"/>
            <a:ext cx="2815548" cy="529375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Нишли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?» – «Что делает?»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Куян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нишли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                          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Заяц что делает?</a:t>
            </a:r>
          </a:p>
          <a:p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Куян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сикер</a:t>
            </a:r>
            <a:r>
              <a:rPr lang="tt-RU" sz="2000" b="1" dirty="0" smtClean="0">
                <a:latin typeface="Times New Roman" pitchFamily="18" charset="0"/>
                <a:cs typeface="Times New Roman" pitchFamily="18" charset="0"/>
              </a:rPr>
              <a:t>ә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–  </a:t>
            </a:r>
          </a:p>
          <a:p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Заяц прыгает.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                 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tt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t-RU" sz="2000" b="1" dirty="0" smtClean="0">
                <a:latin typeface="Times New Roman" pitchFamily="18" charset="0"/>
                <a:cs typeface="Times New Roman" pitchFamily="18" charset="0"/>
              </a:rPr>
              <a:t>Төлке нишли?</a:t>
            </a:r>
            <a:r>
              <a:rPr lang="tt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Лиса что делает?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t-RU" sz="2000" b="1" dirty="0" smtClean="0">
                <a:latin typeface="Times New Roman" pitchFamily="18" charset="0"/>
                <a:cs typeface="Times New Roman" pitchFamily="18" charset="0"/>
              </a:rPr>
              <a:t>Төлке бии.</a:t>
            </a:r>
            <a:r>
              <a:rPr lang="tt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2000" i="1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Лиса  танцует.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t-RU" sz="2000" i="1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t-RU" sz="2000" b="1" dirty="0" smtClean="0">
                <a:latin typeface="Times New Roman" pitchFamily="18" charset="0"/>
                <a:cs typeface="Times New Roman" pitchFamily="18" charset="0"/>
              </a:rPr>
              <a:t>Керпе нишли?</a:t>
            </a:r>
            <a:r>
              <a:rPr lang="tt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tt-RU" sz="2000" i="1" dirty="0" smtClean="0">
                <a:latin typeface="Times New Roman" pitchFamily="18" charset="0"/>
                <a:cs typeface="Times New Roman" pitchFamily="18" charset="0"/>
              </a:rPr>
              <a:t>Ёж что делает?                                                            </a:t>
            </a:r>
          </a:p>
          <a:p>
            <a:r>
              <a:rPr lang="tt-RU" sz="2000" b="1" dirty="0" smtClean="0">
                <a:latin typeface="Times New Roman" pitchFamily="18" charset="0"/>
                <a:cs typeface="Times New Roman" pitchFamily="18" charset="0"/>
              </a:rPr>
              <a:t>Керпе йоклый.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tt-RU" sz="2000" i="1" dirty="0" smtClean="0">
                <a:latin typeface="Times New Roman" pitchFamily="18" charset="0"/>
                <a:cs typeface="Times New Roman" pitchFamily="18" charset="0"/>
              </a:rPr>
              <a:t>Ёж спит.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1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97586685"/>
              </p:ext>
            </p:extLst>
          </p:nvPr>
        </p:nvGraphicFramePr>
        <p:xfrm>
          <a:off x="2378542" y="1128392"/>
          <a:ext cx="630242" cy="7884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54" name="Точечный рисунок" r:id="rId4" imgW="3180952" imgH="4296375" progId="PBrush">
                  <p:embed/>
                </p:oleObj>
              </mc:Choice>
              <mc:Fallback>
                <p:oleObj name="Точечный рисунок" r:id="rId4" imgW="3180952" imgH="4296375" progId="PBrush">
                  <p:embed/>
                  <p:pic>
                    <p:nvPicPr>
                      <p:cNvPr id="0" name="Picture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78542" y="1128392"/>
                        <a:ext cx="630242" cy="78844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83967649"/>
              </p:ext>
            </p:extLst>
          </p:nvPr>
        </p:nvGraphicFramePr>
        <p:xfrm>
          <a:off x="2428201" y="2631373"/>
          <a:ext cx="576064" cy="7976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55" name="Точечный рисунок" r:id="rId6" imgW="3200000" imgH="4086795" progId="PBrush">
                  <p:embed/>
                </p:oleObj>
              </mc:Choice>
              <mc:Fallback>
                <p:oleObj name="Точечный рисунок" r:id="rId6" imgW="3200000" imgH="4086795" progId="PBrush">
                  <p:embed/>
                  <p:pic>
                    <p:nvPicPr>
                      <p:cNvPr id="0" name="Picture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28201" y="2631373"/>
                        <a:ext cx="576064" cy="79762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10796701"/>
              </p:ext>
            </p:extLst>
          </p:nvPr>
        </p:nvGraphicFramePr>
        <p:xfrm>
          <a:off x="2228698" y="4187437"/>
          <a:ext cx="780086" cy="6435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56" name="Точечный рисунок" r:id="rId8" imgW="4505954" imgH="3524742" progId="PBrush">
                  <p:embed/>
                </p:oleObj>
              </mc:Choice>
              <mc:Fallback>
                <p:oleObj name="Точечный рисунок" r:id="rId8" imgW="4505954" imgH="3524742" progId="PBrush">
                  <p:embed/>
                  <p:pic>
                    <p:nvPicPr>
                      <p:cNvPr id="0" name="Picture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28698" y="4187437"/>
                        <a:ext cx="780086" cy="64352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4" name="Прямоугольник 73"/>
          <p:cNvSpPr/>
          <p:nvPr/>
        </p:nvSpPr>
        <p:spPr>
          <a:xfrm>
            <a:off x="3152801" y="150649"/>
            <a:ext cx="3724903" cy="435847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tt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Нишлисең?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tt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tt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Что делаешь?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tt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tt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Мияу: </a:t>
            </a:r>
            <a:r>
              <a:rPr lang="tt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Акбай, нишлисең?</a:t>
            </a:r>
            <a:r>
              <a:rPr lang="tt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tt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Акбай, что делаешь?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tt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Акбай: </a:t>
            </a:r>
            <a:r>
              <a:rPr lang="tt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Мин ашыйм </a:t>
            </a:r>
          </a:p>
          <a:p>
            <a:r>
              <a:rPr lang="tt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tt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 кушаю.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tt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Мияу, син нишлисең?</a:t>
            </a:r>
            <a:r>
              <a:rPr lang="tt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tt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tt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Мияу, что делаешь?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tt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Мияу: </a:t>
            </a:r>
            <a:r>
              <a:rPr lang="tt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Мин сөт эчәм.</a:t>
            </a:r>
          </a:p>
          <a:p>
            <a:r>
              <a:rPr lang="tt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tt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 пью молоко.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5" name="Object 3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07681530"/>
              </p:ext>
            </p:extLst>
          </p:nvPr>
        </p:nvGraphicFramePr>
        <p:xfrm>
          <a:off x="5817096" y="2150495"/>
          <a:ext cx="1060607" cy="7352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57" name="Точечный рисунок" r:id="rId10" imgW="2638095" imgH="2142857" progId="PBrush">
                  <p:embed/>
                </p:oleObj>
              </mc:Choice>
              <mc:Fallback>
                <p:oleObj name="Точечный рисунок" r:id="rId10" imgW="2638095" imgH="2142857" progId="PBrush">
                  <p:embed/>
                  <p:pic>
                    <p:nvPicPr>
                      <p:cNvPr id="0" name="Picture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lum contrast="2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17096" y="2150495"/>
                        <a:ext cx="1060607" cy="735252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6" name="Object 3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88200437"/>
              </p:ext>
            </p:extLst>
          </p:nvPr>
        </p:nvGraphicFramePr>
        <p:xfrm>
          <a:off x="5715039" y="3414972"/>
          <a:ext cx="1189432" cy="806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58" name="Точечный рисунок" r:id="rId12" imgW="2685714" imgH="2180952" progId="PBrush">
                  <p:embed/>
                </p:oleObj>
              </mc:Choice>
              <mc:Fallback>
                <p:oleObj name="Точечный рисунок" r:id="rId12" imgW="2685714" imgH="2180952" progId="PBrush">
                  <p:embed/>
                  <p:pic>
                    <p:nvPicPr>
                      <p:cNvPr id="0" name="Picture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lum bright="-20000" contrast="6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39" y="3414972"/>
                        <a:ext cx="1189432" cy="806116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7" name="Прямоугольник 76"/>
          <p:cNvSpPr/>
          <p:nvPr/>
        </p:nvSpPr>
        <p:spPr>
          <a:xfrm>
            <a:off x="7113240" y="116632"/>
            <a:ext cx="2434906" cy="508465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tt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Без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циркта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tt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tt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Мы в цирке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tt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tt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Бу нәрсә?</a:t>
            </a:r>
            <a:r>
              <a:rPr lang="tt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Это кто?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tt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Бу бүре.</a:t>
            </a:r>
            <a:r>
              <a:rPr lang="tt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</a:t>
            </a:r>
          </a:p>
          <a:p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Это волк.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tt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Бу нәрсә?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</a:t>
            </a:r>
          </a:p>
          <a:p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Это кто?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tt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Бу төлке. 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tt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Это лиса.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tt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Бу нәрсә?</a:t>
            </a:r>
            <a:r>
              <a:rPr lang="tt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tt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Это кто?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tt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Бу керпе</a:t>
            </a:r>
            <a:r>
              <a:rPr lang="tt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tt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</a:p>
          <a:p>
            <a:r>
              <a:rPr lang="tt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Это ёж.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8" name="Object 4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04081635"/>
              </p:ext>
            </p:extLst>
          </p:nvPr>
        </p:nvGraphicFramePr>
        <p:xfrm>
          <a:off x="8546245" y="3108002"/>
          <a:ext cx="1001901" cy="6419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59" name="Точечный рисунок" r:id="rId14" imgW="2152951" imgH="1486107" progId="PBrush">
                  <p:embed/>
                </p:oleObj>
              </mc:Choice>
              <mc:Fallback>
                <p:oleObj name="Точечный рисунок" r:id="rId14" imgW="2152951" imgH="1486107" progId="PBrush">
                  <p:embed/>
                  <p:pic>
                    <p:nvPicPr>
                      <p:cNvPr id="0" name="Picture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46245" y="3108002"/>
                        <a:ext cx="1001901" cy="64199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" name="Object 4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18310227"/>
              </p:ext>
            </p:extLst>
          </p:nvPr>
        </p:nvGraphicFramePr>
        <p:xfrm>
          <a:off x="8633345" y="4100591"/>
          <a:ext cx="719643" cy="8172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60" name="Точечный рисунок" r:id="rId16" imgW="4076190" imgH="5047619" progId="PBrush">
                  <p:embed/>
                </p:oleObj>
              </mc:Choice>
              <mc:Fallback>
                <p:oleObj name="Точечный рисунок" r:id="rId16" imgW="4076190" imgH="5047619" progId="PBrush">
                  <p:embed/>
                  <p:pic>
                    <p:nvPicPr>
                      <p:cNvPr id="0" name="Picture 5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lum contrast="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33345" y="4100591"/>
                        <a:ext cx="719643" cy="81721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0" name="Рисунок 49" descr="Описание: C:\Users\Khasanov\Desktop\бред\6-7\волк.JPG"/>
          <p:cNvPicPr>
            <a:picLocks noChangeAspect="1" noChangeArrowheads="1"/>
          </p:cNvPicPr>
          <p:nvPr/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40000"/>
          </a:blip>
          <a:srcRect/>
          <a:stretch>
            <a:fillRect/>
          </a:stretch>
        </p:blipFill>
        <p:spPr bwMode="auto">
          <a:xfrm>
            <a:off x="8438189" y="1916832"/>
            <a:ext cx="1109957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"/>
            <a:ext cx="10209584" cy="6831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184731" y="5631494"/>
            <a:ext cx="6208429" cy="9840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latin typeface="Georgia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0000FF"/>
              </a:solidFill>
              <a:latin typeface="Georgia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0000FF"/>
                </a:solidFill>
                <a:latin typeface="Georgia" pitchFamily="18" charset="0"/>
                <a:cs typeface="Times New Roman" pitchFamily="18" charset="0"/>
              </a:rPr>
              <a:t>Развивающий диалог</a:t>
            </a:r>
          </a:p>
          <a:p>
            <a:pPr algn="ctr"/>
            <a:r>
              <a:rPr lang="ru-RU" sz="2000" b="1" dirty="0" smtClean="0">
                <a:solidFill>
                  <a:srgbClr val="0000FF"/>
                </a:solidFill>
                <a:latin typeface="Georgia" pitchFamily="18" charset="0"/>
                <a:cs typeface="Times New Roman" pitchFamily="18" charset="0"/>
              </a:rPr>
              <a:t>Игровая ситуация</a:t>
            </a:r>
            <a:endParaRPr lang="ru-RU" sz="2000" dirty="0" smtClean="0">
              <a:solidFill>
                <a:srgbClr val="0000FF"/>
              </a:solidFill>
              <a:latin typeface="Georgia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solidFill>
                <a:srgbClr val="0000FF"/>
              </a:solidFill>
              <a:latin typeface="Georgia" pitchFamily="18" charset="0"/>
              <a:cs typeface="Times New Roman" pitchFamily="18" charset="0"/>
            </a:endParaRPr>
          </a:p>
          <a:p>
            <a:pPr algn="ctr"/>
            <a:endParaRPr lang="ru-RU" dirty="0">
              <a:solidFill>
                <a:srgbClr val="0000FF"/>
              </a:solidFill>
              <a:latin typeface="Georgia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16463" y="116631"/>
            <a:ext cx="6276697" cy="511256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tt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Кунак килде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tt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tt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Пришел гост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ь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t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Коля: </a:t>
            </a:r>
            <a:r>
              <a:rPr lang="tt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Кем анда?  -</a:t>
            </a:r>
            <a:r>
              <a:rPr lang="tt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Кто там?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t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Әби (Бабушка): </a:t>
            </a:r>
            <a:r>
              <a:rPr lang="tt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Мин әби - </a:t>
            </a:r>
            <a:r>
              <a:rPr lang="tt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 бабушка.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t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Коля: </a:t>
            </a:r>
            <a:r>
              <a:rPr lang="tt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Әби, кил монда, утыр  -</a:t>
            </a:r>
            <a:r>
              <a:rPr lang="tt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tt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Бабушка, иди сюда, садись.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t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Әби (Бабушка): </a:t>
            </a:r>
            <a:r>
              <a:rPr lang="tt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Исәнме, Коля! Рәхмәт – </a:t>
            </a:r>
          </a:p>
          <a:p>
            <a:pPr algn="just"/>
            <a:r>
              <a:rPr lang="tt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Здравствуй, Коля! Спасибо.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t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Коля</a:t>
            </a:r>
            <a:r>
              <a:rPr lang="tt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Әби, нишлисең? –</a:t>
            </a:r>
            <a:r>
              <a:rPr lang="tt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tt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Бабушка, что делаешь?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t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Әби (Бабушка): </a:t>
            </a:r>
            <a:r>
              <a:rPr lang="tt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Утырам -</a:t>
            </a:r>
            <a:r>
              <a:rPr lang="tt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tt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Сижу.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t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Коля: </a:t>
            </a:r>
            <a:r>
              <a:rPr lang="tt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Әби, мә чәй, эч –</a:t>
            </a:r>
            <a:r>
              <a:rPr lang="tt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tt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Бабушка, на чай, пей .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t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Әби (Бабушка): </a:t>
            </a:r>
            <a:r>
              <a:rPr lang="tt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Рәхмәт, чәй тәмле – </a:t>
            </a:r>
          </a:p>
          <a:p>
            <a:pPr algn="just"/>
            <a:r>
              <a:rPr lang="tt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Спасибо, чай вкусный.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3" name="Object 3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37168849"/>
              </p:ext>
            </p:extLst>
          </p:nvPr>
        </p:nvGraphicFramePr>
        <p:xfrm>
          <a:off x="4901994" y="332656"/>
          <a:ext cx="1419977" cy="15704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2" name="Точечный рисунок" r:id="rId4" imgW="2305372" imgH="2742857" progId="PBrush">
                  <p:embed/>
                </p:oleObj>
              </mc:Choice>
              <mc:Fallback>
                <p:oleObj name="Точечный рисунок" r:id="rId4" imgW="2305372" imgH="2742857" progId="PBrush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lum contrast="2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01994" y="332656"/>
                        <a:ext cx="1419977" cy="1570482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Прямоугольник 23"/>
          <p:cNvSpPr/>
          <p:nvPr/>
        </p:nvSpPr>
        <p:spPr>
          <a:xfrm>
            <a:off x="6825208" y="116631"/>
            <a:ext cx="2880320" cy="329934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t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t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t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tt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Оля: </a:t>
            </a:r>
            <a:r>
              <a:rPr lang="tt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Бу куян. Куян ак, матур, әйбәт. Куян сикерә.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tt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Оля: </a:t>
            </a:r>
            <a:r>
              <a:rPr lang="tt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Это заяц. Заяц белый, красивый, хороший. Заяц прыгает.</a:t>
            </a:r>
          </a:p>
          <a:p>
            <a:pPr algn="just"/>
            <a:endParaRPr lang="tt-RU" sz="2000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tt-RU" sz="2000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tt-RU" sz="2000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tt-RU" sz="2000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tt-RU" sz="2000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47880292"/>
              </p:ext>
            </p:extLst>
          </p:nvPr>
        </p:nvGraphicFramePr>
        <p:xfrm>
          <a:off x="8697416" y="2156193"/>
          <a:ext cx="830021" cy="10334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3" name="Точечный рисунок" r:id="rId6" imgW="3180952" imgH="4296375" progId="Paint.Picture">
                  <p:embed/>
                </p:oleObj>
              </mc:Choice>
              <mc:Fallback>
                <p:oleObj name="Точечный рисунок" r:id="rId6" imgW="3180952" imgH="4296375" progId="Paint.Picture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lum contrast="2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97416" y="2156193"/>
                        <a:ext cx="830021" cy="1033443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Прямоугольник 25"/>
          <p:cNvSpPr/>
          <p:nvPr/>
        </p:nvSpPr>
        <p:spPr>
          <a:xfrm>
            <a:off x="6393160" y="3415975"/>
            <a:ext cx="3512840" cy="319961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tt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Коля: </a:t>
            </a:r>
            <a:r>
              <a:rPr lang="tt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Бу песи. Песи матур, кечкенә.  </a:t>
            </a:r>
          </a:p>
          <a:p>
            <a:pPr algn="just"/>
            <a:r>
              <a:rPr lang="tt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Песи сөт эчә. 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t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Коля: </a:t>
            </a:r>
            <a:r>
              <a:rPr lang="tt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Это кошка. Кошка красивая, маленькая. </a:t>
            </a:r>
          </a:p>
          <a:p>
            <a:pPr algn="just"/>
            <a:r>
              <a:rPr lang="tt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Кошка пьет молоко.</a:t>
            </a:r>
            <a:r>
              <a:rPr lang="tt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28677407"/>
              </p:ext>
            </p:extLst>
          </p:nvPr>
        </p:nvGraphicFramePr>
        <p:xfrm>
          <a:off x="8769425" y="5582573"/>
          <a:ext cx="1105562" cy="8996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4" name="Точечный рисунок" r:id="rId8" imgW="2685714" imgH="2180952" progId="PBrush">
                  <p:embed/>
                </p:oleObj>
              </mc:Choice>
              <mc:Fallback>
                <p:oleObj name="Точечный рисунок" r:id="rId8" imgW="2685714" imgH="2180952" progId="PBrush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lum bright="-20000" contrast="6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69425" y="5582573"/>
                        <a:ext cx="1105562" cy="89961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"/>
            <a:ext cx="10065568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174" name="Rectangle 6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3063764" y="5949280"/>
            <a:ext cx="4953000" cy="59430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rgbClr val="0000FF"/>
              </a:solidFill>
              <a:latin typeface="Georgia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0000FF"/>
                </a:solidFill>
                <a:latin typeface="Georgia" pitchFamily="18" charset="0"/>
              </a:rPr>
              <a:t>Учим вместе</a:t>
            </a:r>
          </a:p>
          <a:p>
            <a:pPr algn="ctr"/>
            <a:endParaRPr lang="ru-RU" b="1" dirty="0">
              <a:solidFill>
                <a:srgbClr val="0000FF"/>
              </a:solidFill>
            </a:endParaRPr>
          </a:p>
        </p:txBody>
      </p:sp>
      <p:grpSp>
        <p:nvGrpSpPr>
          <p:cNvPr id="44" name="Группа 43"/>
          <p:cNvGrpSpPr/>
          <p:nvPr/>
        </p:nvGrpSpPr>
        <p:grpSpPr>
          <a:xfrm>
            <a:off x="372562" y="275023"/>
            <a:ext cx="2253451" cy="1829145"/>
            <a:chOff x="4714876" y="332656"/>
            <a:chExt cx="1441300" cy="1449452"/>
          </a:xfrm>
        </p:grpSpPr>
        <p:sp>
          <p:nvSpPr>
            <p:cNvPr id="45" name="Скругленный прямоугольник 44"/>
            <p:cNvSpPr/>
            <p:nvPr/>
          </p:nvSpPr>
          <p:spPr>
            <a:xfrm>
              <a:off x="4714876" y="357166"/>
              <a:ext cx="1441300" cy="1415650"/>
            </a:xfrm>
            <a:prstGeom prst="round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6" name="Рисунок 41" descr="Описание: C:\Users\Khasanov\Desktop\бред\6-7\3 УГЛА.JPG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lum contrast="20000"/>
            </a:blip>
            <a:srcRect/>
            <a:stretch>
              <a:fillRect/>
            </a:stretch>
          </p:blipFill>
          <p:spPr bwMode="auto">
            <a:xfrm>
              <a:off x="4788024" y="332656"/>
              <a:ext cx="1360633" cy="1008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7" name="Rectangle 4"/>
            <p:cNvSpPr>
              <a:spLocks noChangeArrowheads="1"/>
            </p:cNvSpPr>
            <p:nvPr/>
          </p:nvSpPr>
          <p:spPr bwMode="auto">
            <a:xfrm>
              <a:off x="4973686" y="1320443"/>
              <a:ext cx="999505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t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Өчпочмак –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t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Треугол</a:t>
              </a:r>
              <a:r>
                <a:rPr kumimoji="0" lang="ru-RU" sz="1200" b="1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ь</a:t>
              </a:r>
              <a:r>
                <a:rPr kumimoji="0" lang="tt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ник</a:t>
              </a:r>
              <a:endParaRPr kumimoji="0" lang="tt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8" name="Группа 47"/>
          <p:cNvGrpSpPr/>
          <p:nvPr/>
        </p:nvGrpSpPr>
        <p:grpSpPr>
          <a:xfrm>
            <a:off x="5377272" y="2879143"/>
            <a:ext cx="1960443" cy="1980755"/>
            <a:chOff x="6300192" y="391773"/>
            <a:chExt cx="1152128" cy="1309035"/>
          </a:xfrm>
        </p:grpSpPr>
        <p:sp>
          <p:nvSpPr>
            <p:cNvPr id="49" name="Скругленный прямоугольник 48"/>
            <p:cNvSpPr/>
            <p:nvPr/>
          </p:nvSpPr>
          <p:spPr>
            <a:xfrm>
              <a:off x="6300192" y="404664"/>
              <a:ext cx="1152128" cy="1296144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ru-RU" sz="1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ru-RU" sz="12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Шар</a:t>
              </a:r>
              <a:endParaRPr lang="ru-RU" sz="1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50" name="Рисунок 42" descr="Описание: C:\Users\Khasanov\Desktop\бред\6-7\ifh.JP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contrast="20000"/>
            </a:blip>
            <a:srcRect t="6773" r="8281" b="5505"/>
            <a:stretch>
              <a:fillRect/>
            </a:stretch>
          </p:blipFill>
          <p:spPr bwMode="auto">
            <a:xfrm rot="7884924">
              <a:off x="6234619" y="566278"/>
              <a:ext cx="1087680" cy="738670"/>
            </a:xfrm>
            <a:prstGeom prst="rect">
              <a:avLst/>
            </a:prstGeom>
            <a:noFill/>
          </p:spPr>
        </p:pic>
      </p:grpSp>
      <p:grpSp>
        <p:nvGrpSpPr>
          <p:cNvPr id="51" name="Группа 50"/>
          <p:cNvGrpSpPr/>
          <p:nvPr/>
        </p:nvGrpSpPr>
        <p:grpSpPr>
          <a:xfrm>
            <a:off x="5278790" y="438518"/>
            <a:ext cx="2157405" cy="1781475"/>
            <a:chOff x="7668344" y="404664"/>
            <a:chExt cx="1403648" cy="1296144"/>
          </a:xfrm>
        </p:grpSpPr>
        <p:sp>
          <p:nvSpPr>
            <p:cNvPr id="52" name="Скругленный прямоугольник 51"/>
            <p:cNvSpPr/>
            <p:nvPr/>
          </p:nvSpPr>
          <p:spPr>
            <a:xfrm>
              <a:off x="7668344" y="404664"/>
              <a:ext cx="1403648" cy="1296144"/>
            </a:xfrm>
            <a:prstGeom prst="roundRect">
              <a:avLst/>
            </a:prstGeom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ru-RU" sz="1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ru-RU" sz="12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Альбом</a:t>
              </a:r>
              <a:endParaRPr lang="ru-RU" sz="1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53" name="Рисунок 43" descr="Описание: C:\Users\Khasanov\Desktop\бред\6-7\альбом.JPG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lum contrast="20000"/>
            </a:blip>
            <a:srcRect/>
            <a:stretch>
              <a:fillRect/>
            </a:stretch>
          </p:blipFill>
          <p:spPr bwMode="auto">
            <a:xfrm>
              <a:off x="7668344" y="476672"/>
              <a:ext cx="1354291" cy="9832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4" name="Скругленный прямоугольник 53"/>
          <p:cNvSpPr/>
          <p:nvPr/>
        </p:nvSpPr>
        <p:spPr>
          <a:xfrm>
            <a:off x="436321" y="4594261"/>
            <a:ext cx="2340542" cy="19537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t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t-RU" sz="12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tt-RU" sz="1200" b="1" dirty="0" smtClean="0">
                <a:latin typeface="Times New Roman" pitchFamily="18" charset="0"/>
                <a:cs typeface="Times New Roman" pitchFamily="18" charset="0"/>
              </a:rPr>
              <a:t>Бабай  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йоклый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Дедушка  спит.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3063764" y="2973273"/>
            <a:ext cx="2019460" cy="1886625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tt-RU" sz="1200" b="1" dirty="0" smtClean="0">
                <a:latin typeface="Times New Roman" pitchFamily="18" charset="0"/>
                <a:cs typeface="Times New Roman" pitchFamily="18" charset="0"/>
              </a:rPr>
              <a:t>әфтәр -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Тетрадь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Скругленный прямоугольник 55"/>
          <p:cNvSpPr/>
          <p:nvPr/>
        </p:nvSpPr>
        <p:spPr>
          <a:xfrm>
            <a:off x="7693153" y="2966713"/>
            <a:ext cx="1944216" cy="185919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t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tt-RU" sz="1200" b="1" dirty="0" smtClean="0">
                <a:latin typeface="Times New Roman" pitchFamily="18" charset="0"/>
                <a:cs typeface="Times New Roman" pitchFamily="18" charset="0"/>
              </a:rPr>
              <a:t>Бүре -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Волк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Скругленный прямоугольник 56"/>
          <p:cNvSpPr/>
          <p:nvPr/>
        </p:nvSpPr>
        <p:spPr>
          <a:xfrm>
            <a:off x="359464" y="2420888"/>
            <a:ext cx="2217271" cy="177554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Аю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чана</a:t>
            </a:r>
            <a:r>
              <a:rPr lang="tt-RU" sz="1200" b="1" dirty="0" smtClean="0">
                <a:latin typeface="Times New Roman" pitchFamily="18" charset="0"/>
                <a:cs typeface="Times New Roman" pitchFamily="18" charset="0"/>
              </a:rPr>
              <a:t>(да)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шуа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– Мишка катается на санках.</a:t>
            </a:r>
            <a:endParaRPr lang="ru-RU" sz="1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8" name="Рисунок 44" descr="Описание: C:\Users\Khasanov\Desktop\бред\6-7\аю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400000">
            <a:off x="1008304" y="2505222"/>
            <a:ext cx="911451" cy="936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" name="Рисунок 46" descr="Описание: C:\Users\Khasanov\Desktop\бред\6-7\баай.JPG"/>
          <p:cNvPicPr>
            <a:picLocks noChangeAspect="1" noChangeArrowheads="1"/>
          </p:cNvPicPr>
          <p:nvPr/>
        </p:nvPicPr>
        <p:blipFill>
          <a:blip r:embed="rId7" cstate="print">
            <a:lum contrast="20000"/>
          </a:blip>
          <a:srcRect/>
          <a:stretch>
            <a:fillRect/>
          </a:stretch>
        </p:blipFill>
        <p:spPr bwMode="auto">
          <a:xfrm>
            <a:off x="858786" y="4784905"/>
            <a:ext cx="1617424" cy="11879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0" name="Группа 59"/>
          <p:cNvGrpSpPr/>
          <p:nvPr/>
        </p:nvGrpSpPr>
        <p:grpSpPr>
          <a:xfrm>
            <a:off x="2936776" y="334183"/>
            <a:ext cx="2096008" cy="2086705"/>
            <a:chOff x="6588224" y="1700808"/>
            <a:chExt cx="1224136" cy="1440160"/>
          </a:xfrm>
        </p:grpSpPr>
        <p:sp>
          <p:nvSpPr>
            <p:cNvPr id="61" name="Скругленный прямоугольник 60"/>
            <p:cNvSpPr/>
            <p:nvPr/>
          </p:nvSpPr>
          <p:spPr>
            <a:xfrm>
              <a:off x="6588224" y="1700808"/>
              <a:ext cx="1224136" cy="1440160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endParaRPr lang="tt-RU" sz="1200" b="1" dirty="0" smtClean="0"/>
            </a:p>
            <a:p>
              <a:endParaRPr lang="tt-RU" sz="1200" b="1" dirty="0" smtClean="0">
                <a:latin typeface="Times New Roman" pitchFamily="18" charset="0"/>
                <a:cs typeface="Times New Roman" pitchFamily="18" charset="0"/>
              </a:endParaRPr>
            </a:p>
            <a:p>
              <a:endParaRPr lang="tt-RU" sz="1200" b="1" dirty="0"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tt-RU" sz="1200" b="1" dirty="0" smtClean="0">
                  <a:latin typeface="Times New Roman" pitchFamily="18" charset="0"/>
                  <a:cs typeface="Times New Roman" pitchFamily="18" charset="0"/>
                </a:rPr>
                <a:t>Әтәч - Петух</a:t>
              </a:r>
              <a:endParaRPr lang="ru-RU" sz="1200" dirty="0"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62" name="Рисунок 47" descr="Описание: C:\Users\Khasanov\Desktop\бред\6-7\битушок.JPG"/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contrast="40000"/>
            </a:blip>
            <a:srcRect/>
            <a:stretch>
              <a:fillRect/>
            </a:stretch>
          </p:blipFill>
          <p:spPr bwMode="auto">
            <a:xfrm rot="5400000">
              <a:off x="6649195" y="1969410"/>
              <a:ext cx="956531" cy="563342"/>
            </a:xfrm>
            <a:prstGeom prst="rect">
              <a:avLst/>
            </a:prstGeom>
            <a:ln>
              <a:noFill/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pic>
      </p:grpSp>
      <p:grpSp>
        <p:nvGrpSpPr>
          <p:cNvPr id="63" name="Группа 62"/>
          <p:cNvGrpSpPr/>
          <p:nvPr/>
        </p:nvGrpSpPr>
        <p:grpSpPr>
          <a:xfrm>
            <a:off x="7698507" y="427552"/>
            <a:ext cx="2065625" cy="2188030"/>
            <a:chOff x="6444208" y="3356992"/>
            <a:chExt cx="1224136" cy="1440160"/>
          </a:xfrm>
        </p:grpSpPr>
        <p:sp>
          <p:nvSpPr>
            <p:cNvPr id="64" name="Скругленный прямоугольник 63"/>
            <p:cNvSpPr/>
            <p:nvPr/>
          </p:nvSpPr>
          <p:spPr>
            <a:xfrm>
              <a:off x="6444208" y="3356992"/>
              <a:ext cx="1224136" cy="1440160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ru-RU" sz="1200" b="1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ru-RU" sz="1200" b="1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ru-RU" sz="1200" b="1" dirty="0" err="1" smtClean="0">
                  <a:latin typeface="Times New Roman" pitchFamily="18" charset="0"/>
                  <a:cs typeface="Times New Roman" pitchFamily="18" charset="0"/>
                </a:rPr>
                <a:t>Эт</a:t>
              </a:r>
              <a:r>
                <a:rPr lang="ru-RU" sz="1200" b="1" dirty="0" smtClean="0">
                  <a:latin typeface="Times New Roman" pitchFamily="18" charset="0"/>
                  <a:cs typeface="Times New Roman" pitchFamily="18" charset="0"/>
                </a:rPr>
                <a:t> - Собака</a:t>
              </a:r>
              <a:endParaRPr lang="ru-RU" sz="1200" dirty="0"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65" name="Рисунок 48" descr="Описание: C:\Users\Khasanov\Desktop\бред\6-7\бурей.JPG"/>
            <p:cNvPicPr>
              <a:picLocks noChangeAspect="1" noChangeArrowheads="1"/>
            </p:cNvPicPr>
            <p:nvPr/>
          </p:nvPicPr>
          <p:blipFill>
            <a:blip r:embed="rId9" cstate="print">
              <a:lum contrast="20000"/>
            </a:blip>
            <a:srcRect/>
            <a:stretch>
              <a:fillRect/>
            </a:stretch>
          </p:blipFill>
          <p:spPr bwMode="auto">
            <a:xfrm>
              <a:off x="6516215" y="3501008"/>
              <a:ext cx="1091045" cy="868115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</p:pic>
      </p:grpSp>
      <p:pic>
        <p:nvPicPr>
          <p:cNvPr id="66" name="Рисунок 50" descr="Описание: C:\Users\Khasanov\Desktop\бред\6-7\дэфтэр.JP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contrast="20000"/>
          </a:blip>
          <a:srcRect/>
          <a:stretch>
            <a:fillRect/>
          </a:stretch>
        </p:blipFill>
        <p:spPr bwMode="auto">
          <a:xfrm rot="5400000">
            <a:off x="3320150" y="3366690"/>
            <a:ext cx="1152991" cy="891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" name="Рисунок 49" descr="Описание: C:\Users\Khasanov\Desktop\бред\6-7\волк.JPG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30000"/>
          </a:blip>
          <a:srcRect/>
          <a:stretch>
            <a:fillRect/>
          </a:stretch>
        </p:blipFill>
        <p:spPr bwMode="auto">
          <a:xfrm>
            <a:off x="7802283" y="3183075"/>
            <a:ext cx="1615226" cy="733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84517"/>
            <a:ext cx="9906000" cy="7167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2" name="Прямоугольник 41"/>
          <p:cNvSpPr/>
          <p:nvPr/>
        </p:nvSpPr>
        <p:spPr>
          <a:xfrm>
            <a:off x="497920" y="6263696"/>
            <a:ext cx="6336368" cy="59430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rgbClr val="0000FF"/>
              </a:solidFill>
              <a:latin typeface="Georgia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0000FF"/>
                </a:solidFill>
                <a:latin typeface="Georgia" pitchFamily="18" charset="0"/>
              </a:rPr>
              <a:t>Учим вместе</a:t>
            </a:r>
          </a:p>
          <a:p>
            <a:pPr algn="ctr"/>
            <a:endParaRPr lang="ru-RU" b="1" dirty="0">
              <a:solidFill>
                <a:srgbClr val="0000FF"/>
              </a:solidFill>
            </a:endParaRPr>
          </a:p>
        </p:txBody>
      </p:sp>
      <p:grpSp>
        <p:nvGrpSpPr>
          <p:cNvPr id="43" name="Группа 42"/>
          <p:cNvGrpSpPr/>
          <p:nvPr/>
        </p:nvGrpSpPr>
        <p:grpSpPr>
          <a:xfrm>
            <a:off x="2966944" y="421268"/>
            <a:ext cx="1842040" cy="2366913"/>
            <a:chOff x="4716016" y="116632"/>
            <a:chExt cx="1224136" cy="1584176"/>
          </a:xfrm>
        </p:grpSpPr>
        <p:sp>
          <p:nvSpPr>
            <p:cNvPr id="44" name="Скругленный прямоугольник 43"/>
            <p:cNvSpPr/>
            <p:nvPr/>
          </p:nvSpPr>
          <p:spPr>
            <a:xfrm>
              <a:off x="4716016" y="116632"/>
              <a:ext cx="1224136" cy="1584176"/>
            </a:xfrm>
            <a:prstGeom prst="roundRect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ru-RU" sz="1200" b="1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ru-RU" sz="1200" b="1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ru-RU" sz="1200" b="1" dirty="0" err="1" smtClean="0">
                  <a:latin typeface="Times New Roman" pitchFamily="18" charset="0"/>
                  <a:cs typeface="Times New Roman" pitchFamily="18" charset="0"/>
                </a:rPr>
                <a:t>Куян</a:t>
              </a:r>
              <a:r>
                <a:rPr lang="ru-RU" sz="12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1200" b="1" dirty="0" err="1" smtClean="0">
                  <a:latin typeface="Times New Roman" pitchFamily="18" charset="0"/>
                  <a:cs typeface="Times New Roman" pitchFamily="18" charset="0"/>
                </a:rPr>
                <a:t>укый</a:t>
              </a:r>
              <a:r>
                <a:rPr lang="ru-RU" sz="1200" b="1" dirty="0" smtClean="0">
                  <a:latin typeface="Times New Roman" pitchFamily="18" charset="0"/>
                  <a:cs typeface="Times New Roman" pitchFamily="18" charset="0"/>
                </a:rPr>
                <a:t> – </a:t>
              </a:r>
              <a:endParaRPr lang="ru-RU" sz="1200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ru-RU" sz="1200" b="1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ru-RU" sz="1200" b="1" dirty="0" smtClean="0">
                  <a:latin typeface="Times New Roman" pitchFamily="18" charset="0"/>
                  <a:cs typeface="Times New Roman" pitchFamily="18" charset="0"/>
                </a:rPr>
                <a:t>Заяц читает.</a:t>
              </a:r>
              <a:endParaRPr lang="ru-RU" sz="1200" dirty="0"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45" name="Рисунок 57" descr="Описание: C:\Users\Khasanov\Desktop\бред\6-7\куян 2.JPG"/>
            <p:cNvPicPr>
              <a:picLocks noChangeAspect="1" noChangeArrowheads="1"/>
            </p:cNvPicPr>
            <p:nvPr/>
          </p:nvPicPr>
          <p:blipFill>
            <a:blip r:embed="rId3" cstate="print">
              <a:lum contrast="10000"/>
            </a:blip>
            <a:srcRect/>
            <a:stretch>
              <a:fillRect/>
            </a:stretch>
          </p:blipFill>
          <p:spPr bwMode="auto">
            <a:xfrm rot="5400000">
              <a:off x="4780396" y="311488"/>
              <a:ext cx="1146589" cy="9008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6" name="Группа 45"/>
          <p:cNvGrpSpPr/>
          <p:nvPr/>
        </p:nvGrpSpPr>
        <p:grpSpPr>
          <a:xfrm>
            <a:off x="5311454" y="477984"/>
            <a:ext cx="1827400" cy="2411124"/>
            <a:chOff x="6156176" y="116632"/>
            <a:chExt cx="1224136" cy="1584176"/>
          </a:xfrm>
        </p:grpSpPr>
        <p:sp>
          <p:nvSpPr>
            <p:cNvPr id="47" name="Скругленный прямоугольник 46"/>
            <p:cNvSpPr/>
            <p:nvPr/>
          </p:nvSpPr>
          <p:spPr>
            <a:xfrm>
              <a:off x="6156176" y="116632"/>
              <a:ext cx="1224136" cy="1584176"/>
            </a:xfrm>
            <a:prstGeom prst="roundRect">
              <a:avLst/>
            </a:prstGeom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ru-RU" sz="1200" b="1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ru-RU" sz="1200" b="1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ru-RU" sz="1200" b="1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ru-RU" sz="1200" b="1" dirty="0" err="1" smtClean="0">
                  <a:latin typeface="Times New Roman" pitchFamily="18" charset="0"/>
                  <a:cs typeface="Times New Roman" pitchFamily="18" charset="0"/>
                </a:rPr>
                <a:t>Кыз</a:t>
              </a:r>
              <a:r>
                <a:rPr lang="ru-RU" sz="12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1200" b="1" dirty="0" err="1" smtClean="0">
                  <a:latin typeface="Times New Roman" pitchFamily="18" charset="0"/>
                  <a:cs typeface="Times New Roman" pitchFamily="18" charset="0"/>
                </a:rPr>
                <a:t>кул</a:t>
              </a:r>
              <a:r>
                <a:rPr lang="ru-RU" sz="12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1200" b="1" dirty="0" err="1" smtClean="0">
                  <a:latin typeface="Times New Roman" pitchFamily="18" charset="0"/>
                  <a:cs typeface="Times New Roman" pitchFamily="18" charset="0"/>
                </a:rPr>
                <a:t>юа</a:t>
              </a:r>
              <a:r>
                <a:rPr lang="ru-RU" sz="1200" b="1" dirty="0" smtClean="0">
                  <a:latin typeface="Times New Roman" pitchFamily="18" charset="0"/>
                  <a:cs typeface="Times New Roman" pitchFamily="18" charset="0"/>
                </a:rPr>
                <a:t> –</a:t>
              </a:r>
              <a:endParaRPr lang="ru-RU" sz="1200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ru-RU" sz="1200" b="1" dirty="0" smtClean="0">
                  <a:latin typeface="Times New Roman" pitchFamily="18" charset="0"/>
                  <a:cs typeface="Times New Roman" pitchFamily="18" charset="0"/>
                </a:rPr>
                <a:t>Девочка моет руки.</a:t>
              </a:r>
              <a:endParaRPr lang="ru-RU" sz="1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48" name="Рисунок 60" descr="Описание: C:\Users\Khasanov\Desktop\бред\6-7\кыз.JPG"/>
            <p:cNvPicPr>
              <a:picLocks noChangeAspect="1" noChangeArrowheads="1"/>
            </p:cNvPicPr>
            <p:nvPr/>
          </p:nvPicPr>
          <p:blipFill>
            <a:blip r:embed="rId4" cstate="print">
              <a:lum contrast="10000"/>
            </a:blip>
            <a:srcRect/>
            <a:stretch>
              <a:fillRect/>
            </a:stretch>
          </p:blipFill>
          <p:spPr bwMode="auto">
            <a:xfrm rot="5400000">
              <a:off x="6227478" y="253355"/>
              <a:ext cx="1013525" cy="8840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9" name="Группа 48"/>
          <p:cNvGrpSpPr/>
          <p:nvPr/>
        </p:nvGrpSpPr>
        <p:grpSpPr>
          <a:xfrm>
            <a:off x="7518289" y="521608"/>
            <a:ext cx="2075251" cy="2145048"/>
            <a:chOff x="7524328" y="116632"/>
            <a:chExt cx="1440160" cy="1512168"/>
          </a:xfrm>
        </p:grpSpPr>
        <p:sp>
          <p:nvSpPr>
            <p:cNvPr id="50" name="Скругленный прямоугольник 49"/>
            <p:cNvSpPr/>
            <p:nvPr/>
          </p:nvSpPr>
          <p:spPr>
            <a:xfrm>
              <a:off x="7524328" y="116632"/>
              <a:ext cx="1440160" cy="1512168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tt-RU" sz="1200" b="1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tt-RU" sz="1200" b="1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tt-RU" sz="1200" b="1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tt-RU" sz="1200" b="1" dirty="0" smtClean="0">
                  <a:latin typeface="Times New Roman" pitchFamily="18" charset="0"/>
                  <a:cs typeface="Times New Roman" pitchFamily="18" charset="0"/>
                </a:rPr>
                <a:t>Малай утыра – Мал</a:t>
              </a:r>
              <a:r>
                <a:rPr lang="ru-RU" sz="1200" b="1" dirty="0" err="1" smtClean="0">
                  <a:latin typeface="Times New Roman" pitchFamily="18" charset="0"/>
                  <a:cs typeface="Times New Roman" pitchFamily="18" charset="0"/>
                </a:rPr>
                <a:t>ь</a:t>
              </a:r>
              <a:r>
                <a:rPr lang="tt-RU" sz="1200" b="1" dirty="0" smtClean="0">
                  <a:latin typeface="Times New Roman" pitchFamily="18" charset="0"/>
                  <a:cs typeface="Times New Roman" pitchFamily="18" charset="0"/>
                </a:rPr>
                <a:t>чик сидит</a:t>
              </a:r>
              <a:r>
                <a:rPr lang="ru-RU" sz="1200" b="1" dirty="0" smtClean="0">
                  <a:latin typeface="Times New Roman" pitchFamily="18" charset="0"/>
                  <a:cs typeface="Times New Roman" pitchFamily="18" charset="0"/>
                </a:rPr>
                <a:t>.</a:t>
              </a:r>
              <a:endParaRPr lang="ru-RU" sz="1200" dirty="0"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51" name="Рисунок 63" descr="Описание: C:\Users\Khasanov\Desktop\бред\6-7\малай утыра не в тему.JPG"/>
            <p:cNvPicPr>
              <a:picLocks noChangeAspect="1" noChangeArrowheads="1"/>
            </p:cNvPicPr>
            <p:nvPr/>
          </p:nvPicPr>
          <p:blipFill>
            <a:blip r:embed="rId5" cstate="print">
              <a:lum contrast="10000"/>
            </a:blip>
            <a:srcRect/>
            <a:stretch>
              <a:fillRect/>
            </a:stretch>
          </p:blipFill>
          <p:spPr bwMode="auto">
            <a:xfrm rot="5400000">
              <a:off x="7709904" y="221583"/>
              <a:ext cx="990927" cy="9250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2" name="Группа 51"/>
          <p:cNvGrpSpPr/>
          <p:nvPr/>
        </p:nvGrpSpPr>
        <p:grpSpPr>
          <a:xfrm>
            <a:off x="443610" y="471874"/>
            <a:ext cx="2217961" cy="2390556"/>
            <a:chOff x="4716016" y="1844824"/>
            <a:chExt cx="1089525" cy="1296144"/>
          </a:xfrm>
        </p:grpSpPr>
        <p:sp>
          <p:nvSpPr>
            <p:cNvPr id="53" name="Скругленный прямоугольник 52"/>
            <p:cNvSpPr/>
            <p:nvPr/>
          </p:nvSpPr>
          <p:spPr>
            <a:xfrm>
              <a:off x="4716016" y="1844824"/>
              <a:ext cx="1008112" cy="1296144"/>
            </a:xfrm>
            <a:prstGeom prst="round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ru-RU" sz="1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ru-RU" sz="1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ru-RU" sz="12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Пенал</a:t>
              </a:r>
              <a:endParaRPr lang="ru-RU" sz="1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54" name="Рисунок 65" descr="Описание: C:\Users\Khasanov\Desktop\бред\6-7\пенал.JPG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contrast="20000"/>
            </a:blip>
            <a:srcRect/>
            <a:stretch>
              <a:fillRect/>
            </a:stretch>
          </p:blipFill>
          <p:spPr bwMode="auto">
            <a:xfrm>
              <a:off x="4740544" y="1988839"/>
              <a:ext cx="1064997" cy="8157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5" name="Группа 54"/>
          <p:cNvGrpSpPr/>
          <p:nvPr/>
        </p:nvGrpSpPr>
        <p:grpSpPr>
          <a:xfrm>
            <a:off x="5415248" y="3724884"/>
            <a:ext cx="1770155" cy="1852177"/>
            <a:chOff x="5868144" y="1844824"/>
            <a:chExt cx="1403648" cy="1440160"/>
          </a:xfrm>
        </p:grpSpPr>
        <p:sp>
          <p:nvSpPr>
            <p:cNvPr id="56" name="Скругленный прямоугольник 55"/>
            <p:cNvSpPr/>
            <p:nvPr/>
          </p:nvSpPr>
          <p:spPr>
            <a:xfrm>
              <a:off x="5868144" y="1844824"/>
              <a:ext cx="1403648" cy="1440160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tt-RU" sz="1200" b="1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tt-RU" sz="1200" b="1" dirty="0" smtClean="0">
                  <a:latin typeface="Times New Roman" pitchFamily="18" charset="0"/>
                  <a:cs typeface="Times New Roman" pitchFamily="18" charset="0"/>
                </a:rPr>
                <a:t>Әтәч җырлый. – Петух </a:t>
              </a:r>
              <a:r>
                <a:rPr lang="ru-RU" sz="1200" b="1" dirty="0" smtClean="0">
                  <a:latin typeface="Times New Roman" pitchFamily="18" charset="0"/>
                  <a:cs typeface="Times New Roman" pitchFamily="18" charset="0"/>
                </a:rPr>
                <a:t>поет.</a:t>
              </a:r>
              <a:endParaRPr lang="ru-RU" sz="1200" dirty="0"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57" name="Рисунок 67" descr="Описание: C:\Users\Khasanov\Desktop\бред\6-7\петушок.JP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 rot="5400000">
              <a:off x="6073204" y="1977876"/>
              <a:ext cx="986556" cy="7635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8" name="Группа 57"/>
          <p:cNvGrpSpPr/>
          <p:nvPr/>
        </p:nvGrpSpPr>
        <p:grpSpPr>
          <a:xfrm>
            <a:off x="7483162" y="2959460"/>
            <a:ext cx="2046899" cy="1783595"/>
            <a:chOff x="7380312" y="1772816"/>
            <a:chExt cx="1656184" cy="1440160"/>
          </a:xfrm>
        </p:grpSpPr>
        <p:sp>
          <p:nvSpPr>
            <p:cNvPr id="59" name="Скругленный прямоугольник 58"/>
            <p:cNvSpPr/>
            <p:nvPr/>
          </p:nvSpPr>
          <p:spPr>
            <a:xfrm>
              <a:off x="7380312" y="1772816"/>
              <a:ext cx="1656184" cy="1440160"/>
            </a:xfrm>
            <a:prstGeom prst="roundRect">
              <a:avLst/>
            </a:prstGeom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tt-RU" sz="1200" b="1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tt-RU" sz="1200" b="1" dirty="0" smtClean="0">
                  <a:latin typeface="Times New Roman" pitchFamily="18" charset="0"/>
                  <a:cs typeface="Times New Roman" pitchFamily="18" charset="0"/>
                </a:rPr>
                <a:t>Төлке китап укый. – Лиса читает книгу.</a:t>
              </a:r>
              <a:endParaRPr lang="ru-RU" sz="1200" dirty="0"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60" name="Рисунок 71" descr="Описание: C:\Users\Khasanov\Desktop\бред\6-7\телке 2.JPG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 rot="5400000">
              <a:off x="7725006" y="1913474"/>
              <a:ext cx="882801" cy="7080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61" name="Группа 60"/>
          <p:cNvGrpSpPr/>
          <p:nvPr/>
        </p:nvGrpSpPr>
        <p:grpSpPr>
          <a:xfrm>
            <a:off x="347488" y="3517616"/>
            <a:ext cx="2013224" cy="2327416"/>
            <a:chOff x="4716016" y="3212976"/>
            <a:chExt cx="1152128" cy="1296144"/>
          </a:xfrm>
        </p:grpSpPr>
        <p:sp>
          <p:nvSpPr>
            <p:cNvPr id="62" name="Скругленный прямоугольник 61"/>
            <p:cNvSpPr/>
            <p:nvPr/>
          </p:nvSpPr>
          <p:spPr>
            <a:xfrm>
              <a:off x="4716016" y="3212976"/>
              <a:ext cx="1152128" cy="1296144"/>
            </a:xfrm>
            <a:prstGeom prst="roundRect">
              <a:avLst/>
            </a:prstGeom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ru-RU" sz="1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ru-RU" sz="1200" b="1" dirty="0" err="1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Тычкан</a:t>
              </a:r>
              <a:r>
                <a:rPr lang="ru-RU" sz="12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- Мышь</a:t>
              </a:r>
              <a:endParaRPr lang="ru-RU" sz="1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63" name="Рисунок 74" descr="Описание: C:\Users\Khasanov\Desktop\бред\6-7\тычкан.JPG"/>
            <p:cNvPicPr>
              <a:picLocks noChangeAspect="1" noChangeArrowheads="1"/>
            </p:cNvPicPr>
            <p:nvPr/>
          </p:nvPicPr>
          <p:blipFill>
            <a:blip r:embed="rId9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lum contrast="30000"/>
            </a:blip>
            <a:srcRect/>
            <a:stretch>
              <a:fillRect/>
            </a:stretch>
          </p:blipFill>
          <p:spPr bwMode="auto">
            <a:xfrm>
              <a:off x="4788024" y="3284984"/>
              <a:ext cx="1000545" cy="9630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64" name="Группа 63"/>
          <p:cNvGrpSpPr/>
          <p:nvPr/>
        </p:nvGrpSpPr>
        <p:grpSpPr>
          <a:xfrm>
            <a:off x="3016093" y="3733636"/>
            <a:ext cx="1936907" cy="1887185"/>
            <a:chOff x="5976664" y="3284984"/>
            <a:chExt cx="1259632" cy="1224136"/>
          </a:xfrm>
        </p:grpSpPr>
        <p:sp>
          <p:nvSpPr>
            <p:cNvPr id="65" name="Скругленный прямоугольник 64"/>
            <p:cNvSpPr/>
            <p:nvPr/>
          </p:nvSpPr>
          <p:spPr>
            <a:xfrm>
              <a:off x="5976664" y="3284984"/>
              <a:ext cx="1259632" cy="1224136"/>
            </a:xfrm>
            <a:prstGeom prst="roundRect">
              <a:avLst/>
            </a:prstGeom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tt-RU" sz="1200" b="1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tt-RU" sz="1200" b="1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tt-RU" sz="1200" b="1" dirty="0"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tt-RU" sz="1200" b="1" dirty="0" smtClean="0">
                  <a:latin typeface="Times New Roman" pitchFamily="18" charset="0"/>
                  <a:cs typeface="Times New Roman" pitchFamily="18" charset="0"/>
                </a:rPr>
                <a:t>Үрдәк - Утка</a:t>
              </a:r>
              <a:endParaRPr lang="ru-RU" sz="1200" dirty="0"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66" name="Рисунок 76" descr="Описание: C:\Users\Khasanov\Desktop\бред\6-7\урдэк.JPG"/>
            <p:cNvPicPr>
              <a:picLocks noChangeAspect="1" noChangeArrowheads="1"/>
            </p:cNvPicPr>
            <p:nvPr/>
          </p:nvPicPr>
          <p:blipFill>
            <a:blip r:embed="rId10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lum contrast="30000"/>
            </a:blip>
            <a:srcRect/>
            <a:stretch>
              <a:fillRect/>
            </a:stretch>
          </p:blipFill>
          <p:spPr bwMode="auto">
            <a:xfrm>
              <a:off x="6228184" y="3284985"/>
              <a:ext cx="781349" cy="1065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67" name="Группа 66"/>
          <p:cNvGrpSpPr/>
          <p:nvPr/>
        </p:nvGrpSpPr>
        <p:grpSpPr>
          <a:xfrm>
            <a:off x="7479718" y="4990736"/>
            <a:ext cx="2132133" cy="1730048"/>
            <a:chOff x="7380312" y="3284984"/>
            <a:chExt cx="1547664" cy="1224136"/>
          </a:xfrm>
        </p:grpSpPr>
        <p:sp>
          <p:nvSpPr>
            <p:cNvPr id="68" name="Скругленный прямоугольник 67"/>
            <p:cNvSpPr/>
            <p:nvPr/>
          </p:nvSpPr>
          <p:spPr>
            <a:xfrm>
              <a:off x="7380312" y="3284984"/>
              <a:ext cx="1547664" cy="1224136"/>
            </a:xfrm>
            <a:prstGeom prst="roundRect">
              <a:avLst/>
            </a:prstGeom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ru-RU" sz="1200" b="1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ru-RU" sz="1200" b="1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ru-RU" sz="1200" b="1" dirty="0" err="1" smtClean="0">
                  <a:latin typeface="Times New Roman" pitchFamily="18" charset="0"/>
                  <a:cs typeface="Times New Roman" pitchFamily="18" charset="0"/>
                </a:rPr>
                <a:t>Тавык</a:t>
              </a:r>
              <a:r>
                <a:rPr lang="ru-RU" sz="1200" b="1" dirty="0" smtClean="0">
                  <a:latin typeface="Times New Roman" pitchFamily="18" charset="0"/>
                  <a:cs typeface="Times New Roman" pitchFamily="18" charset="0"/>
                </a:rPr>
                <a:t> – </a:t>
              </a:r>
              <a:r>
                <a:rPr lang="tt-RU" sz="1200" b="1" dirty="0" smtClean="0">
                  <a:latin typeface="Times New Roman" pitchFamily="18" charset="0"/>
                  <a:cs typeface="Times New Roman" pitchFamily="18" charset="0"/>
                </a:rPr>
                <a:t>Кури</a:t>
              </a:r>
              <a:r>
                <a:rPr lang="ru-RU" sz="1200" b="1" dirty="0" err="1" smtClean="0">
                  <a:latin typeface="Times New Roman" pitchFamily="18" charset="0"/>
                  <a:cs typeface="Times New Roman" pitchFamily="18" charset="0"/>
                </a:rPr>
                <a:t>ца</a:t>
              </a:r>
              <a:endParaRPr lang="ru-RU" sz="1200" dirty="0"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69" name="Рисунок 68" descr="Описание: C:\Users\Khasanov\Desktop\бред\6-7\питушок2.JPG"/>
            <p:cNvPicPr>
              <a:picLocks noChangeAspect="1" noChangeArrowheads="1"/>
            </p:cNvPicPr>
            <p:nvPr/>
          </p:nvPicPr>
          <p:blipFill>
            <a:blip r:embed="rId11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lum bright="-10000" contrast="30000"/>
            </a:blip>
            <a:srcRect/>
            <a:stretch>
              <a:fillRect/>
            </a:stretch>
          </p:blipFill>
          <p:spPr bwMode="auto">
            <a:xfrm rot="5400000">
              <a:off x="7611911" y="3341417"/>
              <a:ext cx="917806" cy="8049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791</TotalTime>
  <Words>1613</Words>
  <Application>Microsoft Office PowerPoint</Application>
  <PresentationFormat>Лист A4 (210x297 мм)</PresentationFormat>
  <Paragraphs>431</Paragraphs>
  <Slides>13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5" baseType="lpstr">
      <vt:lpstr>Тема Office</vt:lpstr>
      <vt:lpstr>Точечный рисунок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Ya Blondinko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мбдоу8</dc:creator>
  <cp:lastModifiedBy>123</cp:lastModifiedBy>
  <cp:revision>83</cp:revision>
  <dcterms:created xsi:type="dcterms:W3CDTF">2019-04-05T13:29:15Z</dcterms:created>
  <dcterms:modified xsi:type="dcterms:W3CDTF">2020-10-08T12:26:16Z</dcterms:modified>
</cp:coreProperties>
</file>