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1" r:id="rId3"/>
    <p:sldId id="256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301" r:id="rId13"/>
    <p:sldId id="302" r:id="rId14"/>
    <p:sldId id="304" r:id="rId15"/>
    <p:sldId id="283" r:id="rId16"/>
    <p:sldId id="300" r:id="rId17"/>
    <p:sldId id="303" r:id="rId18"/>
    <p:sldId id="285" r:id="rId19"/>
    <p:sldId id="305" r:id="rId20"/>
    <p:sldId id="306" r:id="rId21"/>
    <p:sldId id="307" r:id="rId22"/>
    <p:sldId id="308" r:id="rId23"/>
    <p:sldId id="286" r:id="rId24"/>
    <p:sldId id="310" r:id="rId25"/>
    <p:sldId id="309" r:id="rId26"/>
    <p:sldId id="311" r:id="rId27"/>
    <p:sldId id="312" r:id="rId28"/>
    <p:sldId id="313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36" autoAdjust="0"/>
    <p:restoredTop sz="94718" autoAdjust="0"/>
  </p:normalViewPr>
  <p:slideViewPr>
    <p:cSldViewPr>
      <p:cViewPr>
        <p:scale>
          <a:sx n="50" d="100"/>
          <a:sy n="50" d="100"/>
        </p:scale>
        <p:origin x="-1098" y="-4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5D2899-EBC9-4BEC-8C0A-1AB130E0EE90}" type="datetimeFigureOut">
              <a:rPr lang="ru-RU"/>
              <a:pPr>
                <a:defRPr/>
              </a:pPr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42C29-E210-4D39-8B70-00FB899C0D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57EF56-58EB-45F5-BD8E-08E4F74F6867}" type="datetimeFigureOut">
              <a:rPr lang="ru-RU"/>
              <a:pPr>
                <a:defRPr/>
              </a:pPr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81CE01-A9AB-479F-A139-09A492B160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615C0E-FD89-4499-BB25-BB7B3CCA6877}" type="datetimeFigureOut">
              <a:rPr lang="ru-RU"/>
              <a:pPr>
                <a:defRPr/>
              </a:pPr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03E49-5004-4865-B6F3-6506E8E58B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5B3245-83B2-42A2-AC8E-5753FCF4C936}" type="datetimeFigureOut">
              <a:rPr lang="ru-RU"/>
              <a:pPr>
                <a:defRPr/>
              </a:pPr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338E1-F9AD-4995-A120-4FB8FBE1AF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D44D16-D21F-4FFD-B834-39022C622538}" type="datetimeFigureOut">
              <a:rPr lang="ru-RU"/>
              <a:pPr>
                <a:defRPr/>
              </a:pPr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5BCCD7-FB3F-45D7-B56F-E7445D94DE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3384F2-7882-4707-84DA-29494087595B}" type="datetimeFigureOut">
              <a:rPr lang="ru-RU"/>
              <a:pPr>
                <a:defRPr/>
              </a:pPr>
              <a:t>30.10.2018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C781A-1982-4FBF-BE26-802FCBE6AE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CD8218-A6D2-4505-A8A7-52B556326170}" type="datetimeFigureOut">
              <a:rPr lang="ru-RU"/>
              <a:pPr>
                <a:defRPr/>
              </a:pPr>
              <a:t>30.10.2018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FF625C-AB23-4456-BF86-5D66934AE2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9BCCB1-11A4-46A7-B7F7-8CF6F116E089}" type="datetimeFigureOut">
              <a:rPr lang="ru-RU"/>
              <a:pPr>
                <a:defRPr/>
              </a:pPr>
              <a:t>30.10.2018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3C478-A3E3-4322-9B0B-20DEE73EFB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4A00B3-E054-47D1-9046-8B93D2E17C8D}" type="datetimeFigureOut">
              <a:rPr lang="ru-RU"/>
              <a:pPr>
                <a:defRPr/>
              </a:pPr>
              <a:t>30.10.2018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1571BF-98E1-4400-99EF-1C8B1F656D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1D74A-B78E-421E-AB28-4B5EDD88B596}" type="datetimeFigureOut">
              <a:rPr lang="ru-RU"/>
              <a:pPr>
                <a:defRPr/>
              </a:pPr>
              <a:t>30.10.2018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8E648-0D60-480B-84C1-BB53B67D0E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3F896-F56C-4E86-A03A-5AE9F33ABC01}" type="datetimeFigureOut">
              <a:rPr lang="ru-RU"/>
              <a:pPr>
                <a:defRPr/>
              </a:pPr>
              <a:t>30.10.2018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1066C8-AA57-45AC-B81E-97C8290133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NUL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0470B24-931C-40BF-9260-20369E83BAF5}" type="datetimeFigureOut">
              <a:rPr lang="ru-RU"/>
              <a:pPr>
                <a:defRPr/>
              </a:pPr>
              <a:t>30.10.2018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6861D3F-2E22-4358-A291-77A07F9625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slide" Target="slid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23.png"/><Relationship Id="rId4" Type="http://schemas.openxmlformats.org/officeDocument/2006/relationships/image" Target="../media/image1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slide" Target="slide23.xml"/><Relationship Id="rId4" Type="http://schemas.openxmlformats.org/officeDocument/2006/relationships/slide" Target="slide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slide" Target="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2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  <a:alpha val="9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Управляющая кнопка: сведения 2">
            <a:hlinkClick r:id="" action="ppaction://noaction" highlightClick="1"/>
          </p:cNvPr>
          <p:cNvSpPr/>
          <p:nvPr/>
        </p:nvSpPr>
        <p:spPr>
          <a:xfrm>
            <a:off x="250825" y="5949950"/>
            <a:ext cx="500063" cy="500063"/>
          </a:xfrm>
          <a:prstGeom prst="actionButtonInforma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315" name="TextBox 4"/>
          <p:cNvSpPr txBox="1">
            <a:spLocks noChangeArrowheads="1"/>
          </p:cNvSpPr>
          <p:nvPr/>
        </p:nvSpPr>
        <p:spPr bwMode="auto">
          <a:xfrm>
            <a:off x="1979613" y="5229225"/>
            <a:ext cx="54721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Автор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: воспитатель Кадырова Г.М.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8459788" y="5949950"/>
            <a:ext cx="433387" cy="503238"/>
          </a:xfrm>
          <a:prstGeom prst="rightArrow">
            <a:avLst>
              <a:gd name="adj1" fmla="val 57559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55650" y="620713"/>
            <a:ext cx="7416800" cy="4464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318" name="TextBox 8"/>
          <p:cNvSpPr txBox="1">
            <a:spLocks noChangeArrowheads="1"/>
          </p:cNvSpPr>
          <p:nvPr/>
        </p:nvSpPr>
        <p:spPr bwMode="auto">
          <a:xfrm>
            <a:off x="827088" y="1196975"/>
            <a:ext cx="7489825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>
                <a:latin typeface="Times New Roman" pitchFamily="18" charset="0"/>
                <a:cs typeface="Times New Roman" pitchFamily="18" charset="0"/>
              </a:rPr>
              <a:t>ИНТЕРАКТИВНАЯ  ИГРА  ПО  ПРАВИЛАМ ДОРОЖНОГО ДВИЖЕНИЯ</a:t>
            </a:r>
          </a:p>
          <a:p>
            <a:pPr algn="ctr"/>
            <a:r>
              <a:rPr lang="ru-RU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детства знать положено правила дорожные</a:t>
            </a:r>
            <a:r>
              <a:rPr lang="ru-RU" sz="40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75"/>
          <p:cNvSpPr/>
          <p:nvPr/>
        </p:nvSpPr>
        <p:spPr>
          <a:xfrm>
            <a:off x="214313" y="285750"/>
            <a:ext cx="3852862" cy="3648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250825" y="4149725"/>
            <a:ext cx="3384550" cy="2447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300788" y="3644900"/>
            <a:ext cx="428625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027988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4356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164388" y="3644900"/>
            <a:ext cx="428625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8674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67400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300788" y="4508500"/>
            <a:ext cx="431800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732588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164388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1402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003800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003800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003800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732588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003800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003800" y="27813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0038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5720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1402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140200" y="27813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0038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140200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7084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732588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4140200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5720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435600" y="4076700"/>
            <a:ext cx="428625" cy="428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732588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71643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67325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71643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75961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80279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7596188" y="2349500"/>
            <a:ext cx="428625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80279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8027988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8027988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8027988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8027988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6729413" y="2349500"/>
            <a:ext cx="428625" cy="4413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63007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5872163" y="3648075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5872163" y="321945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5872163" y="2790825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5872163" y="23622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5867400" y="53736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58674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5867400" y="1916113"/>
            <a:ext cx="433388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63007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8027988" y="27813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84597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9" name="Стрелка вправо 68"/>
          <p:cNvSpPr/>
          <p:nvPr/>
        </p:nvSpPr>
        <p:spPr>
          <a:xfrm rot="5400000">
            <a:off x="6732588" y="2781300"/>
            <a:ext cx="428625" cy="42862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8" name="TextBox 77"/>
          <p:cNvSpPr txBox="1"/>
          <p:nvPr/>
        </p:nvSpPr>
        <p:spPr>
          <a:xfrm>
            <a:off x="5867400" y="1412875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А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872163" y="18446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В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867400" y="2276475"/>
            <a:ext cx="576263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Т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5867400" y="2708275"/>
            <a:ext cx="500063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74" name="Прямоугольник 73"/>
          <p:cNvSpPr/>
          <p:nvPr/>
        </p:nvSpPr>
        <p:spPr>
          <a:xfrm>
            <a:off x="6729413" y="3648075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84" name="Рисунок 83" descr="httpwww.adpic.dedatapicturedetailTrinkwasser_wird_in_ein_Glas_gegossen_519241.jpg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3413" y="4365625"/>
            <a:ext cx="2655887" cy="1992313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87" name="Прямоугольник 86"/>
          <p:cNvSpPr/>
          <p:nvPr/>
        </p:nvSpPr>
        <p:spPr>
          <a:xfrm>
            <a:off x="5867400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8" name="Прямоугольник 87"/>
          <p:cNvSpPr/>
          <p:nvPr/>
        </p:nvSpPr>
        <p:spPr>
          <a:xfrm>
            <a:off x="4572000" y="4076700"/>
            <a:ext cx="428625" cy="428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6300788" y="4076700"/>
            <a:ext cx="428625" cy="428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1" name="Прямоугольник 90"/>
          <p:cNvSpPr/>
          <p:nvPr/>
        </p:nvSpPr>
        <p:spPr>
          <a:xfrm>
            <a:off x="54356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4" name="TextBox 93"/>
          <p:cNvSpPr txBox="1"/>
          <p:nvPr/>
        </p:nvSpPr>
        <p:spPr>
          <a:xfrm>
            <a:off x="5867400" y="3563938"/>
            <a:ext cx="500063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5867400" y="40052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Б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5872163" y="442912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И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5872163" y="486092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Л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5872163" y="5300663"/>
            <a:ext cx="50006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Ь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5795963" y="31416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М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54356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50038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3" name="Прямоугольник 82"/>
          <p:cNvSpPr/>
          <p:nvPr/>
        </p:nvSpPr>
        <p:spPr>
          <a:xfrm>
            <a:off x="45720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0" name="TextBox 89"/>
          <p:cNvSpPr txBox="1"/>
          <p:nvPr/>
        </p:nvSpPr>
        <p:spPr>
          <a:xfrm>
            <a:off x="4576763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5003800" y="1412875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С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440363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Т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6300788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Н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6735763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7164388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В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7600950" y="1412875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К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8027988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А</a:t>
            </a:r>
          </a:p>
        </p:txBody>
      </p:sp>
      <p:sp>
        <p:nvSpPr>
          <p:cNvPr id="22611" name="TextBox 105"/>
          <p:cNvSpPr txBox="1">
            <a:spLocks noChangeArrowheads="1"/>
          </p:cNvSpPr>
          <p:nvPr/>
        </p:nvSpPr>
        <p:spPr bwMode="auto">
          <a:xfrm>
            <a:off x="395288" y="404813"/>
            <a:ext cx="3600450" cy="3600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Вот он по дороге едет</a:t>
            </a:r>
          </a:p>
          <a:p>
            <a:pPr algn="ctr"/>
            <a:r>
              <a:rPr lang="ru-RU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глядит на светофор.</a:t>
            </a:r>
          </a:p>
          <a:p>
            <a:pPr algn="ctr"/>
            <a:r>
              <a:rPr lang="ru-RU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Вы подскажете мне, дети,</a:t>
            </a:r>
          </a:p>
          <a:p>
            <a:pPr algn="ctr"/>
            <a:r>
              <a:rPr lang="ru-RU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 зовут его? ...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0279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А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63007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Р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67325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71643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Т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75961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У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84597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Р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4143375" y="35734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С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4576763" y="35734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В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6303963" y="35734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Ф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5435600" y="3563938"/>
            <a:ext cx="500063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Т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5003800" y="35734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Е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7164388" y="35734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Р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6732588" y="3563938"/>
            <a:ext cx="50006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3711575" y="44370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В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4572000" y="44370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Л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4140200" y="44370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Е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5003800" y="44370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5440363" y="44370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С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6300788" y="44370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П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6732588" y="44370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Е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7167563" y="44370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Д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4067175" y="2708275"/>
            <a:ext cx="500063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Ш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4143375" y="31416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4140200" y="40052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С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5003800" y="2276475"/>
            <a:ext cx="500063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П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5003800" y="2700338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Е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5003800" y="3132138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Р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5003800" y="40052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Х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5008563" y="4868863"/>
            <a:ext cx="50006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Д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6659563" y="31416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Ш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6732588" y="40052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Ф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6735763" y="4868863"/>
            <a:ext cx="50006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Р</a:t>
            </a:r>
          </a:p>
        </p:txBody>
      </p:sp>
      <p:sp>
        <p:nvSpPr>
          <p:cNvPr id="138" name="Управляющая кнопка: домой 137">
            <a:hlinkClick r:id="rId3" action="ppaction://hlinksldjump" highlightClick="1"/>
          </p:cNvPr>
          <p:cNvSpPr/>
          <p:nvPr/>
        </p:nvSpPr>
        <p:spPr>
          <a:xfrm>
            <a:off x="7667625" y="5876925"/>
            <a:ext cx="504825" cy="6477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9" name="Стрелка вправо 138"/>
          <p:cNvSpPr/>
          <p:nvPr/>
        </p:nvSpPr>
        <p:spPr>
          <a:xfrm>
            <a:off x="8243888" y="5949950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75"/>
          <p:cNvSpPr/>
          <p:nvPr/>
        </p:nvSpPr>
        <p:spPr>
          <a:xfrm>
            <a:off x="214313" y="285750"/>
            <a:ext cx="3852862" cy="3648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250825" y="4149725"/>
            <a:ext cx="3384550" cy="2447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300788" y="3644900"/>
            <a:ext cx="428625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027988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4356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164388" y="3644900"/>
            <a:ext cx="428625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8674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67400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300788" y="4508500"/>
            <a:ext cx="431800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732588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164388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1402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003800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003800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003800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732588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003800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003800" y="27813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0038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5720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1402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140200" y="27813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0038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140200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7084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732588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4140200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5720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435600" y="4076700"/>
            <a:ext cx="428625" cy="428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732588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71643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67325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71643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75961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80279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7596188" y="2349500"/>
            <a:ext cx="428625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80279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8027988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8027988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8027988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8027988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6729413" y="2349500"/>
            <a:ext cx="428625" cy="4413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63007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5872163" y="3648075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5872163" y="321945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5872163" y="2790825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5872163" y="23622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5867400" y="53736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58674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5867400" y="1916113"/>
            <a:ext cx="433388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63007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8027988" y="27813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84597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9" name="Стрелка вправо 68"/>
          <p:cNvSpPr/>
          <p:nvPr/>
        </p:nvSpPr>
        <p:spPr>
          <a:xfrm rot="5400000">
            <a:off x="8028781" y="1915320"/>
            <a:ext cx="428625" cy="43021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8" name="TextBox 77"/>
          <p:cNvSpPr txBox="1"/>
          <p:nvPr/>
        </p:nvSpPr>
        <p:spPr>
          <a:xfrm>
            <a:off x="5867400" y="1412875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А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872163" y="18446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В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867400" y="2276475"/>
            <a:ext cx="576263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Т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5867400" y="2708275"/>
            <a:ext cx="500063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74" name="Прямоугольник 73"/>
          <p:cNvSpPr/>
          <p:nvPr/>
        </p:nvSpPr>
        <p:spPr>
          <a:xfrm>
            <a:off x="6729413" y="3648075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84" name="Рисунок 83" descr="httpwww.adpic.dedatapicturedetailTrinkwasser_wird_in_ein_Glas_gegossen_519241.jpg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288" y="4437063"/>
            <a:ext cx="3008312" cy="1911350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87" name="Прямоугольник 86"/>
          <p:cNvSpPr/>
          <p:nvPr/>
        </p:nvSpPr>
        <p:spPr>
          <a:xfrm>
            <a:off x="5867400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8" name="Прямоугольник 87"/>
          <p:cNvSpPr/>
          <p:nvPr/>
        </p:nvSpPr>
        <p:spPr>
          <a:xfrm>
            <a:off x="4572000" y="4076700"/>
            <a:ext cx="428625" cy="428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6300788" y="4076700"/>
            <a:ext cx="428625" cy="428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1" name="Прямоугольник 90"/>
          <p:cNvSpPr/>
          <p:nvPr/>
        </p:nvSpPr>
        <p:spPr>
          <a:xfrm>
            <a:off x="54356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4" name="TextBox 93"/>
          <p:cNvSpPr txBox="1"/>
          <p:nvPr/>
        </p:nvSpPr>
        <p:spPr>
          <a:xfrm>
            <a:off x="5867400" y="3563938"/>
            <a:ext cx="500063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5867400" y="40052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Б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5872163" y="442912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И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5872163" y="486092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Л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5872163" y="5300663"/>
            <a:ext cx="50006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Ь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5795963" y="31416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М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54356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50038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3" name="Прямоугольник 82"/>
          <p:cNvSpPr/>
          <p:nvPr/>
        </p:nvSpPr>
        <p:spPr>
          <a:xfrm>
            <a:off x="45720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0" name="TextBox 89"/>
          <p:cNvSpPr txBox="1"/>
          <p:nvPr/>
        </p:nvSpPr>
        <p:spPr>
          <a:xfrm>
            <a:off x="4576763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5003800" y="1412875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С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440363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Т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6300788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Н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6735763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7164388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В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7600950" y="1412875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К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8027988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А</a:t>
            </a:r>
          </a:p>
        </p:txBody>
      </p:sp>
      <p:sp>
        <p:nvSpPr>
          <p:cNvPr id="23635" name="TextBox 105"/>
          <p:cNvSpPr txBox="1">
            <a:spLocks noChangeArrowheads="1"/>
          </p:cNvSpPr>
          <p:nvPr/>
        </p:nvSpPr>
        <p:spPr bwMode="auto">
          <a:xfrm>
            <a:off x="395288" y="404813"/>
            <a:ext cx="3600450" cy="3538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Странный дом мчит по дороге – </a:t>
            </a:r>
            <a:b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Круглые в резине ноги.</a:t>
            </a:r>
            <a:b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Пассажирами заполнен</a:t>
            </a:r>
            <a:b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бензином бак наполнен.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0279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А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63007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Р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67325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71643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Т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75961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У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84597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Р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4143375" y="35734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С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4576763" y="35734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В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6303963" y="35734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Ф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5435600" y="3563938"/>
            <a:ext cx="500063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Т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5003800" y="35734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Е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7164388" y="35734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Р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6732588" y="3563938"/>
            <a:ext cx="50006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3711575" y="44370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В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4572000" y="44370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Л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4140200" y="44370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Е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5003800" y="44370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5440363" y="44370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С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6300788" y="44370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П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6732588" y="44370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Е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7167563" y="44370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Д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4067175" y="2708275"/>
            <a:ext cx="500063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Ш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4143375" y="31416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4140200" y="40052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С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5003800" y="2276475"/>
            <a:ext cx="500063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П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5003800" y="2700338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Е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5003800" y="3132138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Р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5003800" y="40052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Х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5008563" y="4868863"/>
            <a:ext cx="50006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Д</a:t>
            </a:r>
          </a:p>
        </p:txBody>
      </p:sp>
      <p:sp>
        <p:nvSpPr>
          <p:cNvPr id="130" name="TextBox 129"/>
          <p:cNvSpPr txBox="1"/>
          <p:nvPr/>
        </p:nvSpPr>
        <p:spPr>
          <a:xfrm>
            <a:off x="6659563" y="31416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Ш</a:t>
            </a:r>
          </a:p>
        </p:txBody>
      </p:sp>
      <p:sp>
        <p:nvSpPr>
          <p:cNvPr id="131" name="TextBox 130"/>
          <p:cNvSpPr txBox="1"/>
          <p:nvPr/>
        </p:nvSpPr>
        <p:spPr>
          <a:xfrm>
            <a:off x="6732588" y="40052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Ф</a:t>
            </a:r>
          </a:p>
        </p:txBody>
      </p:sp>
      <p:sp>
        <p:nvSpPr>
          <p:cNvPr id="137" name="TextBox 136"/>
          <p:cNvSpPr txBox="1"/>
          <p:nvPr/>
        </p:nvSpPr>
        <p:spPr>
          <a:xfrm>
            <a:off x="6735763" y="4868863"/>
            <a:ext cx="50006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Р</a:t>
            </a:r>
          </a:p>
        </p:txBody>
      </p:sp>
      <p:sp>
        <p:nvSpPr>
          <p:cNvPr id="138" name="TextBox 137"/>
          <p:cNvSpPr txBox="1"/>
          <p:nvPr/>
        </p:nvSpPr>
        <p:spPr>
          <a:xfrm>
            <a:off x="8027988" y="2700338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В</a:t>
            </a:r>
          </a:p>
        </p:txBody>
      </p:sp>
      <p:sp>
        <p:nvSpPr>
          <p:cNvPr id="139" name="TextBox 138"/>
          <p:cNvSpPr txBox="1"/>
          <p:nvPr/>
        </p:nvSpPr>
        <p:spPr>
          <a:xfrm>
            <a:off x="8027988" y="31416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Т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8032750" y="35734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8027988" y="40052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Б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8027988" y="44370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У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8027988" y="4868863"/>
            <a:ext cx="50006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С</a:t>
            </a:r>
          </a:p>
        </p:txBody>
      </p:sp>
      <p:sp>
        <p:nvSpPr>
          <p:cNvPr id="144" name="Управляющая кнопка: домой 143">
            <a:hlinkClick r:id="rId3" action="ppaction://hlinksldjump" highlightClick="1"/>
          </p:cNvPr>
          <p:cNvSpPr/>
          <p:nvPr/>
        </p:nvSpPr>
        <p:spPr>
          <a:xfrm>
            <a:off x="7667625" y="5876925"/>
            <a:ext cx="504825" cy="6477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0825" y="692150"/>
            <a:ext cx="8569325" cy="43211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95513" y="5373688"/>
            <a:ext cx="4679950" cy="11509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345714" y="5517232"/>
            <a:ext cx="230627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МЕТРО</a:t>
            </a:r>
          </a:p>
        </p:txBody>
      </p:sp>
      <p:sp>
        <p:nvSpPr>
          <p:cNvPr id="14" name="Стрелка вправо 13"/>
          <p:cNvSpPr/>
          <p:nvPr/>
        </p:nvSpPr>
        <p:spPr>
          <a:xfrm>
            <a:off x="7164388" y="5661025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4582" name="Рисунок 16" descr="i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63938" y="2565400"/>
            <a:ext cx="403225" cy="66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Рисунок 17" descr="espada-dos-desenhos-animados-ilustra231227o-do-vetor-este-233-arquivo--1241035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550" y="765175"/>
            <a:ext cx="3438525" cy="411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Рисунок 25" descr="royal-throne-id-849-club-penguin-wiki-the-free-editable-1580127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24300" y="836613"/>
            <a:ext cx="4103688" cy="410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Рисунок 24" descr="i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24750" y="2420938"/>
            <a:ext cx="401638" cy="66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6" name="TextBox 26"/>
          <p:cNvSpPr txBox="1">
            <a:spLocks noChangeArrowheads="1"/>
          </p:cNvSpPr>
          <p:nvPr/>
        </p:nvSpPr>
        <p:spPr bwMode="auto">
          <a:xfrm>
            <a:off x="7524750" y="188913"/>
            <a:ext cx="219551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РЕБУСЫ</a:t>
            </a:r>
          </a:p>
        </p:txBody>
      </p:sp>
      <p:sp>
        <p:nvSpPr>
          <p:cNvPr id="28" name="Управляющая кнопка: домой 27">
            <a:hlinkClick r:id="rId5" action="ppaction://hlinksldjump" highlightClick="1"/>
          </p:cNvPr>
          <p:cNvSpPr/>
          <p:nvPr/>
        </p:nvSpPr>
        <p:spPr>
          <a:xfrm>
            <a:off x="1258888" y="5661025"/>
            <a:ext cx="687387" cy="69532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23850" y="549275"/>
            <a:ext cx="8245475" cy="43926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95513" y="5373688"/>
            <a:ext cx="4679950" cy="11509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385405" y="5517232"/>
            <a:ext cx="222689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ПОЕЗД</a:t>
            </a:r>
          </a:p>
        </p:txBody>
      </p:sp>
      <p:sp>
        <p:nvSpPr>
          <p:cNvPr id="14" name="Стрелка вправо 13"/>
          <p:cNvSpPr/>
          <p:nvPr/>
        </p:nvSpPr>
        <p:spPr>
          <a:xfrm>
            <a:off x="7451725" y="5589588"/>
            <a:ext cx="576263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5606" name="Рисунок 10" descr="kulinariya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836613"/>
            <a:ext cx="3240088" cy="3662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2771800" y="3212976"/>
            <a:ext cx="1353127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ВАР</a:t>
            </a: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10800000" flipV="1">
            <a:off x="2916238" y="3429000"/>
            <a:ext cx="1008062" cy="504825"/>
          </a:xfrm>
          <a:prstGeom prst="line">
            <a:avLst/>
          </a:prstGeom>
          <a:ln w="5080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10800000">
            <a:off x="2916238" y="3429000"/>
            <a:ext cx="1016000" cy="439738"/>
          </a:xfrm>
          <a:prstGeom prst="line">
            <a:avLst/>
          </a:prstGeom>
          <a:ln w="5080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610" name="Рисунок 24" descr="i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67625" y="765175"/>
            <a:ext cx="403225" cy="66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1" name="Рисунок 22" descr="i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5825" y="765175"/>
            <a:ext cx="403225" cy="66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2" name="Рисунок 23" descr="i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6463" y="765175"/>
            <a:ext cx="401637" cy="66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3" name="TextBox 26"/>
          <p:cNvSpPr txBox="1">
            <a:spLocks noChangeArrowheads="1"/>
          </p:cNvSpPr>
          <p:nvPr/>
        </p:nvSpPr>
        <p:spPr bwMode="auto">
          <a:xfrm>
            <a:off x="7451725" y="115888"/>
            <a:ext cx="21971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РЕБУСЫ</a:t>
            </a:r>
          </a:p>
        </p:txBody>
      </p:sp>
      <p:sp>
        <p:nvSpPr>
          <p:cNvPr id="28" name="Управляющая кнопка: домой 27">
            <a:hlinkClick r:id="rId4" action="ppaction://hlinksldjump" highlightClick="1"/>
          </p:cNvPr>
          <p:cNvSpPr/>
          <p:nvPr/>
        </p:nvSpPr>
        <p:spPr>
          <a:xfrm>
            <a:off x="900113" y="5516563"/>
            <a:ext cx="685800" cy="69532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5615" name="Рисунок 28" descr="i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8263" y="765175"/>
            <a:ext cx="403225" cy="66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6" name="Рисунок 29" descr="prazdnik38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538" y="1052513"/>
            <a:ext cx="3687762" cy="350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23850" y="620713"/>
            <a:ext cx="8569325" cy="43211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24075" y="5373688"/>
            <a:ext cx="4968875" cy="11509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411760" y="5517232"/>
            <a:ext cx="450418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АВТОМОБИЛЬ</a:t>
            </a:r>
          </a:p>
        </p:txBody>
      </p:sp>
      <p:sp>
        <p:nvSpPr>
          <p:cNvPr id="14" name="Стрелка вправо 13"/>
          <p:cNvSpPr/>
          <p:nvPr/>
        </p:nvSpPr>
        <p:spPr>
          <a:xfrm>
            <a:off x="7667625" y="5516563"/>
            <a:ext cx="576263" cy="6492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6630" name="Рисунок 16" descr="i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451725" y="3429000"/>
            <a:ext cx="403225" cy="66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Рисунок 24" descr="i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85113" y="3429000"/>
            <a:ext cx="401637" cy="66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Рисунок 18" descr="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288" y="1125538"/>
            <a:ext cx="3981450" cy="345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Прямоугольник 19"/>
          <p:cNvSpPr/>
          <p:nvPr/>
        </p:nvSpPr>
        <p:spPr>
          <a:xfrm>
            <a:off x="4211960" y="2636912"/>
            <a:ext cx="128843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БУС</a:t>
            </a: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rot="10800000">
            <a:off x="4284663" y="2852738"/>
            <a:ext cx="1016000" cy="441325"/>
          </a:xfrm>
          <a:prstGeom prst="line">
            <a:avLst/>
          </a:prstGeom>
          <a:ln w="5080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635" name="Рисунок 22" descr="cell-phone-of-cell-clipart-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363" y="1557338"/>
            <a:ext cx="2997200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6" name="Рисунок 23" descr="i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16913" y="3429000"/>
            <a:ext cx="401637" cy="66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7" name="TextBox 26"/>
          <p:cNvSpPr txBox="1">
            <a:spLocks noChangeArrowheads="1"/>
          </p:cNvSpPr>
          <p:nvPr/>
        </p:nvSpPr>
        <p:spPr bwMode="auto">
          <a:xfrm>
            <a:off x="7451725" y="188913"/>
            <a:ext cx="21971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РЕБУСЫ</a:t>
            </a:r>
          </a:p>
        </p:txBody>
      </p:sp>
      <p:sp>
        <p:nvSpPr>
          <p:cNvPr id="28" name="Управляющая кнопка: домой 27">
            <a:hlinkClick r:id="rId5" action="ppaction://hlinksldjump" highlightClick="1"/>
          </p:cNvPr>
          <p:cNvSpPr/>
          <p:nvPr/>
        </p:nvSpPr>
        <p:spPr>
          <a:xfrm>
            <a:off x="971550" y="5589588"/>
            <a:ext cx="685800" cy="69373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1187450" y="5661025"/>
            <a:ext cx="685800" cy="69532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539750" y="765175"/>
            <a:ext cx="8135938" cy="42481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95513" y="5373688"/>
            <a:ext cx="4679950" cy="11509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7653" name="Рисунок 6" descr="Безымянный - копия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313" y="1412875"/>
            <a:ext cx="2663825" cy="31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Рисунок 8" descr="CurlyMustache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525" y="3068638"/>
            <a:ext cx="2689225" cy="113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Рисунок 9" descr="215633_16684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575" y="1484313"/>
            <a:ext cx="2305050" cy="291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Рисунок 10" descr="i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575" y="1125538"/>
            <a:ext cx="403225" cy="66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7" name="Рисунок 11" descr="i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01013" y="2420938"/>
            <a:ext cx="401637" cy="66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3059832" y="5517232"/>
            <a:ext cx="287803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АВТОБУС</a:t>
            </a:r>
          </a:p>
        </p:txBody>
      </p:sp>
      <p:sp>
        <p:nvSpPr>
          <p:cNvPr id="14" name="Стрелка вправо 13"/>
          <p:cNvSpPr/>
          <p:nvPr/>
        </p:nvSpPr>
        <p:spPr>
          <a:xfrm>
            <a:off x="7164388" y="5661025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660" name="TextBox 14"/>
          <p:cNvSpPr txBox="1">
            <a:spLocks noChangeArrowheads="1"/>
          </p:cNvSpPr>
          <p:nvPr/>
        </p:nvSpPr>
        <p:spPr bwMode="auto">
          <a:xfrm>
            <a:off x="7451725" y="260350"/>
            <a:ext cx="21971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РЕБУСЫ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0825" y="620713"/>
            <a:ext cx="8569325" cy="43926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95513" y="5373688"/>
            <a:ext cx="4679950" cy="11509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931048" y="5517232"/>
            <a:ext cx="313560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ТРАМВАЙ</a:t>
            </a:r>
          </a:p>
        </p:txBody>
      </p:sp>
      <p:sp>
        <p:nvSpPr>
          <p:cNvPr id="14" name="Стрелка вправо 13"/>
          <p:cNvSpPr/>
          <p:nvPr/>
        </p:nvSpPr>
        <p:spPr>
          <a:xfrm>
            <a:off x="7164388" y="5589588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8678" name="Рисунок 14" descr="img5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288" y="1196975"/>
            <a:ext cx="2711450" cy="280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Рисунок 19" descr="8-2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64163" y="1730375"/>
            <a:ext cx="4027487" cy="302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Рисунок 20" descr="i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43888" y="1268413"/>
            <a:ext cx="403225" cy="66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1" name="Рисунок 21" descr="i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12088" y="1268413"/>
            <a:ext cx="403225" cy="66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2" name="Рисунок 22" descr="0_133912_51167910_orig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475" y="1455738"/>
            <a:ext cx="2592388" cy="260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3" name="Рисунок 16" descr="i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64163" y="1341438"/>
            <a:ext cx="403225" cy="66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4" name="Рисунок 24" descr="i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88125" y="1268413"/>
            <a:ext cx="403225" cy="668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Прямоугольник 23"/>
          <p:cNvSpPr/>
          <p:nvPr/>
        </p:nvSpPr>
        <p:spPr>
          <a:xfrm>
            <a:off x="3851920" y="3501008"/>
            <a:ext cx="133722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А=В</a:t>
            </a:r>
          </a:p>
        </p:txBody>
      </p:sp>
      <p:pic>
        <p:nvPicPr>
          <p:cNvPr id="28686" name="Рисунок 10" descr="i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00338" y="1196975"/>
            <a:ext cx="401637" cy="66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7" name="Рисунок 11" descr="i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8538" y="1196975"/>
            <a:ext cx="401637" cy="66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88" name="TextBox 25"/>
          <p:cNvSpPr txBox="1">
            <a:spLocks noChangeArrowheads="1"/>
          </p:cNvSpPr>
          <p:nvPr/>
        </p:nvSpPr>
        <p:spPr bwMode="auto">
          <a:xfrm>
            <a:off x="7451725" y="188913"/>
            <a:ext cx="21971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РЕБУСЫ</a:t>
            </a:r>
          </a:p>
        </p:txBody>
      </p:sp>
      <p:sp>
        <p:nvSpPr>
          <p:cNvPr id="27" name="Управляющая кнопка: домой 26">
            <a:hlinkClick r:id="rId6" action="ppaction://hlinksldjump" highlightClick="1"/>
          </p:cNvPr>
          <p:cNvSpPr/>
          <p:nvPr/>
        </p:nvSpPr>
        <p:spPr>
          <a:xfrm>
            <a:off x="1187450" y="5589588"/>
            <a:ext cx="685800" cy="69373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0825" y="692150"/>
            <a:ext cx="8569325" cy="42497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195513" y="5373688"/>
            <a:ext cx="4679950" cy="11509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555776" y="5445224"/>
            <a:ext cx="4112281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ТРОЛЛЕЙБУС</a:t>
            </a:r>
          </a:p>
        </p:txBody>
      </p:sp>
      <p:pic>
        <p:nvPicPr>
          <p:cNvPr id="29701" name="Рисунок 16" descr="i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8263" y="908050"/>
            <a:ext cx="403225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Рисунок 24" descr="i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80063" y="908050"/>
            <a:ext cx="403225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Рисунок 11" descr="lips-14392FA0EF651A23DE1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288" y="1844675"/>
            <a:ext cx="2266950" cy="1223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611560" y="3212976"/>
            <a:ext cx="1699039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312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843808" y="1340768"/>
            <a:ext cx="1152128" cy="240065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0" b="1" dirty="0">
                <a:ln w="28575">
                  <a:solidFill>
                    <a:sysClr val="windowText" lastClr="000000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Л</a:t>
            </a:r>
          </a:p>
        </p:txBody>
      </p:sp>
      <p:pic>
        <p:nvPicPr>
          <p:cNvPr id="29706" name="Рисунок 19" descr="Beautiful-Watering-Can-Clipart-Image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638" y="1628775"/>
            <a:ext cx="3082925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7" name="Рисунок 20" descr="Glass_beads0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3663" y="1557338"/>
            <a:ext cx="2363787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8" name="Рисунок 21" descr="i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C"/>
              </a:clrFrom>
              <a:clrTo>
                <a:srgbClr val="FEFE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72450" y="981075"/>
            <a:ext cx="403225" cy="66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9" name="TextBox 22"/>
          <p:cNvSpPr txBox="1">
            <a:spLocks noChangeArrowheads="1"/>
          </p:cNvSpPr>
          <p:nvPr/>
        </p:nvSpPr>
        <p:spPr bwMode="auto">
          <a:xfrm>
            <a:off x="7451725" y="188913"/>
            <a:ext cx="219710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РЕБУСЫ</a:t>
            </a:r>
          </a:p>
        </p:txBody>
      </p:sp>
      <p:sp>
        <p:nvSpPr>
          <p:cNvPr id="24" name="Управляющая кнопка: домой 23">
            <a:hlinkClick r:id="rId6" action="ppaction://hlinksldjump" highlightClick="1"/>
          </p:cNvPr>
          <p:cNvSpPr/>
          <p:nvPr/>
        </p:nvSpPr>
        <p:spPr>
          <a:xfrm>
            <a:off x="1116013" y="5589588"/>
            <a:ext cx="685800" cy="693737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288" y="620713"/>
            <a:ext cx="8280400" cy="16557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23" name="TextBox 4"/>
          <p:cNvSpPr txBox="1">
            <a:spLocks noChangeArrowheads="1"/>
          </p:cNvSpPr>
          <p:nvPr/>
        </p:nvSpPr>
        <p:spPr bwMode="auto">
          <a:xfrm>
            <a:off x="684213" y="765175"/>
            <a:ext cx="7559675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Какой знак на дороге сообщает водителю, что рядом школа, или детский сад, а значит, следует снизить скорость движения?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0825" y="2636838"/>
            <a:ext cx="2808288" cy="2879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76600" y="3573463"/>
            <a:ext cx="2663825" cy="2879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84888" y="2492375"/>
            <a:ext cx="2735262" cy="2952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9" name="Picture 6" descr="PIC_029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3013075"/>
            <a:ext cx="2349500" cy="213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PIC_0300"/>
          <p:cNvPicPr>
            <a:picLocks noChangeAspect="1" noChangeArrowheads="1"/>
          </p:cNvPicPr>
          <p:nvPr/>
        </p:nvPicPr>
        <p:blipFill>
          <a:blip r:embed="rId3" cstate="print"/>
          <a:srcRect l="27686" t="13208" r="52014" b="59724"/>
          <a:stretch>
            <a:fillRect/>
          </a:stretch>
        </p:blipFill>
        <p:spPr bwMode="auto">
          <a:xfrm>
            <a:off x="3492500" y="3933825"/>
            <a:ext cx="2303463" cy="230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5" descr="PIC_0300"/>
          <p:cNvPicPr>
            <a:picLocks noChangeAspect="1" noChangeArrowheads="1"/>
          </p:cNvPicPr>
          <p:nvPr/>
        </p:nvPicPr>
        <p:blipFill>
          <a:blip r:embed="rId3" cstate="print"/>
          <a:srcRect l="8617" t="54526" r="74152" b="21043"/>
          <a:stretch>
            <a:fillRect/>
          </a:stretch>
        </p:blipFill>
        <p:spPr bwMode="auto">
          <a:xfrm>
            <a:off x="6300788" y="2708275"/>
            <a:ext cx="2303462" cy="245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Управляющая кнопка: домой 11">
            <a:hlinkClick r:id="rId4" action="ppaction://hlinksldjump" highlightClick="1"/>
          </p:cNvPr>
          <p:cNvSpPr/>
          <p:nvPr/>
        </p:nvSpPr>
        <p:spPr>
          <a:xfrm>
            <a:off x="323850" y="5876925"/>
            <a:ext cx="685800" cy="69532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8172450" y="5949950"/>
            <a:ext cx="576263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32" name="TextBox 13"/>
          <p:cNvSpPr txBox="1">
            <a:spLocks noChangeArrowheads="1"/>
          </p:cNvSpPr>
          <p:nvPr/>
        </p:nvSpPr>
        <p:spPr bwMode="auto">
          <a:xfrm>
            <a:off x="5651500" y="115888"/>
            <a:ext cx="3997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ДОРОЖНЫЕ ЗНАКИ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288" y="620713"/>
            <a:ext cx="8280400" cy="16557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747" name="TextBox 4"/>
          <p:cNvSpPr txBox="1">
            <a:spLocks noChangeArrowheads="1"/>
          </p:cNvSpPr>
          <p:nvPr/>
        </p:nvSpPr>
        <p:spPr bwMode="auto">
          <a:xfrm>
            <a:off x="755650" y="908050"/>
            <a:ext cx="756126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Какой знак на дороге сообщает пешеходу, что дальнейшее движение запрещено?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0825" y="2636838"/>
            <a:ext cx="2808288" cy="2879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76600" y="3573463"/>
            <a:ext cx="2663825" cy="2879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84888" y="2492375"/>
            <a:ext cx="2735262" cy="2952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2" name="Рисунок 11" descr="plakat-dorojnaya-azbuka-4152-large - копия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37300" y="2924175"/>
            <a:ext cx="2211388" cy="2233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plakat-dorojnaya-azbuka-4152-large - копия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2909888"/>
            <a:ext cx="2335212" cy="233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07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2500" y="3860800"/>
            <a:ext cx="2211388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трелка вправо 14"/>
          <p:cNvSpPr/>
          <p:nvPr/>
        </p:nvSpPr>
        <p:spPr>
          <a:xfrm>
            <a:off x="8243888" y="5949950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Управляющая кнопка: домой 15">
            <a:hlinkClick r:id="rId5" action="ppaction://hlinksldjump" highlightClick="1"/>
          </p:cNvPr>
          <p:cNvSpPr/>
          <p:nvPr/>
        </p:nvSpPr>
        <p:spPr>
          <a:xfrm>
            <a:off x="323850" y="5876925"/>
            <a:ext cx="685800" cy="69532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756" name="TextBox 16"/>
          <p:cNvSpPr txBox="1">
            <a:spLocks noChangeArrowheads="1"/>
          </p:cNvSpPr>
          <p:nvPr/>
        </p:nvSpPr>
        <p:spPr bwMode="auto">
          <a:xfrm>
            <a:off x="5651500" y="115888"/>
            <a:ext cx="3997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ДОРОЖНЫЕ ЗНАКИ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  <a:alpha val="9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hlinkClick r:id="rId2" action="ppaction://hlinksldjump"/>
          </p:cNvPr>
          <p:cNvSpPr/>
          <p:nvPr/>
        </p:nvSpPr>
        <p:spPr>
          <a:xfrm>
            <a:off x="323850" y="476250"/>
            <a:ext cx="3887788" cy="1152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323850" y="1844675"/>
            <a:ext cx="3887788" cy="1152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4340" name="TextBox 15">
            <a:hlinkClick r:id="rId3" action="ppaction://hlinksldjump"/>
          </p:cNvPr>
          <p:cNvSpPr txBox="1">
            <a:spLocks noChangeArrowheads="1"/>
          </p:cNvSpPr>
          <p:nvPr/>
        </p:nvSpPr>
        <p:spPr bwMode="auto">
          <a:xfrm>
            <a:off x="755650" y="2060575"/>
            <a:ext cx="29527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РЕБУСЫ</a:t>
            </a:r>
          </a:p>
        </p:txBody>
      </p:sp>
      <p:sp>
        <p:nvSpPr>
          <p:cNvPr id="14341" name="TextBox 17"/>
          <p:cNvSpPr txBox="1">
            <a:spLocks noChangeArrowheads="1"/>
          </p:cNvSpPr>
          <p:nvPr/>
        </p:nvSpPr>
        <p:spPr bwMode="auto">
          <a:xfrm>
            <a:off x="611188" y="692150"/>
            <a:ext cx="3240087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КРОССВОРД</a:t>
            </a:r>
          </a:p>
        </p:txBody>
      </p:sp>
      <p:sp>
        <p:nvSpPr>
          <p:cNvPr id="25" name="Скругленный прямоугольник 24">
            <a:hlinkClick r:id="rId4" action="ppaction://hlinksldjump"/>
          </p:cNvPr>
          <p:cNvSpPr/>
          <p:nvPr/>
        </p:nvSpPr>
        <p:spPr>
          <a:xfrm>
            <a:off x="323850" y="3141663"/>
            <a:ext cx="3887788" cy="13668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Скругленный прямоугольник 25">
            <a:hlinkClick r:id="rId5" action="ppaction://hlinksldjump"/>
          </p:cNvPr>
          <p:cNvSpPr/>
          <p:nvPr/>
        </p:nvSpPr>
        <p:spPr>
          <a:xfrm>
            <a:off x="323850" y="4724400"/>
            <a:ext cx="3887788" cy="11525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4344" name="Рисунок 26" descr="7.jp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56100" y="692150"/>
            <a:ext cx="4352925" cy="558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5" name="TextBox 28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539750" y="3284538"/>
            <a:ext cx="33845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ДОРОЖНЫЕ ЗНАКИ</a:t>
            </a:r>
          </a:p>
        </p:txBody>
      </p:sp>
      <p:sp>
        <p:nvSpPr>
          <p:cNvPr id="14346" name="TextBox 11">
            <a:hlinkClick r:id="rId5" action="ppaction://hlinksldjump"/>
          </p:cNvPr>
          <p:cNvSpPr txBox="1">
            <a:spLocks noChangeArrowheads="1"/>
          </p:cNvSpPr>
          <p:nvPr/>
        </p:nvSpPr>
        <p:spPr bwMode="auto">
          <a:xfrm>
            <a:off x="611188" y="4941888"/>
            <a:ext cx="34559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ВИКТОРИНА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288" y="620713"/>
            <a:ext cx="8280400" cy="16557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771" name="TextBox 4"/>
          <p:cNvSpPr txBox="1">
            <a:spLocks noChangeArrowheads="1"/>
          </p:cNvSpPr>
          <p:nvPr/>
        </p:nvSpPr>
        <p:spPr bwMode="auto">
          <a:xfrm>
            <a:off x="755650" y="908050"/>
            <a:ext cx="756126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Какой знак сообщает, что нельзя кататься на велосипеде?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0825" y="2636838"/>
            <a:ext cx="2808288" cy="2879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76600" y="3573463"/>
            <a:ext cx="2663825" cy="2879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84888" y="2492375"/>
            <a:ext cx="2735262" cy="2952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8243888" y="5949950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Управляющая кнопка: домой 15">
            <a:hlinkClick r:id="rId2" action="ppaction://hlinksldjump" highlightClick="1"/>
          </p:cNvPr>
          <p:cNvSpPr/>
          <p:nvPr/>
        </p:nvSpPr>
        <p:spPr>
          <a:xfrm>
            <a:off x="323850" y="5876925"/>
            <a:ext cx="685800" cy="69532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777" name="TextBox 16"/>
          <p:cNvSpPr txBox="1">
            <a:spLocks noChangeArrowheads="1"/>
          </p:cNvSpPr>
          <p:nvPr/>
        </p:nvSpPr>
        <p:spPr bwMode="auto">
          <a:xfrm>
            <a:off x="5651500" y="115888"/>
            <a:ext cx="3997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ДОРОЖНЫЕ ЗНАКИ</a:t>
            </a:r>
          </a:p>
        </p:txBody>
      </p:sp>
      <p:pic>
        <p:nvPicPr>
          <p:cNvPr id="18" name="Picture 5" descr="PIC_0295"/>
          <p:cNvPicPr>
            <a:picLocks noChangeAspect="1" noChangeArrowheads="1"/>
          </p:cNvPicPr>
          <p:nvPr/>
        </p:nvPicPr>
        <p:blipFill>
          <a:blip r:embed="rId3" cstate="print"/>
          <a:srcRect l="50409" t="60156" r="29707" b="13333"/>
          <a:stretch>
            <a:fillRect/>
          </a:stretch>
        </p:blipFill>
        <p:spPr bwMode="auto">
          <a:xfrm>
            <a:off x="3492500" y="3933825"/>
            <a:ext cx="22320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7" descr="PIC_030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288" y="3065463"/>
            <a:ext cx="2422525" cy="216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11" descr="PIC_029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40463" y="2781300"/>
            <a:ext cx="2376487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288" y="620713"/>
            <a:ext cx="8280400" cy="16557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795" name="TextBox 4"/>
          <p:cNvSpPr txBox="1">
            <a:spLocks noChangeArrowheads="1"/>
          </p:cNvSpPr>
          <p:nvPr/>
        </p:nvSpPr>
        <p:spPr bwMode="auto">
          <a:xfrm>
            <a:off x="755650" y="908050"/>
            <a:ext cx="756126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Какой знак сообщает, что рядом находится подземный пешеходный переход?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0825" y="2636838"/>
            <a:ext cx="2808288" cy="2879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76600" y="3573463"/>
            <a:ext cx="2663825" cy="2879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84888" y="2492375"/>
            <a:ext cx="2735262" cy="2952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8243888" y="5949950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Управляющая кнопка: домой 15">
            <a:hlinkClick r:id="rId2" action="ppaction://hlinksldjump" highlightClick="1"/>
          </p:cNvPr>
          <p:cNvSpPr/>
          <p:nvPr/>
        </p:nvSpPr>
        <p:spPr>
          <a:xfrm>
            <a:off x="323850" y="5876925"/>
            <a:ext cx="685800" cy="69532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801" name="TextBox 16"/>
          <p:cNvSpPr txBox="1">
            <a:spLocks noChangeArrowheads="1"/>
          </p:cNvSpPr>
          <p:nvPr/>
        </p:nvSpPr>
        <p:spPr bwMode="auto">
          <a:xfrm>
            <a:off x="5651500" y="115888"/>
            <a:ext cx="3997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ДОРОЖНЫЕ ЗНАКИ</a:t>
            </a:r>
          </a:p>
        </p:txBody>
      </p:sp>
      <p:pic>
        <p:nvPicPr>
          <p:cNvPr id="14" name="Рисунок 13" descr="6561-3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2500" y="3789363"/>
            <a:ext cx="2228850" cy="2447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443654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8100" y="2781300"/>
            <a:ext cx="2195513" cy="2376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plakat-dorojnaya-azbuka-4152-large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8313" y="2871788"/>
            <a:ext cx="2374900" cy="2535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395288" y="620713"/>
            <a:ext cx="8280400" cy="16557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819" name="TextBox 4"/>
          <p:cNvSpPr txBox="1">
            <a:spLocks noChangeArrowheads="1"/>
          </p:cNvSpPr>
          <p:nvPr/>
        </p:nvSpPr>
        <p:spPr bwMode="auto">
          <a:xfrm>
            <a:off x="755650" y="908050"/>
            <a:ext cx="75612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400" b="1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800" b="1">
                <a:latin typeface="Times New Roman" pitchFamily="18" charset="0"/>
                <a:cs typeface="Times New Roman" pitchFamily="18" charset="0"/>
              </a:rPr>
              <a:t>Выбери знак «Пешеходная дорожка»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0825" y="2636838"/>
            <a:ext cx="2808288" cy="2879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276600" y="3573463"/>
            <a:ext cx="2663825" cy="28797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84888" y="2492375"/>
            <a:ext cx="2735262" cy="2952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Управляющая кнопка: домой 15">
            <a:hlinkClick r:id="rId2" action="ppaction://hlinksldjump" highlightClick="1"/>
          </p:cNvPr>
          <p:cNvSpPr/>
          <p:nvPr/>
        </p:nvSpPr>
        <p:spPr>
          <a:xfrm>
            <a:off x="323850" y="5876925"/>
            <a:ext cx="685800" cy="695325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4824" name="TextBox 16"/>
          <p:cNvSpPr txBox="1">
            <a:spLocks noChangeArrowheads="1"/>
          </p:cNvSpPr>
          <p:nvPr/>
        </p:nvSpPr>
        <p:spPr bwMode="auto">
          <a:xfrm>
            <a:off x="5651500" y="115888"/>
            <a:ext cx="39973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ДОРОЖНЫЕ ЗНАКИ</a:t>
            </a:r>
          </a:p>
        </p:txBody>
      </p:sp>
      <p:pic>
        <p:nvPicPr>
          <p:cNvPr id="13" name="Рисунок 12" descr="6561-3 - копия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938" y="3933825"/>
            <a:ext cx="2160587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1567237_html_28ab338a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2924175"/>
            <a:ext cx="2324100" cy="234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plakat-dorojnaya-azbuka-4152-large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00788" y="2636838"/>
            <a:ext cx="2327275" cy="252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250825" y="6092825"/>
            <a:ext cx="576263" cy="5000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755650" y="765175"/>
            <a:ext cx="4321175" cy="547211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64163" y="1268413"/>
            <a:ext cx="3455987" cy="4537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6" name="Рисунок 5" descr="14108982414790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450" y="1773238"/>
            <a:ext cx="3368675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6" name="TextBox 6"/>
          <p:cNvSpPr txBox="1">
            <a:spLocks noChangeArrowheads="1"/>
          </p:cNvSpPr>
          <p:nvPr/>
        </p:nvSpPr>
        <p:spPr bwMode="auto">
          <a:xfrm>
            <a:off x="5435600" y="1484313"/>
            <a:ext cx="3240088" cy="3786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На каком транспортном средстве  передвигался почтальон Печкин?</a:t>
            </a:r>
          </a:p>
        </p:txBody>
      </p:sp>
      <p:sp>
        <p:nvSpPr>
          <p:cNvPr id="35847" name="TextBox 8"/>
          <p:cNvSpPr txBox="1">
            <a:spLocks noChangeArrowheads="1"/>
          </p:cNvSpPr>
          <p:nvPr/>
        </p:nvSpPr>
        <p:spPr bwMode="auto">
          <a:xfrm>
            <a:off x="5148263" y="620713"/>
            <a:ext cx="3995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ВИКТОРИНА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476375" y="981075"/>
            <a:ext cx="30241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ВЕЛОСИПЕД</a:t>
            </a:r>
          </a:p>
        </p:txBody>
      </p:sp>
      <p:sp>
        <p:nvSpPr>
          <p:cNvPr id="12" name="Стрелка вправо 11"/>
          <p:cNvSpPr/>
          <p:nvPr/>
        </p:nvSpPr>
        <p:spPr>
          <a:xfrm>
            <a:off x="8243888" y="5949950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250825" y="6021388"/>
            <a:ext cx="500063" cy="50006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403350" y="2060575"/>
            <a:ext cx="6553200" cy="4464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827088" y="692150"/>
            <a:ext cx="7993062" cy="1081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6869" name="TextBox 9"/>
          <p:cNvSpPr txBox="1">
            <a:spLocks noChangeArrowheads="1"/>
          </p:cNvSpPr>
          <p:nvPr/>
        </p:nvSpPr>
        <p:spPr bwMode="auto">
          <a:xfrm>
            <a:off x="539750" y="620713"/>
            <a:ext cx="860425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чём ехали зайчики в произведении К.Чуковского «Тараканище»?</a:t>
            </a:r>
          </a:p>
        </p:txBody>
      </p:sp>
      <p:sp>
        <p:nvSpPr>
          <p:cNvPr id="36870" name="TextBox 10"/>
          <p:cNvSpPr txBox="1">
            <a:spLocks noChangeArrowheads="1"/>
          </p:cNvSpPr>
          <p:nvPr/>
        </p:nvSpPr>
        <p:spPr bwMode="auto">
          <a:xfrm>
            <a:off x="5435600" y="188913"/>
            <a:ext cx="39957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ВИКТОРИНА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042988" y="5653088"/>
            <a:ext cx="72739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ЗАЙЧИКИ В ТРАМВАЙЧИКЕ</a:t>
            </a:r>
          </a:p>
        </p:txBody>
      </p:sp>
      <p:pic>
        <p:nvPicPr>
          <p:cNvPr id="14" name="Рисунок 13" descr="5066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79688" y="2316163"/>
            <a:ext cx="4319587" cy="3128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трелка вправо 14"/>
          <p:cNvSpPr/>
          <p:nvPr/>
        </p:nvSpPr>
        <p:spPr>
          <a:xfrm>
            <a:off x="8243888" y="5949950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250825" y="6021388"/>
            <a:ext cx="500063" cy="500062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468313" y="2133600"/>
            <a:ext cx="8351837" cy="35988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8" name="Рисунок 7" descr="22988_cover.jpe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913" y="2276475"/>
            <a:ext cx="6588125" cy="3294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395288" y="692150"/>
            <a:ext cx="8424862" cy="1081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7894" name="TextBox 9"/>
          <p:cNvSpPr txBox="1">
            <a:spLocks noChangeArrowheads="1"/>
          </p:cNvSpPr>
          <p:nvPr/>
        </p:nvSpPr>
        <p:spPr bwMode="auto">
          <a:xfrm>
            <a:off x="395288" y="620713"/>
            <a:ext cx="8353425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Какое прозвище  получил регулировщик дядя Степа – милиционер?</a:t>
            </a:r>
          </a:p>
        </p:txBody>
      </p:sp>
      <p:sp>
        <p:nvSpPr>
          <p:cNvPr id="37895" name="TextBox 10"/>
          <p:cNvSpPr txBox="1">
            <a:spLocks noChangeArrowheads="1"/>
          </p:cNvSpPr>
          <p:nvPr/>
        </p:nvSpPr>
        <p:spPr bwMode="auto">
          <a:xfrm>
            <a:off x="5435600" y="188913"/>
            <a:ext cx="3995738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ВИКТОРИНА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555875" y="5949950"/>
            <a:ext cx="4103688" cy="6477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059113" y="5949950"/>
            <a:ext cx="31686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КАЛАНЧА</a:t>
            </a:r>
          </a:p>
        </p:txBody>
      </p:sp>
      <p:sp>
        <p:nvSpPr>
          <p:cNvPr id="14" name="Стрелка вправо 13"/>
          <p:cNvSpPr/>
          <p:nvPr/>
        </p:nvSpPr>
        <p:spPr>
          <a:xfrm>
            <a:off x="8243888" y="5949950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250825" y="6092825"/>
            <a:ext cx="500063" cy="5000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755650" y="765175"/>
            <a:ext cx="4321175" cy="55435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64163" y="1484313"/>
            <a:ext cx="3455987" cy="43211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917" name="TextBox 6"/>
          <p:cNvSpPr txBox="1">
            <a:spLocks noChangeArrowheads="1"/>
          </p:cNvSpPr>
          <p:nvPr/>
        </p:nvSpPr>
        <p:spPr bwMode="auto">
          <a:xfrm>
            <a:off x="5435600" y="1844675"/>
            <a:ext cx="3240088" cy="3170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На чём ездил Емеля из сказки </a:t>
            </a:r>
          </a:p>
          <a:p>
            <a:pPr algn="ctr"/>
            <a:r>
              <a:rPr lang="ru-RU" sz="4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«По щучьему веленью»?</a:t>
            </a:r>
          </a:p>
        </p:txBody>
      </p:sp>
      <p:sp>
        <p:nvSpPr>
          <p:cNvPr id="38918" name="TextBox 8"/>
          <p:cNvSpPr txBox="1">
            <a:spLocks noChangeArrowheads="1"/>
          </p:cNvSpPr>
          <p:nvPr/>
        </p:nvSpPr>
        <p:spPr bwMode="auto">
          <a:xfrm>
            <a:off x="5148263" y="620713"/>
            <a:ext cx="39957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ВИКТОРИНА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403350" y="1052513"/>
            <a:ext cx="3024188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ПЕЧКА</a:t>
            </a:r>
          </a:p>
        </p:txBody>
      </p:sp>
      <p:pic>
        <p:nvPicPr>
          <p:cNvPr id="10" name="Рисунок 9" descr="ob4clwkd6c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8888" y="1844675"/>
            <a:ext cx="3238500" cy="421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трелка вправо 11"/>
          <p:cNvSpPr/>
          <p:nvPr/>
        </p:nvSpPr>
        <p:spPr>
          <a:xfrm>
            <a:off x="8243888" y="5949950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250825" y="6092825"/>
            <a:ext cx="500063" cy="5000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403350" y="1989138"/>
            <a:ext cx="6553200" cy="4464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9750" y="836613"/>
            <a:ext cx="8280400" cy="863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941" name="TextBox 6"/>
          <p:cNvSpPr txBox="1">
            <a:spLocks noChangeArrowheads="1"/>
          </p:cNvSpPr>
          <p:nvPr/>
        </p:nvSpPr>
        <p:spPr bwMode="auto">
          <a:xfrm>
            <a:off x="468313" y="836613"/>
            <a:ext cx="86756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На чём Золушка отправилась на бал?</a:t>
            </a:r>
          </a:p>
        </p:txBody>
      </p:sp>
      <p:sp>
        <p:nvSpPr>
          <p:cNvPr id="39942" name="TextBox 8"/>
          <p:cNvSpPr txBox="1">
            <a:spLocks noChangeArrowheads="1"/>
          </p:cNvSpPr>
          <p:nvPr/>
        </p:nvSpPr>
        <p:spPr bwMode="auto">
          <a:xfrm>
            <a:off x="5435600" y="250825"/>
            <a:ext cx="3995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ВИКТОРИНА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419475" y="5805488"/>
            <a:ext cx="24479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КАРЕТА</a:t>
            </a:r>
          </a:p>
        </p:txBody>
      </p:sp>
      <p:pic>
        <p:nvPicPr>
          <p:cNvPr id="16" name="Рисунок 15" descr="1642034_kareta-klipart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513" y="2205038"/>
            <a:ext cx="4999037" cy="406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Стрелка вправо 16"/>
          <p:cNvSpPr/>
          <p:nvPr/>
        </p:nvSpPr>
        <p:spPr>
          <a:xfrm>
            <a:off x="8243888" y="5949950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мой 3">
            <a:hlinkClick r:id="rId2" action="ppaction://hlinksldjump" highlightClick="1"/>
          </p:cNvPr>
          <p:cNvSpPr/>
          <p:nvPr/>
        </p:nvSpPr>
        <p:spPr>
          <a:xfrm>
            <a:off x="468313" y="5949950"/>
            <a:ext cx="500062" cy="50006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403350" y="2636838"/>
            <a:ext cx="6481763" cy="38163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39750" y="836613"/>
            <a:ext cx="8208963" cy="15128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965" name="TextBox 6"/>
          <p:cNvSpPr txBox="1">
            <a:spLocks noChangeArrowheads="1"/>
          </p:cNvSpPr>
          <p:nvPr/>
        </p:nvSpPr>
        <p:spPr bwMode="auto">
          <a:xfrm>
            <a:off x="611188" y="908050"/>
            <a:ext cx="78486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Какое транспортное средство прибывало из Ромашкино?</a:t>
            </a:r>
          </a:p>
        </p:txBody>
      </p:sp>
      <p:sp>
        <p:nvSpPr>
          <p:cNvPr id="40966" name="TextBox 8"/>
          <p:cNvSpPr txBox="1">
            <a:spLocks noChangeArrowheads="1"/>
          </p:cNvSpPr>
          <p:nvPr/>
        </p:nvSpPr>
        <p:spPr bwMode="auto">
          <a:xfrm>
            <a:off x="5435600" y="250825"/>
            <a:ext cx="39957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ВИКТОРИНА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132138" y="5805488"/>
            <a:ext cx="345598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ПАРАВОЗИК</a:t>
            </a:r>
          </a:p>
        </p:txBody>
      </p:sp>
      <p:sp>
        <p:nvSpPr>
          <p:cNvPr id="17" name="Стрелка вправо 16"/>
          <p:cNvSpPr/>
          <p:nvPr/>
        </p:nvSpPr>
        <p:spPr>
          <a:xfrm>
            <a:off x="8243888" y="5805488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0" name="Рисунок 9" descr="fmp_43391415638786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43213" y="2708275"/>
            <a:ext cx="3529012" cy="317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75"/>
          <p:cNvSpPr/>
          <p:nvPr/>
        </p:nvSpPr>
        <p:spPr>
          <a:xfrm>
            <a:off x="214313" y="285750"/>
            <a:ext cx="3852862" cy="3648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250825" y="4149725"/>
            <a:ext cx="3384550" cy="2447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300788" y="3644900"/>
            <a:ext cx="428625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027988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4356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164388" y="3644900"/>
            <a:ext cx="428625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8674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67400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300788" y="4508500"/>
            <a:ext cx="431800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732588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164388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1402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003800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003800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003800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732588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003800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003800" y="27813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0038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5720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1402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140200" y="27813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0038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140200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7084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732588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4140200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5720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435600" y="4076700"/>
            <a:ext cx="428625" cy="428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732588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71643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67325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71643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75961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80279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7596188" y="2349500"/>
            <a:ext cx="428625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80279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8027988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8027988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8027988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8027988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6729413" y="2349500"/>
            <a:ext cx="428625" cy="4413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63007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5872163" y="3648075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5872163" y="321945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5872163" y="2790825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5872163" y="23622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5867400" y="53736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58674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5867400" y="1916113"/>
            <a:ext cx="433388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63007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8027988" y="27813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84597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9" name="Стрелка вправо 68"/>
          <p:cNvSpPr/>
          <p:nvPr/>
        </p:nvSpPr>
        <p:spPr>
          <a:xfrm rot="5400000">
            <a:off x="5868194" y="907256"/>
            <a:ext cx="428625" cy="430213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416" name="TextBox 76"/>
          <p:cNvSpPr txBox="1">
            <a:spLocks noChangeArrowheads="1"/>
          </p:cNvSpPr>
          <p:nvPr/>
        </p:nvSpPr>
        <p:spPr bwMode="auto">
          <a:xfrm>
            <a:off x="285750" y="428625"/>
            <a:ext cx="363855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Не летает, не жужжит,</a:t>
            </a:r>
            <a:b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Жук по улице бежит.</a:t>
            </a:r>
            <a:b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горят в глазах жука</a:t>
            </a:r>
            <a:b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Два слепящих огонька.</a:t>
            </a:r>
            <a:endParaRPr lang="ru-RU" sz="22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5867400" y="1412875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А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872163" y="18446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В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867400" y="2276475"/>
            <a:ext cx="576263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Т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5867400" y="2708275"/>
            <a:ext cx="500063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74" name="Прямоугольник 73"/>
          <p:cNvSpPr/>
          <p:nvPr/>
        </p:nvSpPr>
        <p:spPr>
          <a:xfrm>
            <a:off x="6729413" y="3648075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84" name="Рисунок 83" descr="httpwww.adpic.dedatapicturedetailTrinkwasser_wird_in_ein_Glas_gegossen_519241.jpg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4437063"/>
            <a:ext cx="2951162" cy="1881187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87" name="Прямоугольник 86"/>
          <p:cNvSpPr/>
          <p:nvPr/>
        </p:nvSpPr>
        <p:spPr>
          <a:xfrm>
            <a:off x="5867400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8" name="Прямоугольник 87"/>
          <p:cNvSpPr/>
          <p:nvPr/>
        </p:nvSpPr>
        <p:spPr>
          <a:xfrm>
            <a:off x="4572000" y="4076700"/>
            <a:ext cx="428625" cy="428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6300788" y="4076700"/>
            <a:ext cx="428625" cy="428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1" name="Прямоугольник 90"/>
          <p:cNvSpPr/>
          <p:nvPr/>
        </p:nvSpPr>
        <p:spPr>
          <a:xfrm>
            <a:off x="54356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4" name="TextBox 93"/>
          <p:cNvSpPr txBox="1"/>
          <p:nvPr/>
        </p:nvSpPr>
        <p:spPr>
          <a:xfrm>
            <a:off x="5867400" y="3563938"/>
            <a:ext cx="500063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5867400" y="40052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Б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5872163" y="442912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И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5872163" y="486092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Л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5872163" y="5300663"/>
            <a:ext cx="50006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Ь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5795963" y="31416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М</a:t>
            </a:r>
          </a:p>
        </p:txBody>
      </p:sp>
      <p:sp>
        <p:nvSpPr>
          <p:cNvPr id="100" name="Прямоугольник 99"/>
          <p:cNvSpPr/>
          <p:nvPr/>
        </p:nvSpPr>
        <p:spPr>
          <a:xfrm>
            <a:off x="45720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1" name="Прямоугольник 100"/>
          <p:cNvSpPr/>
          <p:nvPr/>
        </p:nvSpPr>
        <p:spPr>
          <a:xfrm>
            <a:off x="50038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2" name="Прямоугольник 101"/>
          <p:cNvSpPr/>
          <p:nvPr/>
        </p:nvSpPr>
        <p:spPr>
          <a:xfrm>
            <a:off x="54356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2" name="Управляющая кнопка: домой 81">
            <a:hlinkClick r:id="rId3" action="ppaction://hlinksldjump" highlightClick="1"/>
          </p:cNvPr>
          <p:cNvSpPr/>
          <p:nvPr/>
        </p:nvSpPr>
        <p:spPr>
          <a:xfrm>
            <a:off x="7667625" y="5949950"/>
            <a:ext cx="504825" cy="6477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0" name="Стрелка вправо 89"/>
          <p:cNvSpPr/>
          <p:nvPr/>
        </p:nvSpPr>
        <p:spPr>
          <a:xfrm>
            <a:off x="8243888" y="5949950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75"/>
          <p:cNvSpPr/>
          <p:nvPr/>
        </p:nvSpPr>
        <p:spPr>
          <a:xfrm>
            <a:off x="214313" y="285750"/>
            <a:ext cx="3852862" cy="3648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250825" y="4149725"/>
            <a:ext cx="3384550" cy="2447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300788" y="3644900"/>
            <a:ext cx="428625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027988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4356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164388" y="3644900"/>
            <a:ext cx="428625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8674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67400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300788" y="4508500"/>
            <a:ext cx="431800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732588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164388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1402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003800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003800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003800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732588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003800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003800" y="27813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0038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5720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1402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140200" y="27813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0038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140200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7084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732588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4140200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5720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435600" y="4076700"/>
            <a:ext cx="428625" cy="428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732588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71643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67325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71643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75961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80279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7596188" y="2349500"/>
            <a:ext cx="428625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80279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8027988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8027988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8027988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8027988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6729413" y="2349500"/>
            <a:ext cx="428625" cy="4413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63007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5872163" y="3648075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5872163" y="321945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5872163" y="2790825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5872163" y="23622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5867400" y="53736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58674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5867400" y="1916113"/>
            <a:ext cx="433388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63007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8027988" y="27813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84597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9" name="Стрелка вправо 68"/>
          <p:cNvSpPr/>
          <p:nvPr/>
        </p:nvSpPr>
        <p:spPr>
          <a:xfrm>
            <a:off x="4140200" y="1484313"/>
            <a:ext cx="428625" cy="43021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8" name="TextBox 77"/>
          <p:cNvSpPr txBox="1"/>
          <p:nvPr/>
        </p:nvSpPr>
        <p:spPr>
          <a:xfrm>
            <a:off x="5867400" y="1412875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А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872163" y="18446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В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867400" y="2276475"/>
            <a:ext cx="576263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Т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5867400" y="2708275"/>
            <a:ext cx="500063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74" name="Прямоугольник 73"/>
          <p:cNvSpPr/>
          <p:nvPr/>
        </p:nvSpPr>
        <p:spPr>
          <a:xfrm>
            <a:off x="6729413" y="3648075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84" name="Рисунок 83" descr="httpwww.adpic.dedatapicturedetailTrinkwasser_wird_in_ein_Glas_gegossen_519241.jpg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188" y="4365625"/>
            <a:ext cx="2665412" cy="2095500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87" name="Прямоугольник 86"/>
          <p:cNvSpPr/>
          <p:nvPr/>
        </p:nvSpPr>
        <p:spPr>
          <a:xfrm>
            <a:off x="5867400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8" name="Прямоугольник 87"/>
          <p:cNvSpPr/>
          <p:nvPr/>
        </p:nvSpPr>
        <p:spPr>
          <a:xfrm>
            <a:off x="4572000" y="4076700"/>
            <a:ext cx="428625" cy="428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6300788" y="4076700"/>
            <a:ext cx="428625" cy="428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1" name="Прямоугольник 90"/>
          <p:cNvSpPr/>
          <p:nvPr/>
        </p:nvSpPr>
        <p:spPr>
          <a:xfrm>
            <a:off x="54356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4" name="TextBox 93"/>
          <p:cNvSpPr txBox="1"/>
          <p:nvPr/>
        </p:nvSpPr>
        <p:spPr>
          <a:xfrm>
            <a:off x="5867400" y="3563938"/>
            <a:ext cx="500063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5867400" y="40052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Б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5872163" y="442912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И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5872163" y="486092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Л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5872163" y="5300663"/>
            <a:ext cx="50006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Ь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5795963" y="31416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М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54356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50038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3" name="Прямоугольник 82"/>
          <p:cNvSpPr/>
          <p:nvPr/>
        </p:nvSpPr>
        <p:spPr>
          <a:xfrm>
            <a:off x="45720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0" name="TextBox 89"/>
          <p:cNvSpPr txBox="1"/>
          <p:nvPr/>
        </p:nvSpPr>
        <p:spPr>
          <a:xfrm>
            <a:off x="4576763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5003800" y="1412875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С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440363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Т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6300788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Н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6735763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7164388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В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7600950" y="1412875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К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8027988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А</a:t>
            </a:r>
          </a:p>
        </p:txBody>
      </p:sp>
      <p:sp>
        <p:nvSpPr>
          <p:cNvPr id="16467" name="TextBox 105"/>
          <p:cNvSpPr txBox="1">
            <a:spLocks noChangeArrowheads="1"/>
          </p:cNvSpPr>
          <p:nvPr/>
        </p:nvSpPr>
        <p:spPr bwMode="auto">
          <a:xfrm>
            <a:off x="395288" y="333375"/>
            <a:ext cx="3600450" cy="3816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Наш автобус ехал-ехал, </a:t>
            </a:r>
          </a:p>
          <a:p>
            <a:pPr algn="ctr"/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к площадочке подъехал. </a:t>
            </a:r>
          </a:p>
          <a:p>
            <a:pPr algn="ctr"/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 на ней народ скучает, </a:t>
            </a:r>
          </a:p>
          <a:p>
            <a:pPr algn="ctr"/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Молча транспорт ожидает.</a:t>
            </a:r>
          </a:p>
          <a:p>
            <a:endParaRPr lang="ru-RU">
              <a:latin typeface="Calibri" pitchFamily="34" charset="0"/>
            </a:endParaRPr>
          </a:p>
        </p:txBody>
      </p:sp>
      <p:sp>
        <p:nvSpPr>
          <p:cNvPr id="92" name="Управляющая кнопка: домой 91">
            <a:hlinkClick r:id="rId3" action="ppaction://hlinksldjump" highlightClick="1"/>
          </p:cNvPr>
          <p:cNvSpPr/>
          <p:nvPr/>
        </p:nvSpPr>
        <p:spPr>
          <a:xfrm>
            <a:off x="7667625" y="5876925"/>
            <a:ext cx="504825" cy="6477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7" name="Стрелка вправо 106"/>
          <p:cNvSpPr/>
          <p:nvPr/>
        </p:nvSpPr>
        <p:spPr>
          <a:xfrm>
            <a:off x="8243888" y="5949950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"/>
                                        <p:tgtEl>
                                          <p:spTgt spid="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"/>
                                        <p:tgtEl>
                                          <p:spTgt spid="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75"/>
          <p:cNvSpPr/>
          <p:nvPr/>
        </p:nvSpPr>
        <p:spPr>
          <a:xfrm>
            <a:off x="214313" y="285750"/>
            <a:ext cx="3852862" cy="3648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250825" y="4149725"/>
            <a:ext cx="3384550" cy="2447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300788" y="3644900"/>
            <a:ext cx="428625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027988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4356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164388" y="3644900"/>
            <a:ext cx="428625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8674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67400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300788" y="4508500"/>
            <a:ext cx="431800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732588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164388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1402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003800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003800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003800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732588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003800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003800" y="27813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0038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5720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41402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140200" y="27813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0038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140200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7084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732588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4140200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5720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435600" y="4076700"/>
            <a:ext cx="428625" cy="428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732588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71643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67325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71643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75961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80279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7596188" y="2349500"/>
            <a:ext cx="428625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80279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8027988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8027988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8027988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8027988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6729413" y="2349500"/>
            <a:ext cx="428625" cy="4413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63007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5872163" y="3648075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5872163" y="321945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5872163" y="2790825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5872163" y="23622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5867400" y="53736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58674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5867400" y="1916113"/>
            <a:ext cx="433388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63007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8027988" y="27813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84597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9" name="Стрелка вправо 68"/>
          <p:cNvSpPr/>
          <p:nvPr/>
        </p:nvSpPr>
        <p:spPr>
          <a:xfrm>
            <a:off x="5435600" y="2349500"/>
            <a:ext cx="428625" cy="42862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8" name="TextBox 77"/>
          <p:cNvSpPr txBox="1"/>
          <p:nvPr/>
        </p:nvSpPr>
        <p:spPr>
          <a:xfrm>
            <a:off x="5867400" y="1412875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А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872163" y="18446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В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867400" y="2276475"/>
            <a:ext cx="576263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Т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5867400" y="2708275"/>
            <a:ext cx="500063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74" name="Прямоугольник 73"/>
          <p:cNvSpPr/>
          <p:nvPr/>
        </p:nvSpPr>
        <p:spPr>
          <a:xfrm>
            <a:off x="6729413" y="3648075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84" name="Рисунок 83" descr="httpwww.adpic.dedatapicturedetailTrinkwasser_wird_in_ein_Glas_gegossen_519241.jpg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8950" y="4292600"/>
            <a:ext cx="2921000" cy="2089150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87" name="Прямоугольник 86"/>
          <p:cNvSpPr/>
          <p:nvPr/>
        </p:nvSpPr>
        <p:spPr>
          <a:xfrm>
            <a:off x="5867400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8" name="Прямоугольник 87"/>
          <p:cNvSpPr/>
          <p:nvPr/>
        </p:nvSpPr>
        <p:spPr>
          <a:xfrm>
            <a:off x="4572000" y="4076700"/>
            <a:ext cx="428625" cy="428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6300788" y="4076700"/>
            <a:ext cx="428625" cy="428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1" name="Прямоугольник 90"/>
          <p:cNvSpPr/>
          <p:nvPr/>
        </p:nvSpPr>
        <p:spPr>
          <a:xfrm>
            <a:off x="54356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4" name="TextBox 93"/>
          <p:cNvSpPr txBox="1"/>
          <p:nvPr/>
        </p:nvSpPr>
        <p:spPr>
          <a:xfrm>
            <a:off x="5867400" y="3563938"/>
            <a:ext cx="500063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5867400" y="40052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Б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5872163" y="442912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И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5872163" y="486092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Л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5872163" y="5300663"/>
            <a:ext cx="50006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Ь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5795963" y="31416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М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54356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50038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3" name="Прямоугольник 82"/>
          <p:cNvSpPr/>
          <p:nvPr/>
        </p:nvSpPr>
        <p:spPr>
          <a:xfrm>
            <a:off x="45720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0" name="TextBox 89"/>
          <p:cNvSpPr txBox="1"/>
          <p:nvPr/>
        </p:nvSpPr>
        <p:spPr>
          <a:xfrm>
            <a:off x="4576763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5003800" y="1412875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С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440363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Т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6300788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Н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6735763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7164388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В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7600950" y="1412875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К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8027988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А</a:t>
            </a:r>
          </a:p>
        </p:txBody>
      </p:sp>
      <p:sp>
        <p:nvSpPr>
          <p:cNvPr id="17491" name="TextBox 105"/>
          <p:cNvSpPr txBox="1">
            <a:spLocks noChangeArrowheads="1"/>
          </p:cNvSpPr>
          <p:nvPr/>
        </p:nvSpPr>
        <p:spPr bwMode="auto">
          <a:xfrm>
            <a:off x="395288" y="333375"/>
            <a:ext cx="3600450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Здесь не катится автобус.</a:t>
            </a:r>
          </a:p>
          <a:p>
            <a:pPr algn="ctr"/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Здесь трамваи не пройдут.</a:t>
            </a:r>
          </a:p>
          <a:p>
            <a:pPr algn="ctr"/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Здесь спокойно пешеходы</a:t>
            </a:r>
          </a:p>
          <a:p>
            <a:pPr algn="ctr"/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Вдоль по улице идут.</a:t>
            </a:r>
          </a:p>
          <a:p>
            <a:endParaRPr lang="ru-RU">
              <a:latin typeface="Calibri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80279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А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63007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Р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67325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71643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Т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75961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У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84597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Р</a:t>
            </a:r>
          </a:p>
        </p:txBody>
      </p:sp>
      <p:sp>
        <p:nvSpPr>
          <p:cNvPr id="112" name="Управляющая кнопка: домой 111">
            <a:hlinkClick r:id="rId3" action="ppaction://hlinksldjump" highlightClick="1"/>
          </p:cNvPr>
          <p:cNvSpPr/>
          <p:nvPr/>
        </p:nvSpPr>
        <p:spPr>
          <a:xfrm>
            <a:off x="7667625" y="5876925"/>
            <a:ext cx="504825" cy="6477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3" name="Стрелка вправо 112"/>
          <p:cNvSpPr/>
          <p:nvPr/>
        </p:nvSpPr>
        <p:spPr>
          <a:xfrm>
            <a:off x="8243888" y="5949950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75"/>
          <p:cNvSpPr/>
          <p:nvPr/>
        </p:nvSpPr>
        <p:spPr>
          <a:xfrm>
            <a:off x="214313" y="285750"/>
            <a:ext cx="3852862" cy="3648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250825" y="4149725"/>
            <a:ext cx="3384550" cy="2447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300788" y="3644900"/>
            <a:ext cx="428625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027988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4356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164388" y="3644900"/>
            <a:ext cx="428625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8674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67400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300788" y="4508500"/>
            <a:ext cx="431800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732588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164388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1402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003800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003800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003800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732588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003800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003800" y="27813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0038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5720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1402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140200" y="27813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0038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140200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7084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732588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4140200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5720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435600" y="4076700"/>
            <a:ext cx="428625" cy="428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732588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71643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67325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71643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75961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80279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7596188" y="2349500"/>
            <a:ext cx="428625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80279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8027988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8027988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8027988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8027988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6729413" y="2349500"/>
            <a:ext cx="428625" cy="4413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63007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5872163" y="3648075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5872163" y="321945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5872163" y="2790825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5872163" y="23622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5867400" y="53736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58674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5867400" y="1916113"/>
            <a:ext cx="433388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63007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8027988" y="27813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84597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9" name="Стрелка вправо 68"/>
          <p:cNvSpPr/>
          <p:nvPr/>
        </p:nvSpPr>
        <p:spPr>
          <a:xfrm>
            <a:off x="3635375" y="3644900"/>
            <a:ext cx="428625" cy="42862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8" name="TextBox 77"/>
          <p:cNvSpPr txBox="1"/>
          <p:nvPr/>
        </p:nvSpPr>
        <p:spPr>
          <a:xfrm>
            <a:off x="5867400" y="1412875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А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872163" y="18446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В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867400" y="2276475"/>
            <a:ext cx="576263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Т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5867400" y="2708275"/>
            <a:ext cx="500063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74" name="Прямоугольник 73"/>
          <p:cNvSpPr/>
          <p:nvPr/>
        </p:nvSpPr>
        <p:spPr>
          <a:xfrm>
            <a:off x="6729413" y="3648075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84" name="Рисунок 83" descr="httpwww.adpic.dedatapicturedetailTrinkwasser_wird_in_ein_Glas_gegossen_519241.jpg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4292600"/>
            <a:ext cx="2736850" cy="2168525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87" name="Прямоугольник 86"/>
          <p:cNvSpPr/>
          <p:nvPr/>
        </p:nvSpPr>
        <p:spPr>
          <a:xfrm>
            <a:off x="5867400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8" name="Прямоугольник 87"/>
          <p:cNvSpPr/>
          <p:nvPr/>
        </p:nvSpPr>
        <p:spPr>
          <a:xfrm>
            <a:off x="4572000" y="4076700"/>
            <a:ext cx="428625" cy="428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6300788" y="4076700"/>
            <a:ext cx="428625" cy="428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1" name="Прямоугольник 90"/>
          <p:cNvSpPr/>
          <p:nvPr/>
        </p:nvSpPr>
        <p:spPr>
          <a:xfrm>
            <a:off x="54356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4" name="TextBox 93"/>
          <p:cNvSpPr txBox="1"/>
          <p:nvPr/>
        </p:nvSpPr>
        <p:spPr>
          <a:xfrm>
            <a:off x="5867400" y="3563938"/>
            <a:ext cx="500063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5867400" y="40052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Б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5872163" y="442912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И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5872163" y="486092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Л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5872163" y="5300663"/>
            <a:ext cx="50006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Ь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5795963" y="31416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М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54356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50038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3" name="Прямоугольник 82"/>
          <p:cNvSpPr/>
          <p:nvPr/>
        </p:nvSpPr>
        <p:spPr>
          <a:xfrm>
            <a:off x="45720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0" name="TextBox 89"/>
          <p:cNvSpPr txBox="1"/>
          <p:nvPr/>
        </p:nvSpPr>
        <p:spPr>
          <a:xfrm>
            <a:off x="4576763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5003800" y="1412875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С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440363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Т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6300788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Н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6735763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7164388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В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7600950" y="1412875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К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8027988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А</a:t>
            </a:r>
          </a:p>
        </p:txBody>
      </p:sp>
      <p:sp>
        <p:nvSpPr>
          <p:cNvPr id="18515" name="TextBox 105"/>
          <p:cNvSpPr txBox="1">
            <a:spLocks noChangeArrowheads="1"/>
          </p:cNvSpPr>
          <p:nvPr/>
        </p:nvSpPr>
        <p:spPr bwMode="auto">
          <a:xfrm>
            <a:off x="395288" y="333375"/>
            <a:ext cx="3600450" cy="353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Полицейских нет фуражек, </a:t>
            </a:r>
            <a:b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 в глазах стеклянный свет, </a:t>
            </a:r>
            <a:b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Но любой машине скажет: </a:t>
            </a:r>
            <a:b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Можно ехать или нет.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0279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А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63007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Р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67325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71643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Т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75961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У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84597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Р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4143375" y="35734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С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4576763" y="35734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В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6303963" y="35734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Ф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5435600" y="3563938"/>
            <a:ext cx="500063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Т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5003800" y="35734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Е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7164388" y="35734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Р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6732588" y="3563938"/>
            <a:ext cx="50006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119" name="Стрелка вправо 118"/>
          <p:cNvSpPr/>
          <p:nvPr/>
        </p:nvSpPr>
        <p:spPr>
          <a:xfrm>
            <a:off x="8243888" y="5949950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0" name="Управляющая кнопка: домой 119">
            <a:hlinkClick r:id="rId3" action="ppaction://hlinksldjump" highlightClick="1"/>
          </p:cNvPr>
          <p:cNvSpPr/>
          <p:nvPr/>
        </p:nvSpPr>
        <p:spPr>
          <a:xfrm>
            <a:off x="7667625" y="5876925"/>
            <a:ext cx="504825" cy="6477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75"/>
          <p:cNvSpPr/>
          <p:nvPr/>
        </p:nvSpPr>
        <p:spPr>
          <a:xfrm>
            <a:off x="214313" y="285750"/>
            <a:ext cx="3852862" cy="3648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250825" y="4149725"/>
            <a:ext cx="3384550" cy="2447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300788" y="3644900"/>
            <a:ext cx="428625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027988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4356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164388" y="3644900"/>
            <a:ext cx="428625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8674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67400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300788" y="4508500"/>
            <a:ext cx="431800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732588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164388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1402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003800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003800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003800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732588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003800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003800" y="27813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0038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5720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1402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140200" y="27813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0038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140200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7084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732588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4140200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5720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435600" y="4076700"/>
            <a:ext cx="428625" cy="428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732588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71643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67325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71643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75961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80279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7596188" y="2349500"/>
            <a:ext cx="428625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80279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8027988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8027988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8027988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8027988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6729413" y="2349500"/>
            <a:ext cx="428625" cy="4413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63007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5872163" y="3648075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5872163" y="321945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5872163" y="2790825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5872163" y="23622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5867400" y="53736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58674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5867400" y="1916113"/>
            <a:ext cx="433388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63007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8027988" y="27813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84597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9" name="Стрелка вправо 68"/>
          <p:cNvSpPr/>
          <p:nvPr/>
        </p:nvSpPr>
        <p:spPr>
          <a:xfrm>
            <a:off x="3348038" y="4508500"/>
            <a:ext cx="428625" cy="430213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8" name="TextBox 77"/>
          <p:cNvSpPr txBox="1"/>
          <p:nvPr/>
        </p:nvSpPr>
        <p:spPr>
          <a:xfrm>
            <a:off x="5867400" y="1412875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А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872163" y="18446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В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867400" y="2276475"/>
            <a:ext cx="576263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Т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5867400" y="2708275"/>
            <a:ext cx="500063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74" name="Прямоугольник 73"/>
          <p:cNvSpPr/>
          <p:nvPr/>
        </p:nvSpPr>
        <p:spPr>
          <a:xfrm>
            <a:off x="6729413" y="3648075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84" name="Рисунок 83" descr="httpwww.adpic.dedatapicturedetailTrinkwasser_wird_in_ein_Glas_gegossen_519241.jpg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750" y="4365625"/>
            <a:ext cx="2736850" cy="2016125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87" name="Прямоугольник 86"/>
          <p:cNvSpPr/>
          <p:nvPr/>
        </p:nvSpPr>
        <p:spPr>
          <a:xfrm>
            <a:off x="5867400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8" name="Прямоугольник 87"/>
          <p:cNvSpPr/>
          <p:nvPr/>
        </p:nvSpPr>
        <p:spPr>
          <a:xfrm>
            <a:off x="4572000" y="4076700"/>
            <a:ext cx="428625" cy="428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6300788" y="4076700"/>
            <a:ext cx="428625" cy="428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1" name="Прямоугольник 90"/>
          <p:cNvSpPr/>
          <p:nvPr/>
        </p:nvSpPr>
        <p:spPr>
          <a:xfrm>
            <a:off x="54356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4" name="TextBox 93"/>
          <p:cNvSpPr txBox="1"/>
          <p:nvPr/>
        </p:nvSpPr>
        <p:spPr>
          <a:xfrm>
            <a:off x="5867400" y="3563938"/>
            <a:ext cx="500063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5867400" y="40052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Б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5872163" y="442912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И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5872163" y="486092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Л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5872163" y="5300663"/>
            <a:ext cx="50006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Ь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5795963" y="31416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М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54356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50038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3" name="Прямоугольник 82"/>
          <p:cNvSpPr/>
          <p:nvPr/>
        </p:nvSpPr>
        <p:spPr>
          <a:xfrm>
            <a:off x="45720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0" name="TextBox 89"/>
          <p:cNvSpPr txBox="1"/>
          <p:nvPr/>
        </p:nvSpPr>
        <p:spPr>
          <a:xfrm>
            <a:off x="4576763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5003800" y="1412875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С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440363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Т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6300788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Н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6735763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7164388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В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7600950" y="1412875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К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8027988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А</a:t>
            </a:r>
          </a:p>
        </p:txBody>
      </p:sp>
      <p:sp>
        <p:nvSpPr>
          <p:cNvPr id="19539" name="TextBox 105"/>
          <p:cNvSpPr txBox="1">
            <a:spLocks noChangeArrowheads="1"/>
          </p:cNvSpPr>
          <p:nvPr/>
        </p:nvSpPr>
        <p:spPr bwMode="auto">
          <a:xfrm>
            <a:off x="395288" y="333375"/>
            <a:ext cx="3600450" cy="3538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Руль, колёса и педали.</a:t>
            </a:r>
            <a:br>
              <a:rPr lang="ru-RU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Транспорт для езды узнали?</a:t>
            </a:r>
            <a:br>
              <a:rPr lang="ru-RU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Тормоз — есть, кабины — нет.</a:t>
            </a:r>
            <a:br>
              <a:rPr lang="ru-RU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Мчит меня…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0279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А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63007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Р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67325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71643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Т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75961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У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84597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Р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4143375" y="35734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С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4576763" y="35734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В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6303963" y="35734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Ф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5435600" y="3563938"/>
            <a:ext cx="500063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Т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5003800" y="35734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Е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7164388" y="35734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Р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6732588" y="3563938"/>
            <a:ext cx="50006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3711575" y="44370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В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4572000" y="44370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Л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4140200" y="44370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Е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5003800" y="44370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5440363" y="44370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С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6300788" y="44370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П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6732588" y="44370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Е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7167563" y="44370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Д</a:t>
            </a:r>
          </a:p>
        </p:txBody>
      </p:sp>
      <p:sp>
        <p:nvSpPr>
          <p:cNvPr id="127" name="Стрелка вправо 126"/>
          <p:cNvSpPr/>
          <p:nvPr/>
        </p:nvSpPr>
        <p:spPr>
          <a:xfrm>
            <a:off x="8243888" y="5949950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8" name="Управляющая кнопка: домой 127">
            <a:hlinkClick r:id="rId3" action="ppaction://hlinksldjump" highlightClick="1"/>
          </p:cNvPr>
          <p:cNvSpPr/>
          <p:nvPr/>
        </p:nvSpPr>
        <p:spPr>
          <a:xfrm>
            <a:off x="7667625" y="5876925"/>
            <a:ext cx="504825" cy="6477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75"/>
          <p:cNvSpPr/>
          <p:nvPr/>
        </p:nvSpPr>
        <p:spPr>
          <a:xfrm>
            <a:off x="214313" y="285750"/>
            <a:ext cx="3852862" cy="3648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250825" y="4149725"/>
            <a:ext cx="3384550" cy="2447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300788" y="3644900"/>
            <a:ext cx="428625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027988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4356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164388" y="3644900"/>
            <a:ext cx="428625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8674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67400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300788" y="4508500"/>
            <a:ext cx="431800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732588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164388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1402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003800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003800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003800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732588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003800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003800" y="27813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0038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5720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1402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140200" y="27813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0038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140200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7084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732588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4140200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5720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435600" y="4076700"/>
            <a:ext cx="428625" cy="428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732588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71643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67325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71643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75961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80279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7596188" y="2349500"/>
            <a:ext cx="428625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80279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8027988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8027988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8027988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8027988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6729413" y="2349500"/>
            <a:ext cx="428625" cy="4413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63007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5872163" y="3648075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5872163" y="321945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5872163" y="2790825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5872163" y="23622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5867400" y="53736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58674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5867400" y="1916113"/>
            <a:ext cx="433388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63007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8027988" y="27813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84597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9" name="Стрелка вправо 68"/>
          <p:cNvSpPr/>
          <p:nvPr/>
        </p:nvSpPr>
        <p:spPr>
          <a:xfrm rot="5400000">
            <a:off x="4151313" y="2287588"/>
            <a:ext cx="428625" cy="428625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8" name="TextBox 77"/>
          <p:cNvSpPr txBox="1"/>
          <p:nvPr/>
        </p:nvSpPr>
        <p:spPr>
          <a:xfrm>
            <a:off x="5867400" y="1412875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А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872163" y="18446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В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867400" y="2276475"/>
            <a:ext cx="576263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Т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5867400" y="2708275"/>
            <a:ext cx="500063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74" name="Прямоугольник 73"/>
          <p:cNvSpPr/>
          <p:nvPr/>
        </p:nvSpPr>
        <p:spPr>
          <a:xfrm>
            <a:off x="6729413" y="3648075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84" name="Рисунок 83" descr="httpwww.adpic.dedatapicturedetailTrinkwasser_wird_in_ein_Glas_gegossen_519241.jpg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4365625"/>
            <a:ext cx="2986087" cy="1992313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87" name="Прямоугольник 86"/>
          <p:cNvSpPr/>
          <p:nvPr/>
        </p:nvSpPr>
        <p:spPr>
          <a:xfrm>
            <a:off x="5867400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8" name="Прямоугольник 87"/>
          <p:cNvSpPr/>
          <p:nvPr/>
        </p:nvSpPr>
        <p:spPr>
          <a:xfrm>
            <a:off x="4572000" y="4076700"/>
            <a:ext cx="428625" cy="428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6300788" y="4076700"/>
            <a:ext cx="428625" cy="428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1" name="Прямоугольник 90"/>
          <p:cNvSpPr/>
          <p:nvPr/>
        </p:nvSpPr>
        <p:spPr>
          <a:xfrm>
            <a:off x="54356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4" name="TextBox 93"/>
          <p:cNvSpPr txBox="1"/>
          <p:nvPr/>
        </p:nvSpPr>
        <p:spPr>
          <a:xfrm>
            <a:off x="5867400" y="3563938"/>
            <a:ext cx="500063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5867400" y="40052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Б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5872163" y="442912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И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5872163" y="486092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Л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5872163" y="5300663"/>
            <a:ext cx="50006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Ь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5795963" y="31416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М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54356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50038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3" name="Прямоугольник 82"/>
          <p:cNvSpPr/>
          <p:nvPr/>
        </p:nvSpPr>
        <p:spPr>
          <a:xfrm>
            <a:off x="45720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0" name="TextBox 89"/>
          <p:cNvSpPr txBox="1"/>
          <p:nvPr/>
        </p:nvSpPr>
        <p:spPr>
          <a:xfrm>
            <a:off x="4576763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5003800" y="1412875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С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440363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Т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6300788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Н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6735763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7164388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В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7600950" y="1412875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К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8027988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А</a:t>
            </a:r>
          </a:p>
        </p:txBody>
      </p:sp>
      <p:sp>
        <p:nvSpPr>
          <p:cNvPr id="20563" name="TextBox 105"/>
          <p:cNvSpPr txBox="1">
            <a:spLocks noChangeArrowheads="1"/>
          </p:cNvSpPr>
          <p:nvPr/>
        </p:nvSpPr>
        <p:spPr bwMode="auto">
          <a:xfrm>
            <a:off x="395288" y="333375"/>
            <a:ext cx="3600450" cy="3354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Опоясал каменный ремень</a:t>
            </a:r>
          </a:p>
          <a:p>
            <a:pPr algn="ctr"/>
            <a:r>
              <a:rPr lang="ru-RU" sz="3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Сотни городов и деревень.</a:t>
            </a:r>
          </a:p>
          <a:p>
            <a:pPr algn="ctr"/>
            <a:endParaRPr lang="ru-RU" sz="32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80279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А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63007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Р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67325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71643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Т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75961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У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84597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Р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4143375" y="35734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С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4576763" y="35734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В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6303963" y="35734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Ф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5435600" y="3563938"/>
            <a:ext cx="500063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Т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5003800" y="35734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Е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7164388" y="35734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Р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6732588" y="3563938"/>
            <a:ext cx="50006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3711575" y="44370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В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4572000" y="44370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Л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4140200" y="44370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Е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5003800" y="44370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5440363" y="44370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С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6300788" y="44370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П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6732588" y="44370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Е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7167563" y="44370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Д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4067175" y="2708275"/>
            <a:ext cx="500063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Ш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4143375" y="31416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4140200" y="40052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С</a:t>
            </a:r>
          </a:p>
        </p:txBody>
      </p:sp>
      <p:sp>
        <p:nvSpPr>
          <p:cNvPr id="130" name="Управляющая кнопка: домой 129">
            <a:hlinkClick r:id="rId3" action="ppaction://hlinksldjump" highlightClick="1"/>
          </p:cNvPr>
          <p:cNvSpPr/>
          <p:nvPr/>
        </p:nvSpPr>
        <p:spPr>
          <a:xfrm>
            <a:off x="7667625" y="5876925"/>
            <a:ext cx="504825" cy="6477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1" name="Стрелка вправо 130"/>
          <p:cNvSpPr/>
          <p:nvPr/>
        </p:nvSpPr>
        <p:spPr>
          <a:xfrm>
            <a:off x="8243888" y="5949950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Скругленный прямоугольник 75"/>
          <p:cNvSpPr/>
          <p:nvPr/>
        </p:nvSpPr>
        <p:spPr>
          <a:xfrm>
            <a:off x="214313" y="285750"/>
            <a:ext cx="3852862" cy="36480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5" name="Скругленный прямоугольник 84"/>
          <p:cNvSpPr/>
          <p:nvPr/>
        </p:nvSpPr>
        <p:spPr>
          <a:xfrm>
            <a:off x="250825" y="4149725"/>
            <a:ext cx="3384550" cy="244792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300788" y="3644900"/>
            <a:ext cx="428625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027988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4356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164388" y="3644900"/>
            <a:ext cx="428625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8674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67400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300788" y="4508500"/>
            <a:ext cx="431800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732588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164388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1402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003800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003800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5003800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6732588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003800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003800" y="27813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50038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5720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4140200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140200" y="27813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0038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4140200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37084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6732588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4140200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45720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5435600" y="4076700"/>
            <a:ext cx="428625" cy="428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6732588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9" name="Прямоугольник 38"/>
          <p:cNvSpPr/>
          <p:nvPr/>
        </p:nvSpPr>
        <p:spPr>
          <a:xfrm>
            <a:off x="71643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0" name="Прямоугольник 39"/>
          <p:cNvSpPr/>
          <p:nvPr/>
        </p:nvSpPr>
        <p:spPr>
          <a:xfrm>
            <a:off x="67325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71643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75961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80279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7596188" y="2349500"/>
            <a:ext cx="428625" cy="4318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80279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8027988" y="32131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8" name="Прямоугольник 47"/>
          <p:cNvSpPr/>
          <p:nvPr/>
        </p:nvSpPr>
        <p:spPr>
          <a:xfrm>
            <a:off x="8027988" y="36449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9" name="Прямоугольник 48"/>
          <p:cNvSpPr/>
          <p:nvPr/>
        </p:nvSpPr>
        <p:spPr>
          <a:xfrm>
            <a:off x="8027988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8027988" y="49418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1" name="Прямоугольник 50"/>
          <p:cNvSpPr/>
          <p:nvPr/>
        </p:nvSpPr>
        <p:spPr>
          <a:xfrm>
            <a:off x="6729413" y="2349500"/>
            <a:ext cx="428625" cy="4413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63007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5872163" y="3648075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>
            <a:off x="5872163" y="321945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6" name="Прямоугольник 55"/>
          <p:cNvSpPr/>
          <p:nvPr/>
        </p:nvSpPr>
        <p:spPr>
          <a:xfrm>
            <a:off x="5872163" y="2790825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7" name="Прямоугольник 56"/>
          <p:cNvSpPr/>
          <p:nvPr/>
        </p:nvSpPr>
        <p:spPr>
          <a:xfrm>
            <a:off x="5872163" y="23622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8" name="Прямоугольник 57"/>
          <p:cNvSpPr/>
          <p:nvPr/>
        </p:nvSpPr>
        <p:spPr>
          <a:xfrm>
            <a:off x="5867400" y="5373688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9" name="Прямоугольник 58"/>
          <p:cNvSpPr/>
          <p:nvPr/>
        </p:nvSpPr>
        <p:spPr>
          <a:xfrm>
            <a:off x="58674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0" name="Прямоугольник 59"/>
          <p:cNvSpPr/>
          <p:nvPr/>
        </p:nvSpPr>
        <p:spPr>
          <a:xfrm>
            <a:off x="5867400" y="1916113"/>
            <a:ext cx="433388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1" name="Прямоугольник 60"/>
          <p:cNvSpPr/>
          <p:nvPr/>
        </p:nvSpPr>
        <p:spPr>
          <a:xfrm>
            <a:off x="6300788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4" name="Прямоугольник 63"/>
          <p:cNvSpPr/>
          <p:nvPr/>
        </p:nvSpPr>
        <p:spPr>
          <a:xfrm>
            <a:off x="8027988" y="27813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5" name="Прямоугольник 64"/>
          <p:cNvSpPr/>
          <p:nvPr/>
        </p:nvSpPr>
        <p:spPr>
          <a:xfrm>
            <a:off x="8459788" y="2349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9" name="Стрелка вправо 68"/>
          <p:cNvSpPr/>
          <p:nvPr/>
        </p:nvSpPr>
        <p:spPr>
          <a:xfrm rot="5400000">
            <a:off x="5004594" y="1915319"/>
            <a:ext cx="428625" cy="430213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8" name="TextBox 77"/>
          <p:cNvSpPr txBox="1"/>
          <p:nvPr/>
        </p:nvSpPr>
        <p:spPr>
          <a:xfrm>
            <a:off x="5867400" y="1412875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А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5872163" y="18446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В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5867400" y="2276475"/>
            <a:ext cx="576263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Т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5867400" y="2708275"/>
            <a:ext cx="500063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74" name="Прямоугольник 73"/>
          <p:cNvSpPr/>
          <p:nvPr/>
        </p:nvSpPr>
        <p:spPr>
          <a:xfrm>
            <a:off x="6729413" y="3648075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84" name="Рисунок 83" descr="httpwww.adpic.dedatapicturedetailTrinkwasser_wird_in_ein_Glas_gegossen_519241.jpg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3413" y="4365625"/>
            <a:ext cx="2655887" cy="1992313"/>
          </a:xfrm>
          <a:prstGeom prst="rect">
            <a:avLst/>
          </a:prstGeom>
          <a:noFill/>
          <a:ln w="38100">
            <a:solidFill>
              <a:srgbClr val="002060"/>
            </a:solidFill>
            <a:miter lim="800000"/>
            <a:headEnd/>
            <a:tailEnd/>
          </a:ln>
        </p:spPr>
      </p:pic>
      <p:sp>
        <p:nvSpPr>
          <p:cNvPr id="87" name="Прямоугольник 86"/>
          <p:cNvSpPr/>
          <p:nvPr/>
        </p:nvSpPr>
        <p:spPr>
          <a:xfrm>
            <a:off x="5867400" y="40767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8" name="Прямоугольник 87"/>
          <p:cNvSpPr/>
          <p:nvPr/>
        </p:nvSpPr>
        <p:spPr>
          <a:xfrm>
            <a:off x="4572000" y="4076700"/>
            <a:ext cx="428625" cy="428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9" name="Прямоугольник 88"/>
          <p:cNvSpPr/>
          <p:nvPr/>
        </p:nvSpPr>
        <p:spPr>
          <a:xfrm>
            <a:off x="6300788" y="4076700"/>
            <a:ext cx="428625" cy="42862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1" name="Прямоугольник 90"/>
          <p:cNvSpPr/>
          <p:nvPr/>
        </p:nvSpPr>
        <p:spPr>
          <a:xfrm>
            <a:off x="5435600" y="4508500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4" name="TextBox 93"/>
          <p:cNvSpPr txBox="1"/>
          <p:nvPr/>
        </p:nvSpPr>
        <p:spPr>
          <a:xfrm>
            <a:off x="5867400" y="3563938"/>
            <a:ext cx="500063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95" name="TextBox 94"/>
          <p:cNvSpPr txBox="1"/>
          <p:nvPr/>
        </p:nvSpPr>
        <p:spPr>
          <a:xfrm>
            <a:off x="5867400" y="40052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Б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5872163" y="442912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И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5872163" y="486092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Л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5872163" y="5300663"/>
            <a:ext cx="50006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Ь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5795963" y="31416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М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54356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2" name="Прямоугольник 81"/>
          <p:cNvSpPr/>
          <p:nvPr/>
        </p:nvSpPr>
        <p:spPr>
          <a:xfrm>
            <a:off x="50038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3" name="Прямоугольник 82"/>
          <p:cNvSpPr/>
          <p:nvPr/>
        </p:nvSpPr>
        <p:spPr>
          <a:xfrm>
            <a:off x="4572000" y="1484313"/>
            <a:ext cx="428625" cy="42862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0" name="TextBox 89"/>
          <p:cNvSpPr txBox="1"/>
          <p:nvPr/>
        </p:nvSpPr>
        <p:spPr>
          <a:xfrm>
            <a:off x="4576763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93" name="TextBox 92"/>
          <p:cNvSpPr txBox="1"/>
          <p:nvPr/>
        </p:nvSpPr>
        <p:spPr>
          <a:xfrm>
            <a:off x="5003800" y="1412875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С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5440363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Т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6300788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Н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6735763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7164388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В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7600950" y="1412875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К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8027988" y="1412875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А</a:t>
            </a:r>
          </a:p>
        </p:txBody>
      </p:sp>
      <p:sp>
        <p:nvSpPr>
          <p:cNvPr id="21587" name="TextBox 105"/>
          <p:cNvSpPr txBox="1">
            <a:spLocks noChangeArrowheads="1"/>
          </p:cNvSpPr>
          <p:nvPr/>
        </p:nvSpPr>
        <p:spPr bwMode="auto">
          <a:xfrm>
            <a:off x="323850" y="620713"/>
            <a:ext cx="3600450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Если ты спешишь в пути</a:t>
            </a:r>
            <a:b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Через улицу пройти</a:t>
            </a:r>
            <a:b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Там иди, где весь народ,</a:t>
            </a:r>
            <a:b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Там, где знак есть …</a:t>
            </a:r>
          </a:p>
        </p:txBody>
      </p:sp>
      <p:sp>
        <p:nvSpPr>
          <p:cNvPr id="92" name="TextBox 91"/>
          <p:cNvSpPr txBox="1"/>
          <p:nvPr/>
        </p:nvSpPr>
        <p:spPr>
          <a:xfrm>
            <a:off x="80279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А</a:t>
            </a:r>
          </a:p>
        </p:txBody>
      </p:sp>
      <p:sp>
        <p:nvSpPr>
          <p:cNvPr id="107" name="TextBox 106"/>
          <p:cNvSpPr txBox="1"/>
          <p:nvPr/>
        </p:nvSpPr>
        <p:spPr>
          <a:xfrm>
            <a:off x="63007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Р</a:t>
            </a:r>
          </a:p>
        </p:txBody>
      </p:sp>
      <p:sp>
        <p:nvSpPr>
          <p:cNvPr id="108" name="TextBox 107"/>
          <p:cNvSpPr txBox="1"/>
          <p:nvPr/>
        </p:nvSpPr>
        <p:spPr>
          <a:xfrm>
            <a:off x="67325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71643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Т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75961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У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8459788" y="2276475"/>
            <a:ext cx="500062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Р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4143375" y="35734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С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4576763" y="35734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В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6303963" y="35734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Ф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5435600" y="3563938"/>
            <a:ext cx="500063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Т</a:t>
            </a:r>
          </a:p>
        </p:txBody>
      </p:sp>
      <p:sp>
        <p:nvSpPr>
          <p:cNvPr id="116" name="TextBox 115"/>
          <p:cNvSpPr txBox="1"/>
          <p:nvPr/>
        </p:nvSpPr>
        <p:spPr>
          <a:xfrm>
            <a:off x="5003800" y="35734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Е</a:t>
            </a:r>
          </a:p>
        </p:txBody>
      </p:sp>
      <p:sp>
        <p:nvSpPr>
          <p:cNvPr id="117" name="TextBox 116"/>
          <p:cNvSpPr txBox="1"/>
          <p:nvPr/>
        </p:nvSpPr>
        <p:spPr>
          <a:xfrm>
            <a:off x="7164388" y="35734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Р</a:t>
            </a:r>
          </a:p>
        </p:txBody>
      </p:sp>
      <p:sp>
        <p:nvSpPr>
          <p:cNvPr id="118" name="TextBox 117"/>
          <p:cNvSpPr txBox="1"/>
          <p:nvPr/>
        </p:nvSpPr>
        <p:spPr>
          <a:xfrm>
            <a:off x="6732588" y="3563938"/>
            <a:ext cx="50006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119" name="TextBox 118"/>
          <p:cNvSpPr txBox="1"/>
          <p:nvPr/>
        </p:nvSpPr>
        <p:spPr>
          <a:xfrm>
            <a:off x="3711575" y="44370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В</a:t>
            </a:r>
          </a:p>
        </p:txBody>
      </p:sp>
      <p:sp>
        <p:nvSpPr>
          <p:cNvPr id="120" name="TextBox 119"/>
          <p:cNvSpPr txBox="1"/>
          <p:nvPr/>
        </p:nvSpPr>
        <p:spPr>
          <a:xfrm>
            <a:off x="4572000" y="44370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Л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4140200" y="44370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Е</a:t>
            </a:r>
          </a:p>
        </p:txBody>
      </p:sp>
      <p:sp>
        <p:nvSpPr>
          <p:cNvPr id="122" name="TextBox 121"/>
          <p:cNvSpPr txBox="1"/>
          <p:nvPr/>
        </p:nvSpPr>
        <p:spPr>
          <a:xfrm>
            <a:off x="5003800" y="44370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123" name="TextBox 122"/>
          <p:cNvSpPr txBox="1"/>
          <p:nvPr/>
        </p:nvSpPr>
        <p:spPr>
          <a:xfrm>
            <a:off x="5440363" y="44370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С</a:t>
            </a:r>
          </a:p>
        </p:txBody>
      </p:sp>
      <p:sp>
        <p:nvSpPr>
          <p:cNvPr id="124" name="TextBox 123"/>
          <p:cNvSpPr txBox="1"/>
          <p:nvPr/>
        </p:nvSpPr>
        <p:spPr>
          <a:xfrm>
            <a:off x="6300788" y="44370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П</a:t>
            </a:r>
          </a:p>
        </p:txBody>
      </p:sp>
      <p:sp>
        <p:nvSpPr>
          <p:cNvPr id="125" name="TextBox 124"/>
          <p:cNvSpPr txBox="1"/>
          <p:nvPr/>
        </p:nvSpPr>
        <p:spPr>
          <a:xfrm>
            <a:off x="6732588" y="44370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Е</a:t>
            </a:r>
          </a:p>
        </p:txBody>
      </p:sp>
      <p:sp>
        <p:nvSpPr>
          <p:cNvPr id="126" name="TextBox 125"/>
          <p:cNvSpPr txBox="1"/>
          <p:nvPr/>
        </p:nvSpPr>
        <p:spPr>
          <a:xfrm>
            <a:off x="7167563" y="4437063"/>
            <a:ext cx="500062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Д</a:t>
            </a:r>
          </a:p>
        </p:txBody>
      </p:sp>
      <p:sp>
        <p:nvSpPr>
          <p:cNvPr id="127" name="TextBox 126"/>
          <p:cNvSpPr txBox="1"/>
          <p:nvPr/>
        </p:nvSpPr>
        <p:spPr>
          <a:xfrm>
            <a:off x="4067175" y="2708275"/>
            <a:ext cx="500063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Ш</a:t>
            </a:r>
          </a:p>
        </p:txBody>
      </p:sp>
      <p:sp>
        <p:nvSpPr>
          <p:cNvPr id="128" name="TextBox 127"/>
          <p:cNvSpPr txBox="1"/>
          <p:nvPr/>
        </p:nvSpPr>
        <p:spPr>
          <a:xfrm>
            <a:off x="4143375" y="31416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129" name="TextBox 128"/>
          <p:cNvSpPr txBox="1"/>
          <p:nvPr/>
        </p:nvSpPr>
        <p:spPr>
          <a:xfrm>
            <a:off x="4140200" y="40052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С</a:t>
            </a:r>
          </a:p>
        </p:txBody>
      </p:sp>
      <p:sp>
        <p:nvSpPr>
          <p:cNvPr id="132" name="TextBox 131"/>
          <p:cNvSpPr txBox="1"/>
          <p:nvPr/>
        </p:nvSpPr>
        <p:spPr>
          <a:xfrm>
            <a:off x="5003800" y="2276475"/>
            <a:ext cx="500063" cy="5857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П</a:t>
            </a:r>
          </a:p>
        </p:txBody>
      </p:sp>
      <p:sp>
        <p:nvSpPr>
          <p:cNvPr id="133" name="TextBox 132"/>
          <p:cNvSpPr txBox="1"/>
          <p:nvPr/>
        </p:nvSpPr>
        <p:spPr>
          <a:xfrm>
            <a:off x="5003800" y="2700338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Е</a:t>
            </a:r>
          </a:p>
        </p:txBody>
      </p:sp>
      <p:sp>
        <p:nvSpPr>
          <p:cNvPr id="134" name="TextBox 133"/>
          <p:cNvSpPr txBox="1"/>
          <p:nvPr/>
        </p:nvSpPr>
        <p:spPr>
          <a:xfrm>
            <a:off x="5003800" y="3132138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Р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5003800" y="4005263"/>
            <a:ext cx="500063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Х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5008563" y="4868863"/>
            <a:ext cx="500062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+mn-lt"/>
                <a:cs typeface="+mn-cs"/>
              </a:rPr>
              <a:t>Д</a:t>
            </a:r>
          </a:p>
        </p:txBody>
      </p:sp>
      <p:sp>
        <p:nvSpPr>
          <p:cNvPr id="130" name="Управляющая кнопка: домой 129">
            <a:hlinkClick r:id="rId3" action="ppaction://hlinksldjump" highlightClick="1"/>
          </p:cNvPr>
          <p:cNvSpPr/>
          <p:nvPr/>
        </p:nvSpPr>
        <p:spPr>
          <a:xfrm>
            <a:off x="7667625" y="5876925"/>
            <a:ext cx="504825" cy="647700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1" name="Стрелка вправо 130"/>
          <p:cNvSpPr/>
          <p:nvPr/>
        </p:nvSpPr>
        <p:spPr>
          <a:xfrm>
            <a:off x="8243888" y="5949950"/>
            <a:ext cx="576262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1305</TotalTime>
  <Words>584</Words>
  <Application>Microsoft Office PowerPoint</Application>
  <PresentationFormat>Экран (4:3)</PresentationFormat>
  <Paragraphs>389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</dc:creator>
  <cp:lastModifiedBy>Земфира</cp:lastModifiedBy>
  <cp:revision>197</cp:revision>
  <dcterms:modified xsi:type="dcterms:W3CDTF">2018-10-30T16:04:17Z</dcterms:modified>
</cp:coreProperties>
</file>