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5" r:id="rId2"/>
    <p:sldId id="256" r:id="rId3"/>
    <p:sldId id="298" r:id="rId4"/>
    <p:sldId id="352" r:id="rId5"/>
    <p:sldId id="353" r:id="rId6"/>
    <p:sldId id="323" r:id="rId7"/>
    <p:sldId id="324" r:id="rId8"/>
    <p:sldId id="325" r:id="rId9"/>
    <p:sldId id="326" r:id="rId10"/>
    <p:sldId id="258" r:id="rId11"/>
    <p:sldId id="327" r:id="rId12"/>
    <p:sldId id="334" r:id="rId13"/>
    <p:sldId id="335" r:id="rId14"/>
    <p:sldId id="336" r:id="rId15"/>
    <p:sldId id="337" r:id="rId16"/>
    <p:sldId id="338" r:id="rId17"/>
    <p:sldId id="339" r:id="rId18"/>
    <p:sldId id="340" r:id="rId19"/>
    <p:sldId id="341" r:id="rId20"/>
    <p:sldId id="342" r:id="rId21"/>
    <p:sldId id="343" r:id="rId22"/>
    <p:sldId id="299" r:id="rId23"/>
    <p:sldId id="301" r:id="rId24"/>
    <p:sldId id="264" r:id="rId25"/>
    <p:sldId id="265" r:id="rId26"/>
    <p:sldId id="266" r:id="rId27"/>
    <p:sldId id="267" r:id="rId28"/>
    <p:sldId id="354" r:id="rId29"/>
    <p:sldId id="268" r:id="rId30"/>
    <p:sldId id="257" r:id="rId31"/>
    <p:sldId id="269" r:id="rId32"/>
    <p:sldId id="270" r:id="rId33"/>
    <p:sldId id="276" r:id="rId34"/>
    <p:sldId id="277" r:id="rId35"/>
    <p:sldId id="278" r:id="rId36"/>
    <p:sldId id="279" r:id="rId37"/>
    <p:sldId id="280" r:id="rId38"/>
    <p:sldId id="283" r:id="rId39"/>
    <p:sldId id="284" r:id="rId40"/>
    <p:sldId id="282" r:id="rId41"/>
    <p:sldId id="346" r:id="rId42"/>
    <p:sldId id="347" r:id="rId43"/>
    <p:sldId id="348" r:id="rId44"/>
    <p:sldId id="351" r:id="rId45"/>
    <p:sldId id="350" r:id="rId46"/>
    <p:sldId id="302" r:id="rId47"/>
    <p:sldId id="349" r:id="rId48"/>
    <p:sldId id="293" r:id="rId49"/>
    <p:sldId id="294" r:id="rId50"/>
    <p:sldId id="295" r:id="rId51"/>
    <p:sldId id="296" r:id="rId52"/>
    <p:sldId id="297" r:id="rId53"/>
    <p:sldId id="292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368" autoAdjust="0"/>
    <p:restoredTop sz="94576" autoAdjust="0"/>
  </p:normalViewPr>
  <p:slideViewPr>
    <p:cSldViewPr>
      <p:cViewPr varScale="1">
        <p:scale>
          <a:sx n="65" d="100"/>
          <a:sy n="65" d="100"/>
        </p:scale>
        <p:origin x="-658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2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99208" y="1752600"/>
            <a:ext cx="51435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99207" y="3733800"/>
            <a:ext cx="51435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329A-32D6-41A2-B71E-5B700B4AC71F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4A23-6D98-4DAF-9634-88CDDF2DF00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83"/>
          <p:cNvGrpSpPr>
            <a:grpSpLocks noChangeAspect="1"/>
          </p:cNvGrpSpPr>
          <p:nvPr/>
        </p:nvGrpSpPr>
        <p:grpSpPr>
          <a:xfrm rot="16200000" flipV="1">
            <a:off x="-425972" y="1653786"/>
            <a:ext cx="5053664" cy="3308889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97" name="Рисунок 33"/>
          <p:cNvSpPr>
            <a:spLocks noGrp="1"/>
          </p:cNvSpPr>
          <p:nvPr>
            <p:ph type="pic" sz="quarter" idx="17"/>
          </p:nvPr>
        </p:nvSpPr>
        <p:spPr>
          <a:xfrm>
            <a:off x="630596" y="1020193"/>
            <a:ext cx="291465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grpSp>
        <p:nvGrpSpPr>
          <p:cNvPr id="3" name="Группа 97"/>
          <p:cNvGrpSpPr/>
          <p:nvPr/>
        </p:nvGrpSpPr>
        <p:grpSpPr>
          <a:xfrm>
            <a:off x="3991867" y="319177"/>
            <a:ext cx="2542205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1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4160085" y="529603"/>
            <a:ext cx="2245025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grpSp>
        <p:nvGrpSpPr>
          <p:cNvPr id="4" name="Группа 111"/>
          <p:cNvGrpSpPr/>
          <p:nvPr/>
        </p:nvGrpSpPr>
        <p:grpSpPr>
          <a:xfrm>
            <a:off x="3991867" y="3436140"/>
            <a:ext cx="2542205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25" name="Рисунок 33"/>
          <p:cNvSpPr>
            <a:spLocks noGrp="1" noChangeAspect="1"/>
          </p:cNvSpPr>
          <p:nvPr>
            <p:ph type="pic" sz="quarter" idx="19"/>
          </p:nvPr>
        </p:nvSpPr>
        <p:spPr>
          <a:xfrm>
            <a:off x="4160085" y="3646566"/>
            <a:ext cx="2245025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6799661" y="2048894"/>
            <a:ext cx="1714500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3799" y="1330347"/>
            <a:ext cx="288036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460" y="914400"/>
            <a:ext cx="462915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33799" y="3555524"/>
            <a:ext cx="288036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56708" y="6019801"/>
            <a:ext cx="1047195" cy="228600"/>
          </a:xfrm>
        </p:spPr>
        <p:txBody>
          <a:bodyPr/>
          <a:lstStyle/>
          <a:p>
            <a:fld id="{F65F329A-32D6-41A2-B71E-5B700B4AC71F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98910" y="6019801"/>
            <a:ext cx="571500" cy="228600"/>
          </a:xfrm>
        </p:spPr>
        <p:txBody>
          <a:bodyPr/>
          <a:lstStyle>
            <a:lvl1pPr algn="l">
              <a:defRPr/>
            </a:lvl1pPr>
          </a:lstStyle>
          <a:p>
            <a:fld id="{33894A23-6D98-4DAF-9634-88CDDF2DF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446659" y="781399"/>
            <a:ext cx="4825049" cy="5053665"/>
            <a:chOff x="5162444" y="781398"/>
            <a:chExt cx="6433398" cy="5053665"/>
          </a:xfrm>
        </p:grpSpPr>
        <p:sp>
          <p:nvSpPr>
            <p:cNvPr id="9" name="Полилиния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9668" y="1330347"/>
            <a:ext cx="288036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7460" y="1031195"/>
            <a:ext cx="44577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19668" y="3555522"/>
            <a:ext cx="288036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329A-32D6-41A2-B71E-5B700B4AC71F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4A23-6D98-4DAF-9634-88CDDF2DF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329A-32D6-41A2-B71E-5B700B4AC71F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4A23-6D98-4DAF-9634-88CDDF2DF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18202" y="304800"/>
            <a:ext cx="1297148" cy="5676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6475253" cy="5676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329A-32D6-41A2-B71E-5B700B4AC71F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4A23-6D98-4DAF-9634-88CDDF2DF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329A-32D6-41A2-B71E-5B700B4AC71F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4A23-6D98-4DAF-9634-88CDDF2DF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9210" y="1828800"/>
            <a:ext cx="51435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99207" y="3733800"/>
            <a:ext cx="51435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98909" y="1825625"/>
            <a:ext cx="3715941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713561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329A-32D6-41A2-B71E-5B700B4AC71F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4A23-6D98-4DAF-9634-88CDDF2DF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386" y="1681163"/>
            <a:ext cx="3717036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02386" y="2505076"/>
            <a:ext cx="3717036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717036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6"/>
            <a:ext cx="3717036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329A-32D6-41A2-B71E-5B700B4AC71F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4A23-6D98-4DAF-9634-88CDDF2DF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329A-32D6-41A2-B71E-5B700B4AC71F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4A23-6D98-4DAF-9634-88CDDF2DF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329A-32D6-41A2-B71E-5B700B4AC71F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4A23-6D98-4DAF-9634-88CDDF2DF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329A-32D6-41A2-B71E-5B700B4AC71F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4A23-6D98-4DAF-9634-88CDDF2DF00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8"/>
          <p:cNvGrpSpPr/>
          <p:nvPr/>
        </p:nvGrpSpPr>
        <p:grpSpPr>
          <a:xfrm>
            <a:off x="430824" y="724620"/>
            <a:ext cx="3989234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" name="Группа 21"/>
          <p:cNvGrpSpPr/>
          <p:nvPr/>
        </p:nvGrpSpPr>
        <p:grpSpPr>
          <a:xfrm>
            <a:off x="4713841" y="724620"/>
            <a:ext cx="3989234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6" name="Рисунок 33"/>
          <p:cNvSpPr>
            <a:spLocks noGrp="1" noChangeAspect="1"/>
          </p:cNvSpPr>
          <p:nvPr>
            <p:ph type="pic" sz="quarter" idx="17"/>
          </p:nvPr>
        </p:nvSpPr>
        <p:spPr>
          <a:xfrm>
            <a:off x="625215" y="1020195"/>
            <a:ext cx="360045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7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4908232" y="1020195"/>
            <a:ext cx="360045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789317" y="4648200"/>
            <a:ext cx="3276735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5057181" y="4648200"/>
            <a:ext cx="3276735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329A-32D6-41A2-B71E-5B700B4AC71F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94A23-6D98-4DAF-9634-88CDDF2DF00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34"/>
          <p:cNvGrpSpPr>
            <a:grpSpLocks noChangeAspect="1"/>
          </p:cNvGrpSpPr>
          <p:nvPr/>
        </p:nvGrpSpPr>
        <p:grpSpPr>
          <a:xfrm rot="5400000">
            <a:off x="2508625" y="1070637"/>
            <a:ext cx="4116828" cy="253746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" name="Группа 51"/>
          <p:cNvGrpSpPr>
            <a:grpSpLocks noChangeAspect="1"/>
          </p:cNvGrpSpPr>
          <p:nvPr/>
        </p:nvGrpSpPr>
        <p:grpSpPr>
          <a:xfrm rot="5400000">
            <a:off x="-317047" y="1550435"/>
            <a:ext cx="4114800" cy="2536211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" name="Группа 64"/>
          <p:cNvGrpSpPr>
            <a:grpSpLocks noChangeAspect="1"/>
          </p:cNvGrpSpPr>
          <p:nvPr/>
        </p:nvGrpSpPr>
        <p:grpSpPr>
          <a:xfrm rot="5400000">
            <a:off x="5338579" y="1550440"/>
            <a:ext cx="4114800" cy="253621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66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78" name="Рисунок 33"/>
          <p:cNvSpPr>
            <a:spLocks noGrp="1"/>
          </p:cNvSpPr>
          <p:nvPr>
            <p:ph type="pic" sz="quarter" idx="18"/>
          </p:nvPr>
        </p:nvSpPr>
        <p:spPr>
          <a:xfrm>
            <a:off x="3449914" y="533400"/>
            <a:ext cx="222885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79" name="Рисунок 33"/>
          <p:cNvSpPr>
            <a:spLocks noGrp="1"/>
          </p:cNvSpPr>
          <p:nvPr>
            <p:ph type="pic" sz="quarter" idx="19"/>
          </p:nvPr>
        </p:nvSpPr>
        <p:spPr>
          <a:xfrm>
            <a:off x="625928" y="1013590"/>
            <a:ext cx="222885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0" name="Рисунок 33"/>
          <p:cNvSpPr>
            <a:spLocks noGrp="1"/>
          </p:cNvSpPr>
          <p:nvPr>
            <p:ph type="pic" sz="quarter" idx="20"/>
          </p:nvPr>
        </p:nvSpPr>
        <p:spPr>
          <a:xfrm>
            <a:off x="6281554" y="1013591"/>
            <a:ext cx="222885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711653" y="5018002"/>
            <a:ext cx="20574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3530406" y="4582378"/>
            <a:ext cx="20574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6367279" y="5018002"/>
            <a:ext cx="20574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909" y="304800"/>
            <a:ext cx="75438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8911" y="1752600"/>
            <a:ext cx="75438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56708" y="6019801"/>
            <a:ext cx="10471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65F329A-32D6-41A2-B71E-5B700B4AC71F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484710" y="6019801"/>
            <a:ext cx="44577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8910" y="6019801"/>
            <a:ext cx="5715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3894A23-6D98-4DAF-9634-88CDDF2DF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\Desktop\для семинара\20131213_1223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714356"/>
            <a:ext cx="4643470" cy="52673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7914115" cy="5624534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"О безопасности пищевой продукции" устанавливает: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1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1) объекты технического регулирования;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2) требования безопасности (включая санитарно-эпидемиологические, гигиенические и ветеринарные) к объектам технического регулирования;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3) правила идентификации объектов технического регулирования;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4) формы и процедуры оценки (подтверждения) соответствия объектов технического регулирования требованиям настоящего технического регламента.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     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8211928" cy="56015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Приложения к Техническому</a:t>
            </a:r>
          </a:p>
          <a:p>
            <a:pPr algn="ctr"/>
            <a:r>
              <a:rPr lang="ru-RU" sz="4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регламенту:</a:t>
            </a:r>
          </a:p>
          <a:p>
            <a:pPr algn="ctr"/>
            <a:endParaRPr lang="ru-RU" sz="1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Микробиологические нормативы 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безопасности пищевых продуктов;   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Гигиенические требования 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безопасности пищевых продуктов;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Особые требования безопасности 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предъявляются к специализированной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продукции для питания детей.</a:t>
            </a:r>
          </a:p>
          <a:p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80346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Проекты рекомендуемых документов</a:t>
            </a:r>
          </a:p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по организации питания в ДОУ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556792"/>
            <a:ext cx="778674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об организации питания ДОУ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о совете по питанию ДОУ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о </a:t>
            </a: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бракеражной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комиссии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ДОУ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об организации контроля за   </a:t>
            </a:r>
          </a:p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питанием ДОУ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об организации питания детей и сотрудников</a:t>
            </a:r>
          </a:p>
          <a:p>
            <a:pPr>
              <a:buFont typeface="Arial" pitchFamily="34" charset="0"/>
              <a:buChar char="•"/>
            </a:pPr>
            <a:endParaRPr lang="ru-RU" sz="4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п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2" y="4869160"/>
            <a:ext cx="1513449" cy="1860798"/>
          </a:xfrm>
          <a:prstGeom prst="round2SameRect">
            <a:avLst>
              <a:gd name="adj1" fmla="val 16667"/>
              <a:gd name="adj2" fmla="val 0"/>
            </a:avLst>
          </a:prstGeom>
          <a:ln w="38100">
            <a:solidFill>
              <a:srgbClr val="000099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0"/>
            <a:ext cx="60023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Положение об организации </a:t>
            </a:r>
          </a:p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питания ДОУ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268760"/>
            <a:ext cx="85011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1.Общие положения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Основные направления работы и распределение обязанностей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3.Функции ответственного лица по организации питания ДОУ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Обучение и инструктаж по 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организации питания ДОУ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Контроль и анализ за 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организацией питания ДОУ</a:t>
            </a:r>
          </a:p>
        </p:txBody>
      </p:sp>
      <p:pic>
        <p:nvPicPr>
          <p:cNvPr id="6" name="Рисунок 5" descr="п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4643446"/>
            <a:ext cx="1872852" cy="1964530"/>
          </a:xfrm>
          <a:prstGeom prst="roundRect">
            <a:avLst/>
          </a:prstGeom>
          <a:ln w="28575">
            <a:solidFill>
              <a:srgbClr val="000099"/>
            </a:solidFill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04664"/>
            <a:ext cx="850112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Разработка мероприятий по организации питания ДОУ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Организация питания ДОУ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8.Требования к пищевым продуктам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9. Требования к составлению меню для организации питания ДОУ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10. Специфика питания детей ДОУ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11. Организация питания сотрудников ДОУ</a:t>
            </a:r>
          </a:p>
        </p:txBody>
      </p:sp>
      <p:pic>
        <p:nvPicPr>
          <p:cNvPr id="3" name="Рисунок 2" descr="п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85559" y="4797152"/>
            <a:ext cx="1872852" cy="1964530"/>
          </a:xfrm>
          <a:prstGeom prst="roundRect">
            <a:avLst/>
          </a:prstGeom>
          <a:ln w="28575">
            <a:solidFill>
              <a:srgbClr val="000099"/>
            </a:solidFill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8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Положение о совете по питанию ДОУ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52736"/>
            <a:ext cx="90364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Общие положения</a:t>
            </a:r>
          </a:p>
          <a:p>
            <a:pPr marL="742950" indent="-742950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Основные задачи совета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Функции совета 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Организация управления совета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Ответственность совета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Делопроизводство совета</a:t>
            </a:r>
          </a:p>
        </p:txBody>
      </p:sp>
      <p:pic>
        <p:nvPicPr>
          <p:cNvPr id="4" name="Рисунок 3" descr="п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4434212"/>
            <a:ext cx="1851273" cy="1863698"/>
          </a:xfrm>
          <a:prstGeom prst="round2DiagRect">
            <a:avLst/>
          </a:prstGeom>
          <a:ln w="38100">
            <a:solidFill>
              <a:srgbClr val="000099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9685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Положение о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бракеражной</a:t>
            </a:r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комиссии ДОУ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071546"/>
            <a:ext cx="8286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Общие положения</a:t>
            </a:r>
          </a:p>
          <a:p>
            <a:endParaRPr lang="ru-RU" sz="12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Порядок создания комиссии</a:t>
            </a:r>
          </a:p>
          <a:p>
            <a:pPr marL="228600" indent="-228600">
              <a:buAutoNum type="arabicPeriod" startAt="2"/>
            </a:pPr>
            <a:endParaRPr lang="ru-RU" sz="12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Деятельность комиссии </a:t>
            </a:r>
          </a:p>
          <a:p>
            <a:endParaRPr lang="ru-RU" sz="12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Требования к оформлению  </a:t>
            </a: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документации</a:t>
            </a:r>
          </a:p>
        </p:txBody>
      </p:sp>
      <p:pic>
        <p:nvPicPr>
          <p:cNvPr id="5" name="Рисунок 4" descr="п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4169654"/>
            <a:ext cx="1848222" cy="2200264"/>
          </a:xfrm>
          <a:prstGeom prst="roundRect">
            <a:avLst/>
          </a:prstGeom>
          <a:ln w="38100">
            <a:solidFill>
              <a:srgbClr val="000099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993" y="332656"/>
            <a:ext cx="8883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Положение об организации питания ДОУ</a:t>
            </a:r>
          </a:p>
        </p:txBody>
      </p:sp>
      <p:pic>
        <p:nvPicPr>
          <p:cNvPr id="3" name="Рисунок 2" descr="приказ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4122956" cy="5544616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  <p:pic>
        <p:nvPicPr>
          <p:cNvPr id="4" name="Рисунок 3" descr="приказ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980728"/>
            <a:ext cx="4248472" cy="5544616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аз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381519"/>
            <a:ext cx="4248472" cy="5999809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  <p:pic>
        <p:nvPicPr>
          <p:cNvPr id="3" name="Рисунок 2" descr="приказ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404663"/>
            <a:ext cx="4182712" cy="5954670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6632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Организация контроля </a:t>
            </a:r>
            <a:endParaRPr lang="en-US" sz="3600" b="1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за питанием в ДОУ</a:t>
            </a:r>
          </a:p>
        </p:txBody>
      </p:sp>
      <p:pic>
        <p:nvPicPr>
          <p:cNvPr id="3" name="Рисунок 2" descr="акт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334942"/>
            <a:ext cx="3816424" cy="5419389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  <p:pic>
        <p:nvPicPr>
          <p:cNvPr id="4" name="Рисунок 3" descr="акт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6807" y="1340768"/>
            <a:ext cx="4013665" cy="5430090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860" y="1517274"/>
            <a:ext cx="6215106" cy="4071966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Организация питания 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в ДОУ</a:t>
            </a:r>
            <a:endParaRPr lang="ru-RU" sz="8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6632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Организация контроля </a:t>
            </a:r>
            <a:endParaRPr lang="en-US" sz="3600" b="1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за питанием   в ДОУ</a:t>
            </a:r>
          </a:p>
        </p:txBody>
      </p:sp>
      <p:pic>
        <p:nvPicPr>
          <p:cNvPr id="3" name="Рисунок 2" descr="акт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390350"/>
            <a:ext cx="3816424" cy="5308572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  <p:pic>
        <p:nvPicPr>
          <p:cNvPr id="4" name="Рисунок 3" descr="акт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340768"/>
            <a:ext cx="4013665" cy="5373216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6632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Организация контроля </a:t>
            </a:r>
            <a:endParaRPr lang="en-US" sz="3600" b="1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за питанием   в ДОУ</a:t>
            </a:r>
          </a:p>
        </p:txBody>
      </p:sp>
      <p:pic>
        <p:nvPicPr>
          <p:cNvPr id="3" name="Рисунок 2" descr="акт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484784"/>
            <a:ext cx="3816424" cy="5112568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  <p:pic>
        <p:nvPicPr>
          <p:cNvPr id="4" name="Рисунок 3" descr="акт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2427" y="1340768"/>
            <a:ext cx="3980843" cy="5373216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928670"/>
            <a:ext cx="792961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менклату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7" y="332656"/>
            <a:ext cx="4752528" cy="6251850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Основу режима питания составляют</a:t>
            </a:r>
            <a:b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4 принципа</a:t>
            </a: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8911" y="1571612"/>
            <a:ext cx="7543800" cy="44100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Постоянство приемов пищи по часам суток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Дробность питания в течение суток: завтрак, обед, полдник, ужин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Максимальное соблюдение сбалансированности пищевых веществ: Б, Ж,У, Вит, минер.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в-в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воды при каждом приеме пищи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Правильное физиологическое распределение количества пищи по ее приемам в течение дня: завтрак – 20-25%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2ой завтрак – 5%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Обед – 30-35%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Полдник – 10-15%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Ужин – 20-25%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909" y="304800"/>
            <a:ext cx="7543802" cy="69530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Требования к составлению меню</a:t>
            </a:r>
            <a:endParaRPr lang="ru-RU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8911" y="1500174"/>
            <a:ext cx="7543800" cy="485778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Образец примерного меню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Суммарные объемы блюд по приемам пищи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Рекомендуемые суточные нормы продуктов для организации питания детей в ДОО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Нормы физиологических потребностей в энергии и пищевых веществах для детей возрастных групп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Рекомендуемое распределение калорийности между приемами пищи в %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Режим питания детей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Рекомендуемый ассортимент основных пищевых продуктов для использования в питании детей в ДО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8. Таблица замены продуктов по белкам и углеводам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9. Пищевые продукты, которые не допускается использовать в питании детей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10. Технологическая карта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http://img.rg.ru/pril/81/66/68/6133_18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9"/>
            <a:ext cx="7715303" cy="5267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mg.rg.ru/pril/81/66/68/6133_19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428868"/>
            <a:ext cx="778674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6632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Отчет о выполнении суточного набора норм продуктов питания</a:t>
            </a:r>
          </a:p>
        </p:txBody>
      </p:sp>
      <p:pic>
        <p:nvPicPr>
          <p:cNvPr id="3" name="Рисунок 2" descr="акт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175" y="1484784"/>
            <a:ext cx="3665130" cy="5112568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  <p:pic>
        <p:nvPicPr>
          <p:cNvPr id="4" name="Рисунок 3" descr="акт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2427" y="1412776"/>
            <a:ext cx="3980843" cy="5184575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mg.rg.ru/pril/81/66/68/6133_16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71480"/>
            <a:ext cx="692948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000108"/>
            <a:ext cx="645956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mg.rg.ru/pril/81/66/68/6133_4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357298"/>
            <a:ext cx="764386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mg.rg.ru/pril/81/66/68/6133_5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857232"/>
            <a:ext cx="692948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mg.rg.ru/pril/81/66/68/6133_6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857232"/>
            <a:ext cx="764386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Приложение №11</a:t>
            </a:r>
            <a:br>
              <a:rPr lang="ru-RU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2.4.1.3049-13</a:t>
            </a:r>
            <a:endParaRPr lang="ru-RU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latin typeface="Georgia" pitchFamily="18" charset="0"/>
            </a:endParaRPr>
          </a:p>
          <a:p>
            <a:pPr algn="ctr">
              <a:buNone/>
            </a:pPr>
            <a:r>
              <a:rPr lang="ru-RU" sz="3600" dirty="0" smtClean="0">
                <a:latin typeface="Georgia" pitchFamily="18" charset="0"/>
              </a:rPr>
              <a:t>   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Рекомендуемый ассортимент основных продуктов для использования в питании детей в дошкольных организациях</a:t>
            </a:r>
            <a:endParaRPr lang="ru-RU" sz="3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mg.rg.ru/pril/81/66/68/6133_20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57166"/>
            <a:ext cx="5214974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Приложение №9</a:t>
            </a:r>
            <a:br>
              <a:rPr lang="ru-RU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2.4.1.3049-13</a:t>
            </a:r>
            <a:endParaRPr lang="ru-RU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Пищевые продукты, которые не допускается использовать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питании детей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mg.rg.ru/pril/81/66/68/6133_13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771530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5"/>
                </a:solidFill>
                <a:latin typeface="Georgia" pitchFamily="18" charset="0"/>
              </a:rPr>
              <a:t>Обязательная документация по организации питания в ДОУ</a:t>
            </a:r>
            <a:endParaRPr lang="ru-RU" sz="3200" b="1" dirty="0">
              <a:solidFill>
                <a:schemeClr val="accent5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4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 </a:t>
            </a:r>
            <a:r>
              <a:rPr lang="ru-RU" sz="8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Меню-требование на выдачу продуктов питания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Накладная на отпуск (или возврат) продуктов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Накопительная ведомость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 подсчета белков, жиров, углеводов, калорийности и витамина С (средние показатели по нетто на одного ребенка за месяц)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 учета температурного режима в холодильном оборудовании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 здоровья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 подсчета процентов отходов продуктов питания на пищеблоке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 бракеража готовой продукции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 бракеража сырой продукции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 С витаминизации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img.rg.ru/pril/81/66/68/6133_1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28736"/>
            <a:ext cx="7429500" cy="39290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mg.rg.ru/pril/81/66/68/6133_22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71612"/>
            <a:ext cx="657229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714356"/>
            <a:ext cx="7543800" cy="5053030"/>
          </a:xfrm>
        </p:spPr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Санитарно-эпидемиологические требования к устройству, содержанию и организации режима работы дошкольных образовательных организаций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Санитарно-эпидемиологические правила и нормативы </a:t>
            </a:r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2.4.1.3049-13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rg.ru/pril/81/66/68/6133_1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71480"/>
            <a:ext cx="7429500" cy="52006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500042"/>
            <a:ext cx="835824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Вся пищевая продукция должна сопровождаться документацией, </a:t>
            </a:r>
          </a:p>
          <a:p>
            <a:pPr algn="ctr"/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обеспечивающей ее          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прослеживаемость</a:t>
            </a:r>
          </a:p>
          <a:p>
            <a:pPr algn="ctr"/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214810" y="3357562"/>
            <a:ext cx="857256" cy="1000132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4429132"/>
            <a:ext cx="76438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Сертификация продуктов питания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2"/>
            <a:ext cx="835824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Важная информация в сертификате:</a:t>
            </a:r>
          </a:p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1.Даты , сроки действия сертификатов;</a:t>
            </a:r>
          </a:p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Как выглядят печати (читаемость);</a:t>
            </a:r>
          </a:p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3.Держатель оригинала сертификата.</a:t>
            </a:r>
          </a:p>
          <a:p>
            <a:pPr algn="ctr"/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итание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549" y="260648"/>
            <a:ext cx="4173427" cy="5112568"/>
          </a:xfrm>
          <a:prstGeom prst="rect">
            <a:avLst/>
          </a:prstGeom>
          <a:ln w="57150">
            <a:solidFill>
              <a:srgbClr val="000099"/>
            </a:solidFill>
          </a:ln>
        </p:spPr>
      </p:pic>
      <p:pic>
        <p:nvPicPr>
          <p:cNvPr id="3" name="Рисунок 2" descr="питание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412776"/>
            <a:ext cx="4346428" cy="5184576"/>
          </a:xfrm>
          <a:prstGeom prst="rect">
            <a:avLst/>
          </a:prstGeom>
          <a:ln w="57150">
            <a:solidFill>
              <a:srgbClr val="000099"/>
            </a:solidFill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764704"/>
            <a:ext cx="4392488" cy="5701237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23528" y="692696"/>
            <a:ext cx="2610908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 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«Справочник 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Руководителя»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2013 год №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032448" cy="5540234"/>
          </a:xfrm>
          <a:prstGeom prst="rect">
            <a:avLst/>
          </a:prstGeom>
          <a:noFill/>
          <a:ln w="38100">
            <a:solidFill>
              <a:srgbClr val="000099"/>
            </a:solidFill>
            <a:miter lim="800000"/>
            <a:headEnd/>
            <a:tailEnd/>
          </a:ln>
        </p:spPr>
      </p:pic>
      <p:pic>
        <p:nvPicPr>
          <p:cNvPr id="1027" name="Picture 3" descr="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908720"/>
            <a:ext cx="4035638" cy="5544616"/>
          </a:xfrm>
          <a:prstGeom prst="rect">
            <a:avLst/>
          </a:prstGeom>
          <a:noFill/>
          <a:ln w="38100">
            <a:solidFill>
              <a:srgbClr val="000099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mg.rg.ru/pril/81/66/68/6133_11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000108"/>
            <a:ext cx="7500990" cy="528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285861"/>
            <a:ext cx="850112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 заключения гражданско-правовых договоров;</a:t>
            </a:r>
          </a:p>
          <a:p>
            <a:pPr>
              <a:buFont typeface="Arial" pitchFamily="34" charset="0"/>
              <a:buChar char="•"/>
            </a:pP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 расторжения гражданско-правовых договоров (в случае получения некачественного товара)</a:t>
            </a:r>
          </a:p>
          <a:p>
            <a:pPr>
              <a:buFont typeface="Arial" pitchFamily="34" charset="0"/>
              <a:buChar char="•"/>
            </a:pPr>
            <a:endParaRPr lang="ru-RU" sz="4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285728"/>
            <a:ext cx="782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Поставка продуктов питания в ДО</a:t>
            </a:r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У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C:\Users\Александр\Desktop\для семинара\20131213_1155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14290"/>
            <a:ext cx="6176670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C:\Users\Александр\Desktop\для семинара\20131213_1155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14290"/>
            <a:ext cx="6263485" cy="62151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8911" y="642918"/>
            <a:ext cx="7543800" cy="53387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к оборудованию пищеблока, инвентарю, посуде;</a:t>
            </a:r>
          </a:p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хранения, приготовления и реализации пищевых продуктов и кулинарных изделий;</a:t>
            </a:r>
          </a:p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к составлению меню для организации питания детей разного возраста;</a:t>
            </a:r>
          </a:p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к перевозке и приему пищевых продуктов в дошкольные образовательные организации.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ександр\Desktop\для семинара\20131213_12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14290"/>
            <a:ext cx="5929354" cy="62865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ександр\Desktop\для семинара\20131213_1224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14290"/>
            <a:ext cx="6786610" cy="62865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ександр\Desktop\для семинара\20131213_093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8297362" cy="60007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620688"/>
            <a:ext cx="8748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4" name="Рисунок 3" descr="п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2143116"/>
            <a:ext cx="5572164" cy="3786214"/>
          </a:xfrm>
          <a:prstGeom prst="cloud">
            <a:avLst/>
          </a:prstGeom>
          <a:ln w="38100">
            <a:solidFill>
              <a:srgbClr val="000099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егдамент1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335913"/>
            <a:ext cx="4608512" cy="607519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2444" y="476672"/>
            <a:ext cx="7944227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С 1 июля </a:t>
            </a:r>
            <a:r>
              <a:rPr lang="ru-RU" sz="4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2013 года действуют </a:t>
            </a:r>
            <a:endParaRPr lang="ru-RU" sz="4400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AutoNum type="arabicPlain" startAt="7"/>
            </a:pPr>
            <a:r>
              <a:rPr lang="en-US" sz="4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Технических регламентов </a:t>
            </a:r>
          </a:p>
          <a:p>
            <a:pPr marL="342900" indent="-342900" algn="ctr"/>
            <a:r>
              <a:rPr lang="ru-RU" sz="4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Таможенного союза</a:t>
            </a:r>
          </a:p>
          <a:p>
            <a:pPr marL="342900" indent="-342900" algn="ctr"/>
            <a:r>
              <a:rPr lang="ru-RU" sz="4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на пищевую продукцию</a:t>
            </a:r>
            <a:endParaRPr lang="ru-RU" sz="44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im5-tub-ru.yandex.net/i?id=404065051-0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293096"/>
            <a:ext cx="2755007" cy="2088232"/>
          </a:xfrm>
          <a:prstGeom prst="roundRect">
            <a:avLst/>
          </a:prstGeom>
          <a:noFill/>
          <a:ln w="38100">
            <a:solidFill>
              <a:srgbClr val="000099"/>
            </a:solidFill>
          </a:ln>
          <a:scene3d>
            <a:camera prst="isometricOffAxis2Left"/>
            <a:lightRig rig="threePt" dir="t"/>
          </a:scene3d>
        </p:spPr>
      </p:pic>
      <p:pic>
        <p:nvPicPr>
          <p:cNvPr id="2052" name="Picture 4" descr="http://im3-tub-ru.yandex.net/i?id=110612588-51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3" y="4221088"/>
            <a:ext cx="3061607" cy="2160240"/>
          </a:xfrm>
          <a:prstGeom prst="roundRect">
            <a:avLst/>
          </a:prstGeom>
          <a:noFill/>
          <a:ln w="38100">
            <a:solidFill>
              <a:srgbClr val="000099"/>
            </a:solidFill>
          </a:ln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476672"/>
            <a:ext cx="80010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Технический регламент </a:t>
            </a:r>
          </a:p>
          <a:p>
            <a:pPr algn="ctr"/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безопасности пищевой 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продукции»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7 глав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35 статей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10 приложений</a:t>
            </a:r>
            <a:endParaRPr lang="ru-RU" sz="3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5362" name="Picture 2" descr="http://im4-tub-ru.yandex.net/i?id=218750291-05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149080"/>
            <a:ext cx="3024336" cy="2016224"/>
          </a:xfrm>
          <a:prstGeom prst="ellipse">
            <a:avLst/>
          </a:prstGeom>
          <a:noFill/>
          <a:ln w="38100">
            <a:solidFill>
              <a:srgbClr val="000099"/>
            </a:solidFill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 flipH="1" flipV="1">
            <a:off x="1043608" y="3645024"/>
            <a:ext cx="2088232" cy="266429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259632" y="3501008"/>
            <a:ext cx="1503784" cy="30243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4" name="Picture 4" descr="http://im7-tub-ru.yandex.net/i?id=154379929-40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005064"/>
            <a:ext cx="2952328" cy="2144852"/>
          </a:xfrm>
          <a:prstGeom prst="ellipse">
            <a:avLst/>
          </a:prstGeom>
          <a:noFill/>
          <a:ln w="28575">
            <a:solidFill>
              <a:srgbClr val="000099"/>
            </a:solidFill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 flipV="1">
            <a:off x="6156176" y="3645024"/>
            <a:ext cx="1584176" cy="280831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5940152" y="3645024"/>
            <a:ext cx="2088232" cy="266429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3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nalogi.ru/upload/iblock/cf1/cf1f59846b12f9b832389542cc8809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284984"/>
            <a:ext cx="6572250" cy="2895601"/>
          </a:xfrm>
          <a:prstGeom prst="rect">
            <a:avLst/>
          </a:prstGeom>
          <a:noFill/>
          <a:ln w="38100">
            <a:solidFill>
              <a:srgbClr val="000099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187624" y="332656"/>
            <a:ext cx="68436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Единый знак обращения  продукции</a:t>
            </a:r>
          </a:p>
          <a:p>
            <a:pPr algn="ctr"/>
            <a:r>
              <a:rPr lang="ru-RU" sz="32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на рынке государств –членов Таможенного союза</a:t>
            </a:r>
            <a:endParaRPr lang="ru-RU" sz="3200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NatureIllustration_16x9_TP103431353.potx" id="{8A6F2D2F-6FDF-40AD-A2FC-E20AC28411A7}" vid="{0B84DAD3-D477-4488-8A04-91C293FC61C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TS103431377</Template>
  <TotalTime>733</TotalTime>
  <Words>746</Words>
  <Application>Microsoft Office PowerPoint</Application>
  <PresentationFormat>Экран (4:3)</PresentationFormat>
  <Paragraphs>137</Paragraphs>
  <Slides>53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Nature Illustration 16x9</vt:lpstr>
      <vt:lpstr>Презентация PowerPoint</vt:lpstr>
      <vt:lpstr>  Организация питания  в ДОУ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Основу режима питания составляют  4 принципа: </vt:lpstr>
      <vt:lpstr>Требования к составлению меню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Приложение №11 к СанПин 2.4.1.3049-13</vt:lpstr>
      <vt:lpstr>Презентация PowerPoint</vt:lpstr>
      <vt:lpstr>Приложение №9 к СанПин 2.4.1.3049-13</vt:lpstr>
      <vt:lpstr>Презентация PowerPoint</vt:lpstr>
      <vt:lpstr>Обязательная документация по организации питания в ДОУ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питания в ДОУ</dc:title>
  <dc:creator>Александр</dc:creator>
  <cp:lastModifiedBy>Home</cp:lastModifiedBy>
  <cp:revision>74</cp:revision>
  <dcterms:created xsi:type="dcterms:W3CDTF">2013-12-12T07:37:21Z</dcterms:created>
  <dcterms:modified xsi:type="dcterms:W3CDTF">2015-03-24T05:38:21Z</dcterms:modified>
</cp:coreProperties>
</file>