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sldIdLst>
    <p:sldId id="259" r:id="rId3"/>
    <p:sldId id="257" r:id="rId4"/>
    <p:sldId id="258" r:id="rId5"/>
    <p:sldId id="264" r:id="rId6"/>
    <p:sldId id="265" r:id="rId7"/>
    <p:sldId id="266" r:id="rId8"/>
    <p:sldId id="260" r:id="rId9"/>
    <p:sldId id="261" r:id="rId10"/>
    <p:sldId id="262" r:id="rId11"/>
    <p:sldId id="263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149" autoAdjust="0"/>
    <p:restoredTop sz="98925" autoAdjust="0"/>
  </p:normalViewPr>
  <p:slideViewPr>
    <p:cSldViewPr>
      <p:cViewPr varScale="1">
        <p:scale>
          <a:sx n="70" d="100"/>
          <a:sy n="70" d="100"/>
        </p:scale>
        <p:origin x="-114" y="-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2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774C9A-F45F-4C57-88DA-EF3DA584075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57238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7277E-D2C4-473F-9F41-60A95F83398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3991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82FC44-7CC5-4CFA-B31D-6371D579BC2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14919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4CB359-5AF4-46CE-B25F-DA5BF00CDD2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9705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3B4BC2-3573-4D63-B156-F7669A2E66E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05019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25ABB1-61E6-433C-90D2-DB064937914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74418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066E61-539C-4525-8FFE-26EB05E89E9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92985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52B13E-B7C0-4919-898B-E55C680ECAC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6732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309B5-8B1A-4F1B-B44B-C8DDA7393CD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27060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806764-5C17-43C8-9239-7DA828F3DE4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02077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71C89-EE43-47D6-A655-C79119FFA4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627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30D46-DD21-4DBE-931F-C975CD2D787A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920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7859216" cy="4320480"/>
          </a:xfrm>
        </p:spPr>
        <p:txBody>
          <a:bodyPr>
            <a:normAutofit/>
          </a:bodyPr>
          <a:lstStyle/>
          <a:p>
            <a:r>
              <a:rPr lang="ru-RU" sz="72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«Веселый </a:t>
            </a:r>
            <a:br>
              <a:rPr lang="ru-RU" sz="72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r>
              <a:rPr lang="ru-RU" sz="72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английский» - </a:t>
            </a:r>
            <a:r>
              <a:rPr lang="en-US" sz="72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/>
            </a:r>
            <a:br>
              <a:rPr lang="en-US" sz="72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r>
              <a:rPr lang="ru-RU" sz="72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«</a:t>
            </a:r>
            <a:r>
              <a:rPr lang="en-US" sz="72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Funny English</a:t>
            </a:r>
            <a:r>
              <a:rPr lang="ru-RU" sz="72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»</a:t>
            </a:r>
            <a:endParaRPr lang="ru-RU" sz="72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519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7" descr="C:\Documents and Settings\User\Рабочий стол\__20160209_1819325375.jpg"/>
          <p:cNvPicPr>
            <a:picLocks noChangeAspect="1" noChangeArrowheads="1"/>
          </p:cNvPicPr>
          <p:nvPr/>
        </p:nvPicPr>
        <p:blipFill>
          <a:blip r:embed="rId2">
            <a:lum bright="5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336550"/>
            <a:ext cx="8153400" cy="1630363"/>
          </a:xfrm>
        </p:spPr>
        <p:txBody>
          <a:bodyPr>
            <a:spAutoFit/>
          </a:bodyPr>
          <a:lstStyle/>
          <a:p>
            <a:r>
              <a:rPr lang="ru-RU" altLang="ru-RU" sz="2000" b="1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Возможность опоры на игровую деятельность позволяет обеспечить естественную мотивацию речи на иностранном языке, сделать интересными и осмысленными даже самые элементарные высказывания. Игра в обучении иностранному языку не противостоит учебной деятельности, а органически связана с ней. </a:t>
            </a:r>
            <a:endParaRPr lang="ru-RU" altLang="ru-RU" sz="2000" b="1" smtClean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26628" name="Picture 2" descr="C:\Users\Елена\Desktop\ФОТО  группы\фото красная шапочка\20150527_1621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850" b="4443"/>
          <a:stretch>
            <a:fillRect/>
          </a:stretch>
        </p:blipFill>
        <p:spPr bwMode="auto">
          <a:xfrm>
            <a:off x="1219200" y="2286000"/>
            <a:ext cx="5943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7950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7" descr="C:\Documents and Settings\User\Рабочий стол\__20160209_1819325375.jpg"/>
          <p:cNvPicPr>
            <a:picLocks noChangeAspect="1" noChangeArrowheads="1"/>
          </p:cNvPicPr>
          <p:nvPr/>
        </p:nvPicPr>
        <p:blipFill>
          <a:blip r:embed="rId2">
            <a:lum bright="5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336550"/>
            <a:ext cx="8153400" cy="400110"/>
          </a:xfrm>
        </p:spPr>
        <p:txBody>
          <a:bodyPr>
            <a:spAutoFit/>
          </a:bodyPr>
          <a:lstStyle/>
          <a:p>
            <a:endParaRPr lang="ru-RU" altLang="ru-RU" sz="2000" b="1" dirty="0" smtClean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C:\Users\Елена\Desktop\УТРЕННИКИ, ПРАЗДНИКИ\День МАТЕРИ\IMG-20161125-WA004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071546"/>
            <a:ext cx="4313327" cy="2938454"/>
          </a:xfrm>
          <a:prstGeom prst="rect">
            <a:avLst/>
          </a:prstGeom>
          <a:noFill/>
        </p:spPr>
      </p:pic>
      <p:pic>
        <p:nvPicPr>
          <p:cNvPr id="1027" name="Picture 3" descr="C:\Users\Елена\Desktop\ФОТО  группы\ДЕНЬ АНГЛ.культ\ФОТО\IMG-20160714-WA000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3571876"/>
            <a:ext cx="4095736" cy="30718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7950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7" descr="C:\Documents and Settings\User\Рабочий стол\__20160209_1819325375.jpg"/>
          <p:cNvPicPr>
            <a:picLocks noChangeAspect="1" noChangeArrowheads="1"/>
          </p:cNvPicPr>
          <p:nvPr/>
        </p:nvPicPr>
        <p:blipFill>
          <a:blip r:embed="rId2">
            <a:lum bright="5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336550"/>
            <a:ext cx="8153400" cy="400110"/>
          </a:xfrm>
        </p:spPr>
        <p:txBody>
          <a:bodyPr>
            <a:spAutoFit/>
          </a:bodyPr>
          <a:lstStyle/>
          <a:p>
            <a:endParaRPr lang="ru-RU" altLang="ru-RU" sz="2000" b="1" dirty="0" smtClean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2050" name="Picture 2" descr="C:\Users\Елена\Desktop\ФОТО  группы\ФОТО ПАСХА\146177596209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142852"/>
            <a:ext cx="3048000" cy="2286000"/>
          </a:xfrm>
          <a:prstGeom prst="rect">
            <a:avLst/>
          </a:prstGeom>
          <a:noFill/>
        </p:spPr>
      </p:pic>
      <p:pic>
        <p:nvPicPr>
          <p:cNvPr id="2051" name="Picture 3" descr="C:\Users\Елена\Desktop\ФОТО  группы\ФОТО ДЛЯ Р,Г\IMG-20160817-WA004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0"/>
            <a:ext cx="2009194" cy="3571900"/>
          </a:xfrm>
          <a:prstGeom prst="rect">
            <a:avLst/>
          </a:prstGeom>
          <a:noFill/>
        </p:spPr>
      </p:pic>
      <p:pic>
        <p:nvPicPr>
          <p:cNvPr id="2052" name="Picture 4" descr="C:\Users\Елена\Desktop\ФОТО  группы\репка\DSC_03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3286124"/>
            <a:ext cx="4133811" cy="3100358"/>
          </a:xfrm>
          <a:prstGeom prst="rect">
            <a:avLst/>
          </a:prstGeom>
          <a:noFill/>
        </p:spPr>
      </p:pic>
      <p:pic>
        <p:nvPicPr>
          <p:cNvPr id="2053" name="Picture 5" descr="C:\Users\Елена\Desktop\ФОТО  группы\ИГРы\DSCF679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7686" y="3571876"/>
            <a:ext cx="5079934" cy="2862201"/>
          </a:xfrm>
          <a:prstGeom prst="rect">
            <a:avLst/>
          </a:prstGeom>
          <a:noFill/>
        </p:spPr>
      </p:pic>
      <p:pic>
        <p:nvPicPr>
          <p:cNvPr id="2054" name="Picture 6" descr="C:\Users\Елена\Desktop\ТРИ МЕДВЕДЯ\DSCF822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72198" y="0"/>
            <a:ext cx="3318067" cy="44291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7950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7" descr="C:\Documents and Settings\User\Рабочий стол\__20160209_1819325375.jpg"/>
          <p:cNvPicPr>
            <a:picLocks noChangeAspect="1" noChangeArrowheads="1"/>
          </p:cNvPicPr>
          <p:nvPr/>
        </p:nvPicPr>
        <p:blipFill>
          <a:blip r:embed="rId2">
            <a:lum bright="5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Задачи: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990600"/>
            <a:ext cx="8229600" cy="47545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60000"/>
              </a:lnSpc>
              <a:defRPr/>
            </a:pPr>
            <a:r>
              <a:rPr lang="ru-RU" sz="2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способствовать формированию элементарных коммуникативных умений с учетом речевых возможностей детей;</a:t>
            </a:r>
          </a:p>
          <a:p>
            <a:pPr eaLnBrk="1" hangingPunct="1">
              <a:lnSpc>
                <a:spcPct val="60000"/>
              </a:lnSpc>
              <a:buFontTx/>
              <a:buNone/>
              <a:defRPr/>
            </a:pPr>
            <a:endParaRPr lang="ru-RU" sz="25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60000"/>
              </a:lnSpc>
              <a:defRPr/>
            </a:pPr>
            <a:r>
              <a:rPr lang="ru-RU" sz="2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способствовать приобщению детей к иноязычной культуре;</a:t>
            </a:r>
          </a:p>
          <a:p>
            <a:pPr eaLnBrk="1" hangingPunct="1">
              <a:lnSpc>
                <a:spcPct val="60000"/>
              </a:lnSpc>
              <a:buFontTx/>
              <a:buNone/>
              <a:defRPr/>
            </a:pPr>
            <a:endParaRPr lang="ru-RU" sz="25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60000"/>
              </a:lnSpc>
              <a:defRPr/>
            </a:pPr>
            <a:r>
              <a:rPr lang="ru-RU" sz="2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способствовать расширению филологического кругозора детей; содействовать расширению общеобразовательного кругозора детей;</a:t>
            </a:r>
          </a:p>
          <a:p>
            <a:pPr eaLnBrk="1" hangingPunct="1">
              <a:lnSpc>
                <a:spcPct val="60000"/>
              </a:lnSpc>
              <a:buFontTx/>
              <a:buNone/>
              <a:defRPr/>
            </a:pPr>
            <a:endParaRPr lang="ru-RU" sz="25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60000"/>
              </a:lnSpc>
              <a:defRPr/>
            </a:pPr>
            <a:r>
              <a:rPr lang="ru-RU" sz="2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способствовать развитию мышления, памяти, внимания;</a:t>
            </a:r>
          </a:p>
          <a:p>
            <a:pPr eaLnBrk="1" hangingPunct="1">
              <a:lnSpc>
                <a:spcPct val="60000"/>
              </a:lnSpc>
              <a:buFontTx/>
              <a:buNone/>
              <a:defRPr/>
            </a:pPr>
            <a:endParaRPr lang="ru-RU" sz="25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60000"/>
              </a:lnSpc>
              <a:defRPr/>
            </a:pPr>
            <a:r>
              <a:rPr lang="ru-RU" sz="2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способствовать формированию у детей положительного отношения к выполняемой деятельности и интереса к изучаемому языку;</a:t>
            </a:r>
          </a:p>
          <a:p>
            <a:pPr eaLnBrk="1" hangingPunct="1">
              <a:lnSpc>
                <a:spcPct val="60000"/>
              </a:lnSpc>
              <a:buFontTx/>
              <a:buNone/>
              <a:defRPr/>
            </a:pPr>
            <a:endParaRPr lang="ru-RU" sz="25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60000"/>
              </a:lnSpc>
              <a:defRPr/>
            </a:pPr>
            <a:r>
              <a:rPr lang="ru-RU" sz="25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поддержание интереса к изучению культурных традиций страны изучаемого языка.</a:t>
            </a:r>
          </a:p>
          <a:p>
            <a:pPr eaLnBrk="1" hangingPunct="1"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7" descr="C:\Documents and Settings\User\Рабочий стол\__20160209_1819325375.jpg"/>
          <p:cNvPicPr>
            <a:picLocks noChangeAspect="1" noChangeArrowheads="1"/>
          </p:cNvPicPr>
          <p:nvPr/>
        </p:nvPicPr>
        <p:blipFill>
          <a:blip r:embed="rId2">
            <a:lum bright="5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Планируемые результаты: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устойчивость интереса к английскому языку;</a:t>
            </a:r>
          </a:p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инициативность в обучении английского языка;</a:t>
            </a:r>
          </a:p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адекватность использования английского языка.</a:t>
            </a:r>
          </a:p>
          <a:p>
            <a:pPr eaLnBrk="1" hangingPunct="1">
              <a:defRPr/>
            </a:pPr>
            <a:endParaRPr lang="ru-RU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7" descr="C:\Documents and Settings\User\Рабочий стол\__20160209_18193253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4" descr="4_html_m2373d13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9220200" cy="691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Театрализованная деятельность Инсценировка сказки «Красная шапочка» - </a:t>
            </a:r>
            <a:b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«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Little Red Riding Hood</a:t>
            </a: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»</a:t>
            </a:r>
          </a:p>
        </p:txBody>
      </p:sp>
      <p:pic>
        <p:nvPicPr>
          <p:cNvPr id="4101" name="Picture 4" descr="64jwp7-oKlQ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28600" y="2057400"/>
            <a:ext cx="3886200" cy="4281488"/>
          </a:xfrm>
          <a:noFill/>
        </p:spPr>
      </p:pic>
      <p:pic>
        <p:nvPicPr>
          <p:cNvPr id="4102" name="Picture 4" descr="6sewPFBFud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057400"/>
            <a:ext cx="4114800" cy="422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5263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40864767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4" descr="m2R56MSBhSg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09600" y="914400"/>
            <a:ext cx="6477000" cy="5029200"/>
          </a:xfrm>
          <a:prstGeom prst="ellipse">
            <a:avLst/>
          </a:prstGeom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24546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7" descr="C:\Documents and Settings\User\Рабочий стол\__20160209_1819325375.jpg"/>
          <p:cNvPicPr>
            <a:picLocks noChangeAspect="1" noChangeArrowheads="1"/>
          </p:cNvPicPr>
          <p:nvPr/>
        </p:nvPicPr>
        <p:blipFill>
          <a:blip r:embed="rId2">
            <a:lum bright="5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15699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Применение ИКТ, развивающих игровых технологий</a:t>
            </a:r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Занятие с компьютерной поддержкой проводятся с использованием игровых обучающих программ и дидактических игр.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8" name="TextBox 10"/>
          <p:cNvSpPr txBox="1">
            <a:spLocks noChangeArrowheads="1"/>
          </p:cNvSpPr>
          <p:nvPr/>
        </p:nvSpPr>
        <p:spPr bwMode="auto">
          <a:xfrm>
            <a:off x="5105400" y="1981200"/>
            <a:ext cx="1841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9" name="TextBox 11"/>
          <p:cNvSpPr txBox="1">
            <a:spLocks noChangeArrowheads="1"/>
          </p:cNvSpPr>
          <p:nvPr/>
        </p:nvSpPr>
        <p:spPr bwMode="auto">
          <a:xfrm>
            <a:off x="5334000" y="19812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2073592"/>
            <a:ext cx="3600400" cy="3456383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2228449"/>
            <a:ext cx="3857625" cy="450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2146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7" descr="C:\Documents and Settings\User\Рабочий стол\__20160209_1819325375.jpg"/>
          <p:cNvPicPr>
            <a:picLocks noChangeAspect="1" noChangeArrowheads="1"/>
          </p:cNvPicPr>
          <p:nvPr/>
        </p:nvPicPr>
        <p:blipFill>
          <a:blip r:embed="rId2">
            <a:lum bright="5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Играем и развиваемся</a:t>
            </a:r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1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Кру</a:t>
            </a:r>
            <a:r>
              <a:rPr lang="ru-RU" sz="1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tt-RU" sz="1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 “Вес</a:t>
            </a:r>
            <a:r>
              <a:rPr lang="ru-RU" sz="1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ё</a:t>
            </a:r>
            <a:r>
              <a:rPr lang="tt-RU" sz="1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лый английский”</a:t>
            </a:r>
            <a:r>
              <a:rPr lang="ru-RU" sz="1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это максимально </a:t>
            </a:r>
            <a:r>
              <a:rPr lang="ru-RU" sz="1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мотивир</a:t>
            </a:r>
            <a:r>
              <a:rPr lang="tt-RU" sz="1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ую</a:t>
            </a:r>
            <a:r>
              <a:rPr lang="ru-RU" sz="1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щая</a:t>
            </a:r>
            <a:r>
              <a:rPr lang="ru-RU" sz="1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среда речевой деятельности дошкольников. </a:t>
            </a:r>
            <a:br>
              <a:rPr lang="ru-RU" sz="1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6" name="Picture 2" descr="C:\Users\Елена\Desktop\на презент\Применение ИКТ технологий\DSCF51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76400"/>
            <a:ext cx="4645025" cy="30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4" descr="C:\Users\Елена\Desktop\на презент\Применение ИКТ технологий\DSCF5947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815"/>
          <a:stretch>
            <a:fillRect/>
          </a:stretch>
        </p:blipFill>
        <p:spPr>
          <a:xfrm>
            <a:off x="4953000" y="3352800"/>
            <a:ext cx="4191000" cy="3200400"/>
          </a:xfrm>
          <a:noFill/>
        </p:spPr>
      </p:pic>
      <p:sp>
        <p:nvSpPr>
          <p:cNvPr id="23558" name="TextBox 10"/>
          <p:cNvSpPr txBox="1">
            <a:spLocks noChangeArrowheads="1"/>
          </p:cNvSpPr>
          <p:nvPr/>
        </p:nvSpPr>
        <p:spPr bwMode="auto">
          <a:xfrm>
            <a:off x="5105400" y="1981200"/>
            <a:ext cx="1841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9" name="TextBox 11"/>
          <p:cNvSpPr txBox="1">
            <a:spLocks noChangeArrowheads="1"/>
          </p:cNvSpPr>
          <p:nvPr/>
        </p:nvSpPr>
        <p:spPr bwMode="auto">
          <a:xfrm>
            <a:off x="5334000" y="19812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47955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7" descr="C:\Documents and Settings\User\Рабочий стол\__20160209_1819325375.jpg"/>
          <p:cNvPicPr>
            <a:picLocks noChangeAspect="1" noChangeArrowheads="1"/>
          </p:cNvPicPr>
          <p:nvPr/>
        </p:nvPicPr>
        <p:blipFill>
          <a:blip r:embed="rId2">
            <a:lum bright="5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858962"/>
          </a:xfrm>
        </p:spPr>
        <p:txBody>
          <a:bodyPr/>
          <a:lstStyle/>
          <a:p>
            <a:pPr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предлагаем следующие виды развивающей игровой деятельности:</a:t>
            </a:r>
            <a:b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Ритмо</a:t>
            </a: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-музыкальные игры – способствующие совершенствованию фонетической и ритмомелодической сторон речи и погружению в дух языка, например: </a:t>
            </a:r>
            <a:r>
              <a:rPr lang="ru-RU" sz="1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Nuts</a:t>
            </a: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“</a:t>
            </a:r>
            <a:r>
              <a:rPr lang="ru-RU" sz="1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What’s</a:t>
            </a: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your</a:t>
            </a: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name</a:t>
            </a: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”, “I </a:t>
            </a:r>
            <a:r>
              <a:rPr lang="ru-RU" sz="1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like</a:t>
            </a: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my</a:t>
            </a: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friends</a:t>
            </a: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ru-RU" sz="1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Head</a:t>
            </a: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shoulders</a:t>
            </a: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knees</a:t>
            </a: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toes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1800" b="1" dirty="0" smtClean="0">
                <a:solidFill>
                  <a:srgbClr val="C00000"/>
                </a:solidFill>
              </a:rPr>
              <a:t/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i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0" name="Picture 2" descr="C:\Users\Елена\Desktop\ФОТО  группы\ппрс\DSCF6807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990600" y="2895600"/>
            <a:ext cx="6226175" cy="3492500"/>
          </a:xfrm>
          <a:noFill/>
        </p:spPr>
      </p:pic>
    </p:spTree>
    <p:extLst>
      <p:ext uri="{BB962C8B-B14F-4D97-AF65-F5344CB8AC3E}">
        <p14:creationId xmlns:p14="http://schemas.microsoft.com/office/powerpoint/2010/main" xmlns="" val="243777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7" descr="C:\Documents and Settings\User\Рабочий стол\__20160209_1819325375.jpg"/>
          <p:cNvPicPr>
            <a:picLocks noChangeAspect="1" noChangeArrowheads="1"/>
          </p:cNvPicPr>
          <p:nvPr/>
        </p:nvPicPr>
        <p:blipFill>
          <a:blip r:embed="rId2">
            <a:lum bright="5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i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4" name="Рисунок 9" descr="DSCF6870.JPG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437" r="12437"/>
          <a:stretch>
            <a:fillRect/>
          </a:stretch>
        </p:blipFill>
        <p:spPr>
          <a:xfrm>
            <a:off x="228600" y="304800"/>
            <a:ext cx="4160838" cy="3121025"/>
          </a:xfrm>
        </p:spPr>
      </p:pic>
      <p:sp>
        <p:nvSpPr>
          <p:cNvPr id="25605" name="Содержимое 4"/>
          <p:cNvSpPr>
            <a:spLocks noGrp="1"/>
          </p:cNvSpPr>
          <p:nvPr>
            <p:ph type="body" sz="half" idx="2"/>
          </p:nvPr>
        </p:nvSpPr>
        <p:spPr>
          <a:xfrm>
            <a:off x="381000" y="4114800"/>
            <a:ext cx="8229600" cy="1828800"/>
          </a:xfrm>
        </p:spPr>
        <p:txBody>
          <a:bodyPr/>
          <a:lstStyle/>
          <a:p>
            <a:pPr algn="ctr"/>
            <a:r>
              <a:rPr lang="ru-RU" altLang="ru-RU" sz="3600" b="1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Сенсорика</a:t>
            </a:r>
            <a:r>
              <a:rPr lang="ru-RU" altLang="ru-RU" sz="360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 </a:t>
            </a:r>
            <a:endParaRPr lang="ru-RU" altLang="ru-RU" sz="3600" smtClean="0">
              <a:latin typeface="Monotype Corsiva" pitchFamily="66" charset="0"/>
              <a:cs typeface="Times New Roman" pitchFamily="18" charset="0"/>
            </a:endParaRPr>
          </a:p>
          <a:p>
            <a:pPr algn="ctr"/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altLang="ru-RU" b="1" i="1" smtClean="0">
                <a:latin typeface="Times New Roman" pitchFamily="18" charset="0"/>
                <a:cs typeface="Times New Roman" pitchFamily="18" charset="0"/>
              </a:rPr>
              <a:t>Данный вид развивающей игровой деятельности способствует развитию психических процессов ребенка, а именно памяти, восприятия, мышления. Здесь детям даётся возможность знакомится, закреплять свои знания с помощью  тактильных ощущений («найди и отгадай названия предметов, цвет» (в зёрнах, в песке «Песочная терапия»). </a:t>
            </a:r>
          </a:p>
        </p:txBody>
      </p:sp>
      <p:pic>
        <p:nvPicPr>
          <p:cNvPr id="25606" name="Picture 7" descr="C:\Users\Елена\Desktop\на презент\DSCF687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04800"/>
            <a:ext cx="37338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5348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</TotalTime>
  <Words>127</Words>
  <Application>Microsoft Office PowerPoint</Application>
  <PresentationFormat>Экран (4:3)</PresentationFormat>
  <Paragraphs>25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Оформление по умолчанию</vt:lpstr>
      <vt:lpstr>«Веселый  английский» -  «Funny English»</vt:lpstr>
      <vt:lpstr>Задачи:</vt:lpstr>
      <vt:lpstr>Планируемые результаты:</vt:lpstr>
      <vt:lpstr> Театрализованная деятельность Инсценировка сказки «Красная шапочка» -  «Little Red Riding Hood»</vt:lpstr>
      <vt:lpstr>Слайд 5</vt:lpstr>
      <vt:lpstr>     Применение ИКТ, развивающих игровых технологий  Занятие с компьютерной поддержкой проводятся с использованием игровых обучающих программ и дидактических игр.  </vt:lpstr>
      <vt:lpstr>     Играем и развиваемся  Кружок “Весёлый английский”- это максимально мотивирующая среда речевой деятельности дошкольников.   </vt:lpstr>
      <vt:lpstr>          Мы предлагаем следующие виды развивающей игровой деятельности:  Ритмо-музыкальные игры – способствующие совершенствованию фонетической и ритмомелодической сторон речи и погружению в дух языка, например: Nuts and May, “What’s your name”, “I like my friends”, “Head, shoulders, knees and toes”   </vt:lpstr>
      <vt:lpstr>    </vt:lpstr>
      <vt:lpstr>Возможность опоры на игровую деятельность позволяет обеспечить естественную мотивацию речи на иностранном языке, сделать интересными и осмысленными даже самые элементарные высказывания. Игра в обучении иностранному языку не противостоит учебной деятельности, а органически связана с ней. 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10</dc:creator>
  <cp:lastModifiedBy>Елена</cp:lastModifiedBy>
  <cp:revision>19</cp:revision>
  <dcterms:created xsi:type="dcterms:W3CDTF">2017-02-20T09:31:46Z</dcterms:created>
  <dcterms:modified xsi:type="dcterms:W3CDTF">2017-02-16T05:01:29Z</dcterms:modified>
</cp:coreProperties>
</file>