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0" r:id="rId3"/>
    <p:sldId id="278" r:id="rId4"/>
    <p:sldId id="273" r:id="rId5"/>
    <p:sldId id="274" r:id="rId6"/>
    <p:sldId id="276" r:id="rId7"/>
    <p:sldId id="272" r:id="rId8"/>
    <p:sldId id="275" r:id="rId9"/>
    <p:sldId id="27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721" autoAdjust="0"/>
  </p:normalViewPr>
  <p:slideViewPr>
    <p:cSldViewPr snapToGrid="0">
      <p:cViewPr varScale="1">
        <p:scale>
          <a:sx n="86" d="100"/>
          <a:sy n="86" d="100"/>
        </p:scale>
        <p:origin x="73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17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82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353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910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389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56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813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865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642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4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78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97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30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39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128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837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47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FD9392E-FE95-43B3-B29A-42211173F19B}" type="datetimeFigureOut">
              <a:rPr lang="ru-RU" smtClean="0"/>
              <a:t>13.02.2023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58B168-C2B9-4187-955B-B25FA93386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818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 учились на Руси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«Нижнечекурский детский сад «Солнышко» Дрожжановского муниципального района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5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749683"/>
            <a:ext cx="9771991" cy="53988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Сельская школа на Руси.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023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И в старину учились дети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362" name="Picture 2" descr="Занятие «Как учили на Руси». Воспитателям детских садов, школьным учителям  и педагогам - Маам.ру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" t="-10435" r="-572" b="10435"/>
          <a:stretch/>
        </p:blipFill>
        <p:spPr bwMode="auto">
          <a:xfrm>
            <a:off x="1455683" y="2048883"/>
            <a:ext cx="4535214" cy="410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1178" y="2459421"/>
            <a:ext cx="5199993" cy="384678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Существует </a:t>
            </a:r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заблуждение, что до правления Петра I на Руси ничему не учили. «Счастливчиками», постигавшими «науки», были дети из знатных семей, получавшие образование от выписанных для этого иностранцев. </a:t>
            </a:r>
            <a:endParaRPr lang="ru-RU" dirty="0" smtClea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Церковь</a:t>
            </a:r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же якобы порицала образование и позволяла своим ученикам (преимущественно поповским детям) знать наизусть молитвы и немного разбираться в печатных богослужебных книгах. Но так ли это на самом деле? Неужели до Петра Русь была «погрязшей в невежестве»?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390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50601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«Стоглав»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7764" y="2444205"/>
            <a:ext cx="5034457" cy="375600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22428" y="2554013"/>
            <a:ext cx="5433848" cy="3993931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Существует древний документ «Стоглав», явно указывающий на ошибочность мнения о «</a:t>
            </a:r>
            <a:r>
              <a:rPr lang="ru-RU" sz="2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неучной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 Руси:  «</a:t>
            </a:r>
            <a:r>
              <a:rPr lang="ru-RU" sz="20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...училища бывали в Российском царствии, на Москве, в Великом Новограде и по иным градам... Грамоте, </a:t>
            </a:r>
            <a:r>
              <a:rPr lang="ru-RU" sz="20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писати</a:t>
            </a:r>
            <a:r>
              <a:rPr lang="ru-RU" sz="20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 </a:t>
            </a:r>
            <a:r>
              <a:rPr lang="ru-RU" sz="20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пети</a:t>
            </a:r>
            <a:r>
              <a:rPr lang="ru-RU" sz="20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и чести учили. Потому тогда и грамоте гораздых было много, и писцы, и чтецы славны были во всей земле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». </a:t>
            </a:r>
            <a:endParaRPr lang="ru-RU" sz="2000" dirty="0" smtClean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lvl="0" indent="0" algn="just">
              <a:buNone/>
            </a:pP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Именно 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«Стоглав» разъясняет, что лицо духовного звания могло содержать училище, предварительно снискав разрешение на это у церкви. Среди требований к будущему главе училища числились </a:t>
            </a:r>
            <a:r>
              <a:rPr lang="ru-RU" sz="20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экзаменация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на предмет знаний соискателя, а также «свидетельские показания от надёжных источников» о поведении учителя. Окончательным же подтверждением существования училищ в Древней Руси стал достоверный исторический источник </a:t>
            </a:r>
            <a:r>
              <a:rPr lang="ru-RU" sz="20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—«</a:t>
            </a:r>
            <a: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Азбуковник».</a:t>
            </a:r>
            <a:br>
              <a:rPr lang="ru-RU" sz="20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3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5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5628"/>
            <a:ext cx="10515600" cy="107205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«Азбуковник»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2773" y="2560638"/>
            <a:ext cx="4361786" cy="3468748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4917" y="2560638"/>
            <a:ext cx="4570738" cy="3577721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buNone/>
            </a:pPr>
            <a:r>
              <a:rPr lang="ru-RU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«Азбуковник» представлял собой отнюдь не привычные нам «Азбуку» или «Букварь». Рукопись скорее была сборником указаний для преподавателя, а также подробные наказы для учеников. На протяжении повествования всех «Азбуковников» фразы и в стихах, и в прозе совпадают почти дословно, следовательно можно говорить о том, что в этих строках отразились общие положения для всех училищ XVII века допетровской Руси. Именно из этого документа мы узнаём важную деталь — образование на Руси в описанное время не имело связи с сословием. Обучаться могли все, за исключением, пожалуй, слишком бедных семей, которые не могли хоть чем-то оплатить учителю его труд, и родителей, не пожелавших отдавать ребёнка в</a:t>
            </a:r>
            <a:r>
              <a:rPr lang="ru-RU" sz="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школу.</a:t>
            </a:r>
            <a:br>
              <a:rPr lang="ru-RU" sz="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00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119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Начало учебного дня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7766" y="2427889"/>
            <a:ext cx="5108027" cy="395714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Как и в современной школе, начиналась учёба с самого утра. Ученики входили в здание училища, кланялись образам, учителю и товарищам. Урок начинался с повторения предыдущей темы. После ответа всех учеников школьники совершали общую молитву. Затем ученики брали у старосты книги и садились за общий стол. У каждого из «дружины» было своё место, определённое учителем. Старосту назначал учитель. Это была особая «должность» помощника в школе, которому было даже разрешено замещать преподавателя. Выбирался староста из старших учеников, отличающихся прилежанием в учёбе и положительными душевными качествами</a:t>
            </a:r>
            <a:r>
              <a:rPr lang="ru-RU" sz="14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Уборкой учебного помещения занимались сами ученики. Староста назначал «дежурного», в обязанности которого входило «</a:t>
            </a:r>
            <a:r>
              <a:rPr lang="ru-RU" sz="14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пристроять</a:t>
            </a:r>
            <a:r>
              <a:rPr lang="ru-RU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школу»: подметать, мыть полы, лавки и стол, менять воду в сосудах под подставкой для лучины:  «</a:t>
            </a:r>
            <a:r>
              <a:rPr lang="ru-RU" sz="14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Сим </a:t>
            </a:r>
            <a:r>
              <a:rPr lang="ru-RU" sz="1400" i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</a:t>
            </a:r>
            <a:r>
              <a:rPr lang="ru-RU" sz="1400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познается ваша личная лепота аще у вас будет школьная чистота</a:t>
            </a:r>
            <a:r>
              <a:rPr lang="ru-RU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».</a:t>
            </a:r>
            <a:br>
              <a:rPr lang="ru-RU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1917" y="2427889"/>
            <a:ext cx="5381297" cy="381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5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Что изучали в школах.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0828" y="2606566"/>
            <a:ext cx="5580992" cy="387831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18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Кроме школьного распорядка дня и правил в одной «Азбуковник» рассказывает о существовании «семи свободных художеств», изучение которых наступало после получения первоначального образования. В них входили: грамматика, диалектика, риторика, музыка, арифметика и геометрия («всякое землемерие», в том числе география и космогония) и астрономия («</a:t>
            </a:r>
            <a:r>
              <a:rPr lang="ru-RU" sz="1800" b="0" i="0" dirty="0" err="1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звёздознание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»). </a:t>
            </a:r>
          </a:p>
          <a:p>
            <a:pPr marL="0" indent="0" algn="just">
              <a:buNone/>
            </a:pPr>
            <a:r>
              <a:rPr lang="ru-RU" sz="18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Также школьники обучались основам стихосложения, практикуясь в сочинении двустиший, сентенций и приветствиях в стихах и в прозе.</a:t>
            </a:r>
            <a: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4" name="Picture 2" descr="Первые школы на Руси: как и чему учили детей | PARENT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20" y="2511975"/>
            <a:ext cx="4719144" cy="367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135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172" y="982132"/>
            <a:ext cx="10783614" cy="1303867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«Розга ум вострит, возбуждает память»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03891" y="2669627"/>
            <a:ext cx="5665076" cy="296391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Наказывали хулиганов розгами. Провинившийся должен был лечь на лавку, где и проводилось «задавание </a:t>
            </a:r>
            <a:r>
              <a:rPr lang="ru-RU" sz="1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лозанов</a:t>
            </a: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по филейным частям». Под описания наказаний для ленивых и дерзких учеников в «Азбуковнике» отводится целый отдел. Помимо </a:t>
            </a:r>
            <a:r>
              <a:rPr lang="ru-RU" sz="18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розг</a:t>
            </a:r>
            <a:r>
              <a:rPr lang="ru-RU" sz="1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были и другие наказания, например провинившихся учеников отправляли в чулан и оставляли после уроков. Естественно, в основе учения лежало мастерство преподавания учителя, а не умение пороть учеников. Ведь если пойдёт толк о жестокости учителя, никто не захочет отдавать ему в учение своих детей, поэтому всё было в меру и по справедливости. Как говорилось в Уложении Стоглавого Собора, учить следует, руководствуясь «не яростью, не жестокостью, не гневом, но радостным страхом и любовным обычаем, и сладким поучением, и ласковым </a:t>
            </a:r>
            <a:r>
              <a:rPr lang="ru-RU" sz="18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утешением»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6110" y="2476555"/>
            <a:ext cx="4330262" cy="36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3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066799"/>
            <a:ext cx="4467936" cy="1413641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Окончание дня</a:t>
            </a:r>
            <a:endParaRPr lang="ru-RU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266" name="Picture 2" descr="Сельская школа. Алексей Стрелковски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7724" y="872360"/>
            <a:ext cx="6043448" cy="515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30014" y="3121572"/>
            <a:ext cx="4120055" cy="25750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0" i="0" dirty="0" smtClean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Заканчивался учебный день вечерней службой. Во избежание праздного шатания школьники должны были посещать церковь не только в воскресные и праздничные дни, но и каждый день после учёбы. Вести себя там полагалось прилично, так как «все знают, что вы учитесь в школе».</a:t>
            </a:r>
            <a: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29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147</TotalTime>
  <Words>90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Cambria</vt:lpstr>
      <vt:lpstr>Garamond</vt:lpstr>
      <vt:lpstr>Натуральные материалы</vt:lpstr>
      <vt:lpstr>Как учились на Руси</vt:lpstr>
      <vt:lpstr>Сельская школа на Руси.</vt:lpstr>
      <vt:lpstr>И в старину учились дети</vt:lpstr>
      <vt:lpstr>«Стоглав»</vt:lpstr>
      <vt:lpstr>«Азбуковник»</vt:lpstr>
      <vt:lpstr>Начало учебного дня</vt:lpstr>
      <vt:lpstr>Что изучали в школах.</vt:lpstr>
      <vt:lpstr>«Розга ум вострит, возбуждает память»</vt:lpstr>
      <vt:lpstr>Окончание дня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17</cp:revision>
  <dcterms:created xsi:type="dcterms:W3CDTF">2023-02-13T09:42:52Z</dcterms:created>
  <dcterms:modified xsi:type="dcterms:W3CDTF">2023-02-13T12:38:54Z</dcterms:modified>
</cp:coreProperties>
</file>