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wdp" ContentType="image/vnd.ms-photo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80" r:id="rId3"/>
    <p:sldId id="275" r:id="rId4"/>
    <p:sldId id="277" r:id="rId5"/>
    <p:sldId id="282" r:id="rId6"/>
    <p:sldId id="260" r:id="rId7"/>
    <p:sldId id="261" r:id="rId8"/>
    <p:sldId id="278" r:id="rId9"/>
    <p:sldId id="272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60066"/>
    <a:srgbClr val="000099"/>
    <a:srgbClr val="00E266"/>
    <a:srgbClr val="0DFF7A"/>
    <a:srgbClr val="00A82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87" autoAdjust="0"/>
    <p:restoredTop sz="94660"/>
  </p:normalViewPr>
  <p:slideViewPr>
    <p:cSldViewPr>
      <p:cViewPr>
        <p:scale>
          <a:sx n="100" d="100"/>
          <a:sy n="100" d="100"/>
        </p:scale>
        <p:origin x="-4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33F14-3125-4891-8068-2416C4378F2B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74CE04-0531-4307-94C7-C936B61660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6710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4CE04-0531-4307-94C7-C936B61660E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20693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/>
          <p:cNvSpPr/>
          <p:nvPr userDrawn="1"/>
        </p:nvSpPr>
        <p:spPr>
          <a:xfrm>
            <a:off x="1187624" y="1340768"/>
            <a:ext cx="6768752" cy="3096344"/>
          </a:xfrm>
          <a:prstGeom prst="roundRect">
            <a:avLst/>
          </a:prstGeom>
          <a:gradFill flip="none" rotWithShape="1">
            <a:gsLst>
              <a:gs pos="0">
                <a:srgbClr val="92D050">
                  <a:alpha val="94000"/>
                </a:srgbClr>
              </a:gs>
              <a:gs pos="50000">
                <a:srgbClr val="00E266">
                  <a:lumMod val="100000"/>
                  <a:alpha val="92000"/>
                </a:srgbClr>
              </a:gs>
              <a:gs pos="100000">
                <a:srgbClr val="92D050">
                  <a:alpha val="94000"/>
                </a:srgbClr>
              </a:gs>
            </a:gsLst>
            <a:lin ang="16200000" scaled="1"/>
            <a:tileRect/>
          </a:gradFill>
          <a:ln w="28575">
            <a:solidFill>
              <a:srgbClr val="00A824"/>
            </a:solidFill>
          </a:ln>
          <a:effectLst>
            <a:glow rad="101600">
              <a:srgbClr val="92D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2CFDC-4E43-4D9F-92AB-4FCF2F3863B5}" type="datetimeFigureOut">
              <a:rPr lang="ru-RU"/>
              <a:pPr>
                <a:defRPr/>
              </a:pPr>
              <a:t>19.03.2021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91F72-A5B9-43F5-8113-8C13F64BEB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DECDD-CA20-454F-AA89-F7672BE15118}" type="datetimeFigureOut">
              <a:rPr lang="ru-RU"/>
              <a:pPr>
                <a:defRPr/>
              </a:pPr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1C5F1-B4D3-4593-9DBC-292573C2C2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9982A-FEE3-46CF-85CB-40778DE444C0}" type="datetimeFigureOut">
              <a:rPr lang="ru-RU"/>
              <a:pPr>
                <a:defRPr/>
              </a:pPr>
              <a:t>19.03.2021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A7927-3AE3-42E0-A5B5-AE5F8A4865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72D4F9-AE68-49BB-8DD7-751985C9921A}" type="datetimeFigureOut">
              <a:rPr lang="ru-RU"/>
              <a:pPr>
                <a:defRPr/>
              </a:pPr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B4EC6E-FD40-47B6-97DC-83434C713C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1" r:id="rId2"/>
    <p:sldLayoutId id="2147483650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gif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microsoft.com/office/2007/relationships/hdphoto" Target="../media/hdphoto6.wdp"/><Relationship Id="rId2" Type="http://schemas.openxmlformats.org/officeDocument/2006/relationships/notesSlide" Target="../notesSlides/notesSlide1.xml"/><Relationship Id="rId16" Type="http://schemas.microsoft.com/office/2007/relationships/hdphoto" Target="../media/hdphoto8.wdp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5" Type="http://schemas.openxmlformats.org/officeDocument/2006/relationships/image" Target="../media/image14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1.png"/><Relationship Id="rId14" Type="http://schemas.microsoft.com/office/2007/relationships/hdphoto" Target="../media/hdphoto7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13.wdp"/><Relationship Id="rId18" Type="http://schemas.openxmlformats.org/officeDocument/2006/relationships/image" Target="../media/image22.png"/><Relationship Id="rId3" Type="http://schemas.microsoft.com/office/2007/relationships/hdphoto" Target="../media/hdphoto2.wdp"/><Relationship Id="rId21" Type="http://schemas.microsoft.com/office/2007/relationships/hdphoto" Target="../media/hdphoto17.wdp"/><Relationship Id="rId7" Type="http://schemas.microsoft.com/office/2007/relationships/hdphoto" Target="../media/hdphoto10.wdp"/><Relationship Id="rId12" Type="http://schemas.openxmlformats.org/officeDocument/2006/relationships/image" Target="../media/image19.png"/><Relationship Id="rId17" Type="http://schemas.microsoft.com/office/2007/relationships/hdphoto" Target="../media/hdphoto15.wdp"/><Relationship Id="rId2" Type="http://schemas.openxmlformats.org/officeDocument/2006/relationships/image" Target="../media/image8.png"/><Relationship Id="rId16" Type="http://schemas.openxmlformats.org/officeDocument/2006/relationships/image" Target="../media/image21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microsoft.com/office/2007/relationships/hdphoto" Target="../media/hdphoto12.wdp"/><Relationship Id="rId5" Type="http://schemas.microsoft.com/office/2007/relationships/hdphoto" Target="../media/hdphoto9.wdp"/><Relationship Id="rId15" Type="http://schemas.microsoft.com/office/2007/relationships/hdphoto" Target="../media/hdphoto14.wdp"/><Relationship Id="rId23" Type="http://schemas.microsoft.com/office/2007/relationships/hdphoto" Target="../media/hdphoto18.wdp"/><Relationship Id="rId10" Type="http://schemas.openxmlformats.org/officeDocument/2006/relationships/image" Target="../media/image18.png"/><Relationship Id="rId19" Type="http://schemas.microsoft.com/office/2007/relationships/hdphoto" Target="../media/hdphoto16.wdp"/><Relationship Id="rId4" Type="http://schemas.openxmlformats.org/officeDocument/2006/relationships/image" Target="../media/image15.png"/><Relationship Id="rId9" Type="http://schemas.microsoft.com/office/2007/relationships/hdphoto" Target="../media/hdphoto11.wdp"/><Relationship Id="rId14" Type="http://schemas.openxmlformats.org/officeDocument/2006/relationships/image" Target="../media/image20.png"/><Relationship Id="rId22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13.wdp"/><Relationship Id="rId18" Type="http://schemas.openxmlformats.org/officeDocument/2006/relationships/image" Target="../media/image22.png"/><Relationship Id="rId3" Type="http://schemas.microsoft.com/office/2007/relationships/hdphoto" Target="../media/hdphoto5.wdp"/><Relationship Id="rId21" Type="http://schemas.microsoft.com/office/2007/relationships/hdphoto" Target="../media/hdphoto17.wdp"/><Relationship Id="rId7" Type="http://schemas.microsoft.com/office/2007/relationships/hdphoto" Target="../media/hdphoto10.wdp"/><Relationship Id="rId12" Type="http://schemas.openxmlformats.org/officeDocument/2006/relationships/image" Target="../media/image19.png"/><Relationship Id="rId17" Type="http://schemas.microsoft.com/office/2007/relationships/hdphoto" Target="../media/hdphoto15.wdp"/><Relationship Id="rId2" Type="http://schemas.openxmlformats.org/officeDocument/2006/relationships/image" Target="../media/image11.png"/><Relationship Id="rId16" Type="http://schemas.openxmlformats.org/officeDocument/2006/relationships/image" Target="../media/image21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microsoft.com/office/2007/relationships/hdphoto" Target="../media/hdphoto12.wdp"/><Relationship Id="rId5" Type="http://schemas.microsoft.com/office/2007/relationships/hdphoto" Target="../media/hdphoto9.wdp"/><Relationship Id="rId15" Type="http://schemas.microsoft.com/office/2007/relationships/hdphoto" Target="../media/hdphoto14.wdp"/><Relationship Id="rId23" Type="http://schemas.microsoft.com/office/2007/relationships/hdphoto" Target="../media/hdphoto18.wdp"/><Relationship Id="rId10" Type="http://schemas.openxmlformats.org/officeDocument/2006/relationships/image" Target="../media/image18.png"/><Relationship Id="rId19" Type="http://schemas.microsoft.com/office/2007/relationships/hdphoto" Target="../media/hdphoto16.wdp"/><Relationship Id="rId4" Type="http://schemas.openxmlformats.org/officeDocument/2006/relationships/image" Target="../media/image15.png"/><Relationship Id="rId9" Type="http://schemas.microsoft.com/office/2007/relationships/hdphoto" Target="../media/hdphoto11.wdp"/><Relationship Id="rId14" Type="http://schemas.openxmlformats.org/officeDocument/2006/relationships/image" Target="../media/image20.png"/><Relationship Id="rId22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14.wdp"/><Relationship Id="rId18" Type="http://schemas.openxmlformats.org/officeDocument/2006/relationships/image" Target="../media/image23.png"/><Relationship Id="rId3" Type="http://schemas.microsoft.com/office/2007/relationships/hdphoto" Target="../media/hdphoto9.wdp"/><Relationship Id="rId21" Type="http://schemas.microsoft.com/office/2007/relationships/hdphoto" Target="../media/hdphoto18.wdp"/><Relationship Id="rId7" Type="http://schemas.microsoft.com/office/2007/relationships/hdphoto" Target="../media/hdphoto11.wdp"/><Relationship Id="rId12" Type="http://schemas.openxmlformats.org/officeDocument/2006/relationships/image" Target="../media/image20.png"/><Relationship Id="rId17" Type="http://schemas.microsoft.com/office/2007/relationships/hdphoto" Target="../media/hdphoto16.wdp"/><Relationship Id="rId2" Type="http://schemas.openxmlformats.org/officeDocument/2006/relationships/image" Target="../media/image15.png"/><Relationship Id="rId16" Type="http://schemas.openxmlformats.org/officeDocument/2006/relationships/image" Target="../media/image22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microsoft.com/office/2007/relationships/hdphoto" Target="../media/hdphoto13.wdp"/><Relationship Id="rId5" Type="http://schemas.microsoft.com/office/2007/relationships/hdphoto" Target="../media/hdphoto10.wdp"/><Relationship Id="rId15" Type="http://schemas.microsoft.com/office/2007/relationships/hdphoto" Target="../media/hdphoto15.wdp"/><Relationship Id="rId23" Type="http://schemas.microsoft.com/office/2007/relationships/hdphoto" Target="../media/hdphoto3.wdp"/><Relationship Id="rId10" Type="http://schemas.openxmlformats.org/officeDocument/2006/relationships/image" Target="../media/image19.png"/><Relationship Id="rId19" Type="http://schemas.microsoft.com/office/2007/relationships/hdphoto" Target="../media/hdphoto17.wdp"/><Relationship Id="rId4" Type="http://schemas.openxmlformats.org/officeDocument/2006/relationships/image" Target="../media/image16.png"/><Relationship Id="rId9" Type="http://schemas.microsoft.com/office/2007/relationships/hdphoto" Target="../media/hdphoto12.wdp"/><Relationship Id="rId14" Type="http://schemas.openxmlformats.org/officeDocument/2006/relationships/image" Target="../media/image21.png"/><Relationship Id="rId2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Box 7"/>
          <p:cNvSpPr>
            <a:spLocks noGrp="1" noChangeArrowheads="1"/>
          </p:cNvSpPr>
          <p:nvPr>
            <p:ph idx="1"/>
          </p:nvPr>
        </p:nvSpPr>
        <p:spPr>
          <a:xfrm>
            <a:off x="1500188" y="2214563"/>
            <a:ext cx="7158037" cy="1483483"/>
          </a:xfrm>
        </p:spPr>
        <p:txBody>
          <a:bodyPr>
            <a:spAutoFit/>
          </a:bodyPr>
          <a:lstStyle/>
          <a:p>
            <a:pPr algn="just">
              <a:buFont typeface="Arial" charset="0"/>
              <a:buNone/>
            </a:pPr>
            <a:endParaRPr lang="ru-RU" sz="2800" dirty="0" smtClean="0">
              <a:solidFill>
                <a:srgbClr val="000099"/>
              </a:solidFill>
            </a:endParaRPr>
          </a:p>
          <a:p>
            <a:pPr algn="just">
              <a:buFont typeface="Arial" charset="0"/>
              <a:buNone/>
            </a:pPr>
            <a:r>
              <a:rPr lang="ru-RU" sz="2800" b="1" dirty="0" smtClean="0">
                <a:solidFill>
                  <a:srgbClr val="000099"/>
                </a:solidFill>
              </a:rPr>
              <a:t> </a:t>
            </a:r>
            <a:endParaRPr lang="ru-RU" sz="2800" dirty="0" smtClean="0">
              <a:solidFill>
                <a:srgbClr val="000099"/>
              </a:solidFill>
            </a:endParaRPr>
          </a:p>
          <a:p>
            <a:pPr algn="ctr">
              <a:buFont typeface="Arial" charset="0"/>
              <a:buNone/>
            </a:pPr>
            <a:endParaRPr lang="ru-RU" sz="2400" b="1" dirty="0" smtClean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5122" name="TextBox 12"/>
          <p:cNvSpPr txBox="1">
            <a:spLocks noChangeArrowheads="1"/>
          </p:cNvSpPr>
          <p:nvPr/>
        </p:nvSpPr>
        <p:spPr bwMode="auto">
          <a:xfrm>
            <a:off x="5004049" y="4572000"/>
            <a:ext cx="3377952" cy="840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. </a:t>
            </a:r>
            <a:endParaRPr lang="ru-RU" b="1" dirty="0">
              <a:solidFill>
                <a:srgbClr val="FF0000"/>
              </a:solidFill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1600" b="1" dirty="0">
              <a:solidFill>
                <a:schemeClr val="bg2"/>
              </a:solidFill>
            </a:endParaRPr>
          </a:p>
          <a:p>
            <a:endParaRPr lang="ru-RU" dirty="0"/>
          </a:p>
        </p:txBody>
      </p:sp>
      <p:sp>
        <p:nvSpPr>
          <p:cNvPr id="5123" name="TextBox 15"/>
          <p:cNvSpPr txBox="1">
            <a:spLocks noChangeArrowheads="1"/>
          </p:cNvSpPr>
          <p:nvPr/>
        </p:nvSpPr>
        <p:spPr bwMode="auto">
          <a:xfrm>
            <a:off x="2771800" y="5929313"/>
            <a:ext cx="3743325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b="1" dirty="0" err="1" smtClean="0">
                <a:solidFill>
                  <a:srgbClr val="FF0000"/>
                </a:solidFill>
              </a:rPr>
              <a:t>Прогресский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детский сад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124" name="Rectangle 1"/>
          <p:cNvSpPr>
            <a:spLocks noChangeArrowheads="1"/>
          </p:cNvSpPr>
          <p:nvPr/>
        </p:nvSpPr>
        <p:spPr bwMode="auto">
          <a:xfrm>
            <a:off x="467544" y="492335"/>
            <a:ext cx="820891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endParaRPr lang="ru-RU" sz="2400" b="1" dirty="0">
              <a:solidFill>
                <a:srgbClr val="660066"/>
              </a:solidFill>
              <a:latin typeface="Cambria" pitchFamily="18" charset="0"/>
            </a:endParaRPr>
          </a:p>
          <a:p>
            <a:pPr algn="ctr" eaLnBrk="0" hangingPunct="0"/>
            <a:r>
              <a:rPr lang="ru-RU" sz="3600" b="1" dirty="0" smtClean="0">
                <a:solidFill>
                  <a:srgbClr val="C00000"/>
                </a:solidFill>
              </a:rPr>
              <a:t>Дидактик </a:t>
            </a:r>
            <a:r>
              <a:rPr lang="ru-RU" sz="3600" b="1" dirty="0" err="1" smtClean="0">
                <a:solidFill>
                  <a:srgbClr val="C00000"/>
                </a:solidFill>
              </a:rPr>
              <a:t>уен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</a:p>
          <a:p>
            <a:pPr algn="ctr" eaLnBrk="0" hangingPunct="0"/>
            <a:r>
              <a:rPr lang="ru-RU" sz="3600" b="1" dirty="0" smtClean="0">
                <a:solidFill>
                  <a:srgbClr val="C00000"/>
                </a:solidFill>
              </a:rPr>
              <a:t>«</a:t>
            </a:r>
            <a:r>
              <a:rPr lang="tt-RU" sz="3600" b="1" dirty="0" smtClean="0">
                <a:solidFill>
                  <a:srgbClr val="C00000"/>
                </a:solidFill>
              </a:rPr>
              <a:t>Нәрсә артык?</a:t>
            </a:r>
            <a:r>
              <a:rPr lang="ru-RU" sz="3600" b="1" dirty="0" smtClean="0">
                <a:solidFill>
                  <a:srgbClr val="C00000"/>
                </a:solidFill>
              </a:rPr>
              <a:t>» </a:t>
            </a:r>
          </a:p>
          <a:p>
            <a:pPr algn="ctr" eaLnBrk="0" hangingPunct="0"/>
            <a:r>
              <a:rPr lang="ru-RU" sz="3600" b="1" dirty="0" smtClean="0">
                <a:solidFill>
                  <a:srgbClr val="C00000"/>
                </a:solidFill>
              </a:rPr>
              <a:t> («Что лишнее?»)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22301" y="1268760"/>
            <a:ext cx="7272808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игры:</a:t>
            </a:r>
          </a:p>
          <a:p>
            <a:pPr algn="just"/>
            <a:r>
              <a:rPr lang="ru-RU" smtClean="0">
                <a:latin typeface="Times New Roman" pitchFamily="18" charset="0"/>
                <a:cs typeface="Times New Roman" pitchFamily="18" charset="0"/>
              </a:rPr>
              <a:t>лишний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предмет и объяснить почему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лишний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Развивать  словесно – логическое мышление, умение классифицировать, сравнивать, обобщать, устанавливать причинно – следственные и логические связи.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Развивать зрительное восприятие.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Развивать монологическую и диалогическую речь на двух государственных языках.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Воспитывать внимательность, умение точно следовать инструкции; целеустремленность.</a:t>
            </a:r>
          </a:p>
          <a:p>
            <a:endParaRPr lang="ru-RU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20965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2133600"/>
          </a:xfrm>
        </p:spPr>
        <p:txBody>
          <a:bodyPr/>
          <a:lstStyle/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</a:rPr>
              <a:t/>
            </a:r>
            <a:br>
              <a:rPr lang="ru-RU" sz="2000" b="1" dirty="0" smtClean="0">
                <a:solidFill>
                  <a:srgbClr val="660066"/>
                </a:solidFill>
                <a:latin typeface="Times New Roman" pitchFamily="18" charset="0"/>
              </a:rPr>
            </a:br>
            <a:endParaRPr lang="ru-RU" sz="2000" b="1" dirty="0" smtClean="0">
              <a:solidFill>
                <a:srgbClr val="660066"/>
              </a:solidFill>
              <a:latin typeface="Times New Roman" pitchFamily="18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53" y="2424355"/>
            <a:ext cx="1655602" cy="1472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39582">
            <a:off x="4444100" y="558364"/>
            <a:ext cx="1212689" cy="2167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 descr="C:\Users\Ильнар\Desktop\vegetables-1-500x500_c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4600" t="60000" r="34800" b="3200"/>
          <a:stretch/>
        </p:blipFill>
        <p:spPr bwMode="auto">
          <a:xfrm>
            <a:off x="3342785" y="1049548"/>
            <a:ext cx="1296144" cy="14855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5" name="Рисунок 14" descr="C:\Users\Ильнар\Desktop\vegetables-1-500x500_c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400" t="34200" r="62800" b="37600"/>
          <a:stretch/>
        </p:blipFill>
        <p:spPr bwMode="auto">
          <a:xfrm>
            <a:off x="7236296" y="1115963"/>
            <a:ext cx="1614262" cy="12266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6" name="Рисунок 15" descr="C:\Users\Ильнар\Desktop\vegetables-1-500x500_c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800" t="32600" r="36000" b="38800"/>
          <a:stretch/>
        </p:blipFill>
        <p:spPr bwMode="auto">
          <a:xfrm>
            <a:off x="5184508" y="1642092"/>
            <a:ext cx="1534729" cy="14011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Picture 6" descr="C:\Users\Ильнар\Desktop\hello_html_m690b7b5d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604" y="726690"/>
            <a:ext cx="1006761" cy="10026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 descr="C:\Users\Ильнар\Desktop\vegetables-1-500x500_c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00" t="59201" r="62200" b="6999"/>
          <a:stretch/>
        </p:blipFill>
        <p:spPr bwMode="auto">
          <a:xfrm>
            <a:off x="6437530" y="1792337"/>
            <a:ext cx="1325065" cy="13681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3" name="Picture 3" descr="C:\Users\Ильнар\Desktop\shhenok_10-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0" b="100000" l="0" r="99171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88" y="1837290"/>
            <a:ext cx="3124059" cy="24118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Ильнар\Desktop\hello_html_542a02ed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050" y="3043209"/>
            <a:ext cx="4099236" cy="36975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188640"/>
            <a:ext cx="8094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Поможем </a:t>
            </a:r>
            <a:r>
              <a:rPr lang="ru-RU" b="1" dirty="0" err="1" smtClean="0">
                <a:solidFill>
                  <a:schemeClr val="tx2"/>
                </a:solidFill>
              </a:rPr>
              <a:t>Акбаю</a:t>
            </a:r>
            <a:r>
              <a:rPr lang="ru-RU" b="1" dirty="0" smtClean="0">
                <a:solidFill>
                  <a:schemeClr val="tx2"/>
                </a:solidFill>
              </a:rPr>
              <a:t> собрать овощи в корзину.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7037E-7 L -0.17917 0.3016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58" y="15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85185E-6 L -0.06007 0.46019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3" y="2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81481E-6 L -0.11146 0.3895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73" y="19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33333E-6 L -0.22204 0.4789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11" y="2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11111E-6 L -0.18195 0.35949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97" y="17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0.00833 0.4592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2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sz="2400" b="1" dirty="0" smtClean="0">
                <a:solidFill>
                  <a:srgbClr val="660066"/>
                </a:solidFill>
                <a:latin typeface="Cambria" pitchFamily="18" charset="0"/>
              </a:rPr>
              <a:t/>
            </a:r>
            <a:br>
              <a:rPr lang="ru-RU" sz="2400" b="1" dirty="0" smtClean="0">
                <a:solidFill>
                  <a:srgbClr val="660066"/>
                </a:solidFill>
                <a:latin typeface="Cambria" pitchFamily="18" charset="0"/>
              </a:rPr>
            </a:br>
            <a:endParaRPr lang="ru-RU" sz="2400" b="1" dirty="0" smtClean="0">
              <a:solidFill>
                <a:srgbClr val="660066"/>
              </a:solidFill>
              <a:latin typeface="Cambria" pitchFamily="18" charset="0"/>
            </a:endParaRPr>
          </a:p>
        </p:txBody>
      </p:sp>
      <p:pic>
        <p:nvPicPr>
          <p:cNvPr id="5" name="Рисунок 4" descr="C:\Users\Ильнар\Desktop\hello_html_m34a3ad08.png"/>
          <p:cNvPicPr/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2825" b="89831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12" y="1844824"/>
            <a:ext cx="2304256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C:\Users\Ильнар\Desktop\img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313" y="620688"/>
            <a:ext cx="2667752" cy="20008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Ильнар\Desktop\hello_html_4c1585ad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9605" b="95480" l="1563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733" y="1988840"/>
            <a:ext cx="1978318" cy="27356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Ильнар\Desktop\44103-500x50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ackgroundRemoval t="3000" b="95000" l="1000" r="93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077072"/>
            <a:ext cx="2093217" cy="20932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Ильнар\Desktop\1271882394_img101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backgroundRemoval t="9942" b="100000" l="9911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764704"/>
            <a:ext cx="2872443" cy="19472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23728" y="116632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Помоги </a:t>
            </a:r>
            <a:r>
              <a:rPr lang="ru-RU" b="1" dirty="0" err="1" smtClean="0">
                <a:solidFill>
                  <a:schemeClr val="tx2"/>
                </a:solidFill>
              </a:rPr>
              <a:t>Алсу</a:t>
            </a:r>
            <a:r>
              <a:rPr lang="ru-RU" b="1" dirty="0" smtClean="0">
                <a:solidFill>
                  <a:schemeClr val="tx2"/>
                </a:solidFill>
              </a:rPr>
              <a:t> собрать игрушки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7170" name="Picture 2" descr="http://www.clipartbest.com/cliparts/xcg/LRg/xcgLRgxki.gi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="" xmlns:a14="http://schemas.microsoft.com/office/drawing/2010/main">
                  <a14:imgLayer r:embed="rId14">
                    <a14:imgEffect>
                      <a14:backgroundRemoval t="0" b="99245" l="2151" r="98029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896" y="4195526"/>
            <a:ext cx="2203408" cy="26140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Ильнар\Desktop\1023233777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=""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783" y="2879357"/>
            <a:ext cx="2240274" cy="11761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chemeClr val="accent2"/>
                </a:solidFill>
              </a:rPr>
              <a:t>Дидактик </a:t>
            </a:r>
            <a:r>
              <a:rPr lang="ru-RU" sz="2400" b="1" dirty="0" err="1" smtClean="0">
                <a:solidFill>
                  <a:schemeClr val="accent2"/>
                </a:solidFill>
              </a:rPr>
              <a:t>уен</a:t>
            </a:r>
            <a:r>
              <a:rPr lang="ru-RU" sz="2400" b="1" dirty="0" smtClean="0">
                <a:solidFill>
                  <a:schemeClr val="accent2"/>
                </a:solidFill>
              </a:rPr>
              <a:t> «Сана»</a:t>
            </a: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Цель игры: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Закрепить знания детей по теме «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Саннар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 algn="just">
              <a:buNone/>
            </a:pPr>
            <a:r>
              <a:rPr lang="ru-RU" sz="1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Обогащать и активизировать словарь детей за счет слов: </a:t>
            </a:r>
            <a:r>
              <a:rPr lang="tt-RU" sz="1800" dirty="0" smtClean="0">
                <a:latin typeface="Times New Roman" pitchFamily="18" charset="0"/>
                <a:cs typeface="Times New Roman" pitchFamily="18" charset="0"/>
              </a:rPr>
              <a:t>бер,ике,өч, дүрт, биш, алты; закреплят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ь </a:t>
            </a:r>
            <a:r>
              <a:rPr lang="tt-RU" sz="1800" dirty="0" smtClean="0">
                <a:latin typeface="Times New Roman" pitchFamily="18" charset="0"/>
                <a:cs typeface="Times New Roman" pitchFamily="18" charset="0"/>
              </a:rPr>
              <a:t>умение отвечать на вопрос: “Ничә?”</a:t>
            </a:r>
          </a:p>
          <a:p>
            <a:pPr marL="0" indent="0" algn="just">
              <a:buNone/>
            </a:pPr>
            <a:r>
              <a:rPr lang="tt-RU" sz="1800" dirty="0" smtClean="0">
                <a:latin typeface="Times New Roman" pitchFamily="18" charset="0"/>
                <a:cs typeface="Times New Roman" pitchFamily="18" charset="0"/>
              </a:rPr>
              <a:t>Развивать навыки порядкого счета.</a:t>
            </a:r>
          </a:p>
          <a:p>
            <a:pPr marL="0" indent="0" algn="just">
              <a:buNone/>
            </a:pPr>
            <a:r>
              <a:rPr lang="tt-RU" sz="1800" dirty="0" smtClean="0">
                <a:latin typeface="Times New Roman" pitchFamily="18" charset="0"/>
                <a:cs typeface="Times New Roman" pitchFamily="18" charset="0"/>
              </a:rPr>
              <a:t>Воспитывать целеустремленность в достижении конечного результата.</a:t>
            </a:r>
          </a:p>
          <a:p>
            <a:pPr marL="0" indent="0" algn="just">
              <a:buNone/>
            </a:pPr>
            <a:r>
              <a:rPr lang="tt-RU" sz="1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Ход игры:</a:t>
            </a:r>
          </a:p>
          <a:p>
            <a:pPr marL="0" indent="0" algn="just">
              <a:buNone/>
            </a:pPr>
            <a:r>
              <a:rPr lang="tt-RU" sz="1800" dirty="0" smtClean="0">
                <a:latin typeface="Times New Roman" pitchFamily="18" charset="0"/>
                <a:cs typeface="Times New Roman" pitchFamily="18" charset="0"/>
              </a:rPr>
              <a:t>Ребенок считает предметы и отвечает на вопрос “Ничә?” на татарском языке и показывает соответствующую цифру.</a:t>
            </a:r>
          </a:p>
          <a:p>
            <a:endParaRPr lang="tt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57117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3"/>
          <p:cNvSpPr>
            <a:spLocks noGrp="1"/>
          </p:cNvSpPr>
          <p:nvPr>
            <p:ph type="body" idx="1"/>
          </p:nvPr>
        </p:nvSpPr>
        <p:spPr>
          <a:xfrm>
            <a:off x="214313" y="642939"/>
            <a:ext cx="8472487" cy="625822"/>
          </a:xfrm>
        </p:spPr>
        <p:txBody>
          <a:bodyPr/>
          <a:lstStyle/>
          <a:p>
            <a:pPr algn="just">
              <a:buFont typeface="Arial" charset="0"/>
              <a:buNone/>
            </a:pPr>
            <a:r>
              <a:rPr lang="ru-RU" sz="2800" b="1" dirty="0" smtClean="0">
                <a:solidFill>
                  <a:srgbClr val="660066"/>
                </a:solidFill>
                <a:latin typeface="Cambria" pitchFamily="18" charset="0"/>
              </a:rPr>
              <a:t>    </a:t>
            </a:r>
          </a:p>
        </p:txBody>
      </p:sp>
      <p:pic>
        <p:nvPicPr>
          <p:cNvPr id="8" name="Рисунок 7" descr="C:\Users\Ильнар\Desktop\hello_html_m34a3ad08.png"/>
          <p:cNvPicPr/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2825" b="89831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63" y="3068960"/>
            <a:ext cx="2304256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Ильнар\Desktop\hello_html_m34a3ad08.png"/>
          <p:cNvPicPr/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2825" b="89831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548" y="3212976"/>
            <a:ext cx="2304256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Ильнар\Desktop\hello_html_m34a3ad08.png"/>
          <p:cNvPicPr/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2825" b="89831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319" y="908720"/>
            <a:ext cx="2304256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Ильнар\Desktop\hello_html_m34a3ad08.png"/>
          <p:cNvPicPr/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2825" b="89831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371" y="908720"/>
            <a:ext cx="2304256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Ильнар\Desktop\hello_html_m34a3ad08.png"/>
          <p:cNvPicPr/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2825" b="89831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292" y="764704"/>
            <a:ext cx="2304256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Ильнар\Desktop\hello_html_m34a3ad08.png"/>
          <p:cNvPicPr/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2825" b="89831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652" y="2986048"/>
            <a:ext cx="2304256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://3.bp.blogspot.com/-zWYSfXWuBos/U8zLhBT2SWI/AAAAAAAAVvQ/chATRVlWPss/s1600/%D0%9E%D0%B4%D0%B8%D0%BD.gif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13883" b="82400" l="19172" r="8233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277" t="5319" r="9776" b="9036"/>
          <a:stretch/>
        </p:blipFill>
        <p:spPr bwMode="auto">
          <a:xfrm>
            <a:off x="0" y="5369603"/>
            <a:ext cx="974725" cy="13781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5" name="Рисунок 14" descr="C:\Users\Ильнар\Desktop\Два.gif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14365" b="82114" l="19545" r="78938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120" t="5896" r="13638" b="9418"/>
          <a:stretch/>
        </p:blipFill>
        <p:spPr bwMode="auto">
          <a:xfrm>
            <a:off x="876893" y="5394310"/>
            <a:ext cx="804334" cy="12687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6" name="Рисунок 15" descr="C:\Users\Ильнар\Desktop\2600247dcf85fbd1a9508a26f0e7d376--maria-jose-math-numbers.jpg"/>
          <p:cNvPicPr/>
          <p:nvPr/>
        </p:nvPicPr>
        <p:blipFill rotWithShape="1"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13946" b="82271" l="19183" r="80935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464" t="5405" r="11346" b="9189"/>
          <a:stretch/>
        </p:blipFill>
        <p:spPr bwMode="auto">
          <a:xfrm>
            <a:off x="1724245" y="5378933"/>
            <a:ext cx="802541" cy="12687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7" name="Рисунок 16" descr="http://razvitierebenka.info/wp-content/gallery/cifry/cifry_-4.gif"/>
          <p:cNvPicPr/>
          <p:nvPr/>
        </p:nvPicPr>
        <p:blipFill rotWithShape="1"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ackgroundRemoval t="14433" b="82324" l="21239" r="81138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752" t="5946" r="11375" b="9190"/>
          <a:stretch/>
        </p:blipFill>
        <p:spPr bwMode="auto">
          <a:xfrm>
            <a:off x="2756230" y="5369603"/>
            <a:ext cx="866929" cy="11891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C:\Users\Ильнар\Desktop\3f5c9d007e6205595ed769226c944b15.gif"/>
          <p:cNvPicPr/>
          <p:nvPr/>
        </p:nvPicPr>
        <p:blipFill rotWithShape="1"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backgroundRemoval t="14097" b="83995" l="17273" r="8272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091" t="5360" r="9091" b="7268"/>
          <a:stretch/>
        </p:blipFill>
        <p:spPr bwMode="auto">
          <a:xfrm>
            <a:off x="3623160" y="5389717"/>
            <a:ext cx="908050" cy="13709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C:\Users\Ильнар\Desktop\b7287fbe2af6259764706fe6c04914dd--maria-jose-math-numbers.jpg"/>
          <p:cNvPicPr/>
          <p:nvPr/>
        </p:nvPicPr>
        <p:blipFill rotWithShape="1">
          <a:blip r:embed="rId14" cstate="print">
            <a:extLst>
              <a:ext uri="{BEBA8EAE-BF5A-486C-A8C5-ECC9F3942E4B}">
                <a14:imgProps xmlns="" xmlns:a14="http://schemas.microsoft.com/office/drawing/2010/main">
                  <a14:imgLayer r:embed="rId15">
                    <a14:imgEffect>
                      <a14:backgroundRemoval t="16721" b="81667" l="17169" r="81592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117" t="8603" r="10355" b="10215"/>
          <a:stretch/>
        </p:blipFill>
        <p:spPr bwMode="auto">
          <a:xfrm>
            <a:off x="4502388" y="5378933"/>
            <a:ext cx="955675" cy="13620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0" name="Рисунок 19" descr="http://feminissimo.ru/pic_r/core/fileman/Uploads/%D0%BA%D0%B0%D1%80%D1%82%D0%BE%D1%87%D0%BA%D0%B8%20%D1%81%20%D1%86%D0%B8%D1%84%D1%80%D0%B0%D0%BC%D0%B8/kartochki_c_ciframi_7.jpg"/>
          <p:cNvPicPr/>
          <p:nvPr/>
        </p:nvPicPr>
        <p:blipFill rotWithShape="1">
          <a:blip r:embed="rId16" cstate="print">
            <a:extLst>
              <a:ext uri="{BEBA8EAE-BF5A-486C-A8C5-ECC9F3942E4B}">
                <a14:imgProps xmlns="" xmlns:a14="http://schemas.microsoft.com/office/drawing/2010/main">
                  <a14:imgLayer r:embed="rId17">
                    <a14:imgEffect>
                      <a14:backgroundRemoval t="13441" b="86559" l="25000" r="81249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969" t="4301" r="11719" b="4301"/>
          <a:stretch/>
        </p:blipFill>
        <p:spPr bwMode="auto">
          <a:xfrm>
            <a:off x="5458063" y="5353050"/>
            <a:ext cx="740205" cy="12744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C:\Users\Ильнар\Desktop\911388_5.jpeg"/>
          <p:cNvPicPr/>
          <p:nvPr/>
        </p:nvPicPr>
        <p:blipFill rotWithShape="1">
          <a:blip r:embed="rId18" cstate="print">
            <a:extLst>
              <a:ext uri="{BEBA8EAE-BF5A-486C-A8C5-ECC9F3942E4B}">
                <a14:imgProps xmlns="" xmlns:a14="http://schemas.microsoft.com/office/drawing/2010/main">
                  <a14:imgLayer r:embed="rId19">
                    <a14:imgEffect>
                      <a14:backgroundRemoval t="14032" b="83279" l="20635" r="8253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897" t="5377" r="9725" b="8065"/>
          <a:stretch/>
        </p:blipFill>
        <p:spPr bwMode="auto">
          <a:xfrm>
            <a:off x="6140821" y="5369603"/>
            <a:ext cx="857250" cy="13525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C:\Users\Ильнар\Desktop\d857d31ce8ee720262e40f37b36f9027.gif"/>
          <p:cNvPicPr/>
          <p:nvPr/>
        </p:nvPicPr>
        <p:blipFill rotWithShape="1">
          <a:blip r:embed="rId20" cstate="print">
            <a:extLst>
              <a:ext uri="{BEBA8EAE-BF5A-486C-A8C5-ECC9F3942E4B}">
                <a14:imgProps xmlns="" xmlns:a14="http://schemas.microsoft.com/office/drawing/2010/main">
                  <a14:imgLayer r:embed="rId21">
                    <a14:imgEffect>
                      <a14:backgroundRemoval t="14091" b="82593" l="20547" r="84922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500" t="5528" r="7031" b="8844"/>
          <a:stretch/>
        </p:blipFill>
        <p:spPr bwMode="auto">
          <a:xfrm>
            <a:off x="7075065" y="5353050"/>
            <a:ext cx="898525" cy="13512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C:\Users\Ильнар\Desktop\d7d4560e7cce6ad4d0f990f2d63c724e.gif"/>
          <p:cNvPicPr/>
          <p:nvPr/>
        </p:nvPicPr>
        <p:blipFill rotWithShape="1">
          <a:blip r:embed="rId22" cstate="print">
            <a:extLst>
              <a:ext uri="{BEBA8EAE-BF5A-486C-A8C5-ECC9F3942E4B}">
                <a14:imgProps xmlns="" xmlns:a14="http://schemas.microsoft.com/office/drawing/2010/main">
                  <a14:imgLayer r:embed="rId23">
                    <a14:imgEffect>
                      <a14:backgroundRemoval t="14387" b="78302" l="2333" r="9816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818" t="6432" r="7576" b="13701"/>
          <a:stretch/>
        </p:blipFill>
        <p:spPr bwMode="auto">
          <a:xfrm>
            <a:off x="7972414" y="5379931"/>
            <a:ext cx="990600" cy="13055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4" name="Рисунок 23" descr="http://3.bp.blogspot.com/-zWYSfXWuBos/U8zLhBT2SWI/AAAAAAAAVvQ/chATRVlWPss/s1600/%D0%9E%D0%B4%D0%B8%D0%BD.gif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13883" b="82400" l="19172" r="8233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277" t="5319" r="9776" b="9036"/>
          <a:stretch/>
        </p:blipFill>
        <p:spPr bwMode="auto">
          <a:xfrm>
            <a:off x="7740352" y="5326228"/>
            <a:ext cx="974725" cy="13781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35696" y="138986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Посчитаем сколько кукол?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81481E-6 L 0.38055 -0.5516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28" y="-2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Заголовок 1"/>
          <p:cNvSpPr>
            <a:spLocks noGrp="1"/>
          </p:cNvSpPr>
          <p:nvPr>
            <p:ph type="title"/>
          </p:nvPr>
        </p:nvSpPr>
        <p:spPr>
          <a:xfrm>
            <a:off x="457200" y="836613"/>
            <a:ext cx="8229600" cy="432147"/>
          </a:xfrm>
        </p:spPr>
        <p:txBody>
          <a:bodyPr/>
          <a:lstStyle/>
          <a:p>
            <a:endParaRPr lang="ru-RU" sz="2400" b="1" dirty="0" smtClean="0">
              <a:solidFill>
                <a:srgbClr val="660066"/>
              </a:solidFill>
              <a:latin typeface="Cambria" pitchFamily="18" charset="0"/>
            </a:endParaRPr>
          </a:p>
        </p:txBody>
      </p:sp>
      <p:pic>
        <p:nvPicPr>
          <p:cNvPr id="6" name="Picture 4" descr="C:\Users\Ильнар\Desktop\44103-500x5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3000" b="95000" l="1000" r="93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394" y="2780928"/>
            <a:ext cx="2697163" cy="269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Ильнар\Desktop\44103-500x5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3000" b="95000" l="1000" r="93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270" y="2636912"/>
            <a:ext cx="2697163" cy="269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Ильнар\Desktop\44103-500x5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3000" b="95000" l="1000" r="93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692695"/>
            <a:ext cx="2697163" cy="269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Ильнар\Desktop\44103-500x5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3000" b="95000" l="1000" r="93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692696"/>
            <a:ext cx="2697163" cy="269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Ильнар\Desktop\44103-500x5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3000" b="95000" l="1000" r="93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2697163" cy="269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 descr="http://3.bp.blogspot.com/-zWYSfXWuBos/U8zLhBT2SWI/AAAAAAAAVvQ/chATRVlWPss/s1600/%D0%9E%D0%B4%D0%B8%D0%BD.gif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13883" b="82400" l="19172" r="8233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277" t="5319" r="9776" b="9036"/>
          <a:stretch/>
        </p:blipFill>
        <p:spPr bwMode="auto">
          <a:xfrm>
            <a:off x="0" y="5369603"/>
            <a:ext cx="974725" cy="13781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3" name="Рисунок 12" descr="C:\Users\Ильнар\Desktop\Два.gif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14365" b="82114" l="19545" r="78938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120" t="5896" r="13638" b="9418"/>
          <a:stretch/>
        </p:blipFill>
        <p:spPr bwMode="auto">
          <a:xfrm>
            <a:off x="876893" y="5394310"/>
            <a:ext cx="804334" cy="12687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4" name="Рисунок 13" descr="C:\Users\Ильнар\Desktop\2600247dcf85fbd1a9508a26f0e7d376--maria-jose-math-numbers.jpg"/>
          <p:cNvPicPr/>
          <p:nvPr/>
        </p:nvPicPr>
        <p:blipFill rotWithShape="1"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13946" b="82271" l="19183" r="80935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464" t="5405" r="11346" b="9189"/>
          <a:stretch/>
        </p:blipFill>
        <p:spPr bwMode="auto">
          <a:xfrm>
            <a:off x="1724245" y="5378933"/>
            <a:ext cx="802541" cy="12687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5" name="Рисунок 14" descr="http://razvitierebenka.info/wp-content/gallery/cifry/cifry_-4.gif"/>
          <p:cNvPicPr/>
          <p:nvPr/>
        </p:nvPicPr>
        <p:blipFill rotWithShape="1"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ackgroundRemoval t="14433" b="82324" l="21239" r="81138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752" t="5946" r="11375" b="9190"/>
          <a:stretch/>
        </p:blipFill>
        <p:spPr bwMode="auto">
          <a:xfrm>
            <a:off x="2756230" y="5369603"/>
            <a:ext cx="866929" cy="11891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6" name="Рисунок 15" descr="C:\Users\Ильнар\Desktop\3f5c9d007e6205595ed769226c944b15.gif"/>
          <p:cNvPicPr/>
          <p:nvPr/>
        </p:nvPicPr>
        <p:blipFill rotWithShape="1"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backgroundRemoval t="14097" b="83995" l="17273" r="8272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091" t="5360" r="9091" b="7268"/>
          <a:stretch/>
        </p:blipFill>
        <p:spPr bwMode="auto">
          <a:xfrm>
            <a:off x="3623160" y="5389717"/>
            <a:ext cx="908050" cy="13709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7" name="Рисунок 16" descr="C:\Users\Ильнар\Desktop\b7287fbe2af6259764706fe6c04914dd--maria-jose-math-numbers.jpg"/>
          <p:cNvPicPr/>
          <p:nvPr/>
        </p:nvPicPr>
        <p:blipFill rotWithShape="1">
          <a:blip r:embed="rId14" cstate="print">
            <a:extLst>
              <a:ext uri="{BEBA8EAE-BF5A-486C-A8C5-ECC9F3942E4B}">
                <a14:imgProps xmlns="" xmlns:a14="http://schemas.microsoft.com/office/drawing/2010/main">
                  <a14:imgLayer r:embed="rId15">
                    <a14:imgEffect>
                      <a14:backgroundRemoval t="16721" b="81667" l="17169" r="81592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117" t="8603" r="10355" b="10215"/>
          <a:stretch/>
        </p:blipFill>
        <p:spPr bwMode="auto">
          <a:xfrm>
            <a:off x="4502388" y="5378933"/>
            <a:ext cx="955675" cy="13620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http://feminissimo.ru/pic_r/core/fileman/Uploads/%D0%BA%D0%B0%D1%80%D1%82%D0%BE%D1%87%D0%BA%D0%B8%20%D1%81%20%D1%86%D0%B8%D1%84%D1%80%D0%B0%D0%BC%D0%B8/kartochki_c_ciframi_7.jpg"/>
          <p:cNvPicPr/>
          <p:nvPr/>
        </p:nvPicPr>
        <p:blipFill rotWithShape="1">
          <a:blip r:embed="rId16" cstate="print">
            <a:extLst>
              <a:ext uri="{BEBA8EAE-BF5A-486C-A8C5-ECC9F3942E4B}">
                <a14:imgProps xmlns="" xmlns:a14="http://schemas.microsoft.com/office/drawing/2010/main">
                  <a14:imgLayer r:embed="rId17">
                    <a14:imgEffect>
                      <a14:backgroundRemoval t="13441" b="86559" l="25000" r="81249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969" t="4301" r="11719" b="4301"/>
          <a:stretch/>
        </p:blipFill>
        <p:spPr bwMode="auto">
          <a:xfrm>
            <a:off x="5458063" y="5353050"/>
            <a:ext cx="740205" cy="12744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C:\Users\Ильнар\Desktop\911388_5.jpeg"/>
          <p:cNvPicPr/>
          <p:nvPr/>
        </p:nvPicPr>
        <p:blipFill rotWithShape="1">
          <a:blip r:embed="rId18" cstate="print">
            <a:extLst>
              <a:ext uri="{BEBA8EAE-BF5A-486C-A8C5-ECC9F3942E4B}">
                <a14:imgProps xmlns="" xmlns:a14="http://schemas.microsoft.com/office/drawing/2010/main">
                  <a14:imgLayer r:embed="rId19">
                    <a14:imgEffect>
                      <a14:backgroundRemoval t="14032" b="83279" l="20635" r="8253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897" t="5377" r="9725" b="8065"/>
          <a:stretch/>
        </p:blipFill>
        <p:spPr bwMode="auto">
          <a:xfrm>
            <a:off x="6140821" y="5369603"/>
            <a:ext cx="857250" cy="13525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Объект 20" descr="C:\Users\Ильнар\Desktop\d857d31ce8ee720262e40f37b36f9027.gif"/>
          <p:cNvPicPr>
            <a:picLocks noGrp="1"/>
          </p:cNvPicPr>
          <p:nvPr>
            <p:ph idx="1"/>
          </p:nvPr>
        </p:nvPicPr>
        <p:blipFill rotWithShape="1">
          <a:blip r:embed="rId20" cstate="print">
            <a:extLst>
              <a:ext uri="{BEBA8EAE-BF5A-486C-A8C5-ECC9F3942E4B}">
                <a14:imgProps xmlns="" xmlns:a14="http://schemas.microsoft.com/office/drawing/2010/main">
                  <a14:imgLayer r:embed="rId21">
                    <a14:imgEffect>
                      <a14:backgroundRemoval t="14091" b="82593" l="20547" r="84922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500" t="5528" r="7031" b="8844"/>
          <a:stretch/>
        </p:blipFill>
        <p:spPr bwMode="auto">
          <a:xfrm>
            <a:off x="6971605" y="5369603"/>
            <a:ext cx="896392" cy="135248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http://3.bp.blogspot.com/-zWYSfXWuBos/U8zLhBT2SWI/AAAAAAAAVvQ/chATRVlWPss/s1600/%D0%9E%D0%B4%D0%B8%D0%BD.gif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13883" b="82400" l="19172" r="8233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277" t="5319" r="9776" b="9036"/>
          <a:stretch/>
        </p:blipFill>
        <p:spPr bwMode="auto">
          <a:xfrm>
            <a:off x="7740352" y="5326228"/>
            <a:ext cx="974725" cy="13781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C:\Users\Ильнар\Desktop\d7d4560e7cce6ad4d0f990f2d63c724e.gif"/>
          <p:cNvPicPr/>
          <p:nvPr/>
        </p:nvPicPr>
        <p:blipFill rotWithShape="1">
          <a:blip r:embed="rId22" cstate="print">
            <a:extLst>
              <a:ext uri="{BEBA8EAE-BF5A-486C-A8C5-ECC9F3942E4B}">
                <a14:imgProps xmlns="" xmlns:a14="http://schemas.microsoft.com/office/drawing/2010/main">
                  <a14:imgLayer r:embed="rId23">
                    <a14:imgEffect>
                      <a14:backgroundRemoval t="14387" b="78302" l="2333" r="9816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818" t="6432" r="7576" b="13701"/>
          <a:stretch/>
        </p:blipFill>
        <p:spPr bwMode="auto">
          <a:xfrm>
            <a:off x="7956376" y="5253210"/>
            <a:ext cx="987910" cy="14511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3499" y="122655"/>
            <a:ext cx="4916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Посчитаем сколько мячиков?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7 L 0.48733 -0.41736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58" y="-20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3.bp.blogspot.com/-zWYSfXWuBos/U8zLhBT2SWI/AAAAAAAAVvQ/chATRVlWPss/s1600/%D0%9E%D0%B4%D0%B8%D0%BD.gif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13883" b="82400" l="19172" r="8233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277" t="5319" r="9776" b="9036"/>
          <a:stretch/>
        </p:blipFill>
        <p:spPr bwMode="auto">
          <a:xfrm>
            <a:off x="395536" y="5406570"/>
            <a:ext cx="974725" cy="13781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7" name="Рисунок 6" descr="C:\Users\Ильнар\Desktop\Два.gif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14365" b="82114" l="19545" r="78938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120" t="5896" r="13638" b="9418"/>
          <a:stretch/>
        </p:blipFill>
        <p:spPr bwMode="auto">
          <a:xfrm>
            <a:off x="1111221" y="5453332"/>
            <a:ext cx="804334" cy="12687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8" name="Рисунок 7" descr="C:\Users\Ильнар\Desktop\2600247dcf85fbd1a9508a26f0e7d376--maria-jose-math-numbers.jpg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ackgroundRemoval t="13946" b="82271" l="19183" r="80935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464" t="5405" r="11346" b="9189"/>
          <a:stretch/>
        </p:blipFill>
        <p:spPr bwMode="auto">
          <a:xfrm>
            <a:off x="1877457" y="5445412"/>
            <a:ext cx="802541" cy="12687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9" name="Рисунок 8" descr="http://razvitierebenka.info/wp-content/gallery/cifry/cifry_-4.gif"/>
          <p:cNvPicPr/>
          <p:nvPr/>
        </p:nvPicPr>
        <p:blipFill rotWithShape="1"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14433" b="82324" l="21239" r="81138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752" t="5946" r="11375" b="9190"/>
          <a:stretch/>
        </p:blipFill>
        <p:spPr bwMode="auto">
          <a:xfrm>
            <a:off x="2679998" y="5438353"/>
            <a:ext cx="988069" cy="12093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0" name="Рисунок 9" descr="C:\Users\Ильнар\Desktop\3f5c9d007e6205595ed769226c944b15.gif"/>
          <p:cNvPicPr/>
          <p:nvPr/>
        </p:nvPicPr>
        <p:blipFill rotWithShape="1"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ackgroundRemoval t="14097" b="83995" l="17273" r="8272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091" t="5360" r="9091" b="7268"/>
          <a:stretch/>
        </p:blipFill>
        <p:spPr bwMode="auto">
          <a:xfrm>
            <a:off x="3594338" y="5394310"/>
            <a:ext cx="908050" cy="13709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1" name="Рисунок 10" descr="C:\Users\Ильнар\Desktop\b7287fbe2af6259764706fe6c04914dd--maria-jose-math-numbers.jpg"/>
          <p:cNvPicPr/>
          <p:nvPr/>
        </p:nvPicPr>
        <p:blipFill rotWithShape="1">
          <a:blip r:embed="rId12" cstate="print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backgroundRemoval t="16721" b="81667" l="17169" r="81592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117" t="8603" r="10355" b="10215"/>
          <a:stretch/>
        </p:blipFill>
        <p:spPr bwMode="auto">
          <a:xfrm>
            <a:off x="4502388" y="5378933"/>
            <a:ext cx="955675" cy="13620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3" name="Рисунок 12" descr="http://feminissimo.ru/pic_r/core/fileman/Uploads/%D0%BA%D0%B0%D1%80%D1%82%D0%BE%D1%87%D0%BA%D0%B8%20%D1%81%20%D1%86%D0%B8%D1%84%D1%80%D0%B0%D0%BC%D0%B8/kartochki_c_ciframi_7.jpg"/>
          <p:cNvPicPr/>
          <p:nvPr/>
        </p:nvPicPr>
        <p:blipFill rotWithShape="1">
          <a:blip r:embed="rId14" cstate="print">
            <a:extLst>
              <a:ext uri="{BEBA8EAE-BF5A-486C-A8C5-ECC9F3942E4B}">
                <a14:imgProps xmlns="" xmlns:a14="http://schemas.microsoft.com/office/drawing/2010/main">
                  <a14:imgLayer r:embed="rId15">
                    <a14:imgEffect>
                      <a14:backgroundRemoval t="13441" b="86559" l="25000" r="81249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969" t="4301" r="11719" b="4301"/>
          <a:stretch/>
        </p:blipFill>
        <p:spPr bwMode="auto">
          <a:xfrm>
            <a:off x="5426748" y="5353049"/>
            <a:ext cx="801436" cy="12946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4" name="Рисунок 13" descr="C:\Users\Ильнар\Desktop\911388_5.jpeg"/>
          <p:cNvPicPr/>
          <p:nvPr/>
        </p:nvPicPr>
        <p:blipFill rotWithShape="1">
          <a:blip r:embed="rId16" cstate="print">
            <a:extLst>
              <a:ext uri="{BEBA8EAE-BF5A-486C-A8C5-ECC9F3942E4B}">
                <a14:imgProps xmlns="" xmlns:a14="http://schemas.microsoft.com/office/drawing/2010/main">
                  <a14:imgLayer r:embed="rId17">
                    <a14:imgEffect>
                      <a14:backgroundRemoval t="14032" b="83279" l="20635" r="8253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897" t="5377" r="9725" b="8065"/>
          <a:stretch/>
        </p:blipFill>
        <p:spPr bwMode="auto">
          <a:xfrm>
            <a:off x="6140821" y="5369603"/>
            <a:ext cx="857250" cy="13525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5" name="Объект 20" descr="C:\Users\Ильнар\Desktop\d857d31ce8ee720262e40f37b36f9027.gif"/>
          <p:cNvPicPr>
            <a:picLocks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="" xmlns:a14="http://schemas.microsoft.com/office/drawing/2010/main">
                  <a14:imgLayer r:embed="rId19">
                    <a14:imgEffect>
                      <a14:backgroundRemoval t="14091" b="82593" l="20547" r="84922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500" t="5528" r="7031" b="8844"/>
          <a:stretch/>
        </p:blipFill>
        <p:spPr bwMode="auto">
          <a:xfrm>
            <a:off x="6971605" y="5369603"/>
            <a:ext cx="896392" cy="135248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C:\Users\Ильнар\Desktop\d7d4560e7cce6ad4d0f990f2d63c724e.gif"/>
          <p:cNvPicPr/>
          <p:nvPr/>
        </p:nvPicPr>
        <p:blipFill rotWithShape="1">
          <a:blip r:embed="rId20" cstate="print">
            <a:extLst>
              <a:ext uri="{BEBA8EAE-BF5A-486C-A8C5-ECC9F3942E4B}">
                <a14:imgProps xmlns="" xmlns:a14="http://schemas.microsoft.com/office/drawing/2010/main">
                  <a14:imgLayer r:embed="rId21">
                    <a14:imgEffect>
                      <a14:backgroundRemoval t="14387" b="78302" l="2333" r="9816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818" t="6432" r="7576" b="13701"/>
          <a:stretch/>
        </p:blipFill>
        <p:spPr bwMode="auto">
          <a:xfrm>
            <a:off x="7953686" y="5253210"/>
            <a:ext cx="990600" cy="14511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http://3.bp.blogspot.com/-zWYSfXWuBos/U8zLhBT2SWI/AAAAAAAAVvQ/chATRVlWPss/s1600/%D0%9E%D0%B4%D0%B8%D0%BD.gif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13883" b="82400" l="19172" r="8233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277" t="5319" r="9776" b="9036"/>
          <a:stretch/>
        </p:blipFill>
        <p:spPr bwMode="auto">
          <a:xfrm>
            <a:off x="7740352" y="5253209"/>
            <a:ext cx="974725" cy="14511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763688" y="116632"/>
            <a:ext cx="5234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Посчитаем сколько зайчиков?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24" name="Picture 2" descr="C:\Users\Ильнар\Desktop\img10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="" xmlns:a14="http://schemas.microsoft.com/office/drawing/2010/main">
                  <a14:imgLayer r:embed="rId23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880" y="806703"/>
            <a:ext cx="2667752" cy="20008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Ильнар\Desktop\img10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="" xmlns:a14="http://schemas.microsoft.com/office/drawing/2010/main">
                  <a14:imgLayer r:embed="rId23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615" y="620688"/>
            <a:ext cx="2667752" cy="20008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Ильнар\Desktop\img10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="" xmlns:a14="http://schemas.microsoft.com/office/drawing/2010/main">
                  <a14:imgLayer r:embed="rId23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272" y="2132856"/>
            <a:ext cx="2667752" cy="20008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Ильнар\Desktop\img10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="" xmlns:a14="http://schemas.microsoft.com/office/drawing/2010/main">
                  <a14:imgLayer r:embed="rId23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255" y="3252395"/>
            <a:ext cx="2667752" cy="20008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30431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 L 0.52309 -0.42315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46" y="-2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/>
          </p:nvPr>
        </p:nvSpPr>
        <p:spPr>
          <a:xfrm flipH="1">
            <a:off x="323850" y="274638"/>
            <a:ext cx="133350" cy="69850"/>
          </a:xfrm>
        </p:spPr>
        <p:txBody>
          <a:bodyPr/>
          <a:lstStyle/>
          <a:p>
            <a:endParaRPr lang="ru-RU" sz="4000" smtClean="0"/>
          </a:p>
        </p:txBody>
      </p:sp>
      <p:sp>
        <p:nvSpPr>
          <p:cNvPr id="20482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550" cy="100013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endParaRPr lang="ru-RU" sz="1000" smtClean="0">
              <a:latin typeface="Cambria" pitchFamily="18" charset="0"/>
            </a:endParaRPr>
          </a:p>
        </p:txBody>
      </p:sp>
      <p:sp>
        <p:nvSpPr>
          <p:cNvPr id="20483" name="WordArt 4"/>
          <p:cNvSpPr>
            <a:spLocks noChangeArrowheads="1" noChangeShapeType="1" noTextEdit="1"/>
          </p:cNvSpPr>
          <p:nvPr/>
        </p:nvSpPr>
        <p:spPr bwMode="auto">
          <a:xfrm>
            <a:off x="971550" y="2205038"/>
            <a:ext cx="7416800" cy="18716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 dirty="0">
              <a:ln w="19050">
                <a:solidFill>
                  <a:schemeClr val="hlink"/>
                </a:solidFill>
                <a:round/>
                <a:headEnd/>
                <a:tailEnd/>
              </a:ln>
              <a:solidFill>
                <a:schemeClr val="folHlink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Cambr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07704" y="1340768"/>
            <a:ext cx="58326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7200" dirty="0" smtClean="0">
                <a:solidFill>
                  <a:schemeClr val="accent2"/>
                </a:solidFill>
              </a:rPr>
              <a:t>АФӘРИН! МОЛОДЦЫ!</a:t>
            </a:r>
            <a:endParaRPr lang="ru-RU" sz="7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1252</TotalTime>
  <Words>181</Words>
  <Application>Microsoft Office PowerPoint</Application>
  <PresentationFormat>Экран (4:3)</PresentationFormat>
  <Paragraphs>39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 </vt:lpstr>
      <vt:lpstr> </vt:lpstr>
      <vt:lpstr>Слайд 5</vt:lpstr>
      <vt:lpstr>Слайд 6</vt:lpstr>
      <vt:lpstr>Слайд 7</vt:lpstr>
      <vt:lpstr>Слайд 8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</dc:creator>
  <cp:lastModifiedBy>Ольга-Ольга</cp:lastModifiedBy>
  <cp:revision>73</cp:revision>
  <dcterms:created xsi:type="dcterms:W3CDTF">2012-07-09T15:51:45Z</dcterms:created>
  <dcterms:modified xsi:type="dcterms:W3CDTF">2021-03-19T09:05:21Z</dcterms:modified>
</cp:coreProperties>
</file>