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Lst>
  <p:sldSz cx="9906000" cy="6858000" type="A4"/>
  <p:notesSz cx="6858000" cy="9144000"/>
  <p:defaultTextStyle>
    <a:defPPr>
      <a:defRPr lang="ru-RU"/>
    </a:defPPr>
    <a:lvl1pPr marL="0" algn="l" defTabSz="957644" rtl="0" eaLnBrk="1" latinLnBrk="0" hangingPunct="1">
      <a:defRPr sz="1900" kern="1200">
        <a:solidFill>
          <a:schemeClr val="tx1"/>
        </a:solidFill>
        <a:latin typeface="+mn-lt"/>
        <a:ea typeface="+mn-ea"/>
        <a:cs typeface="+mn-cs"/>
      </a:defRPr>
    </a:lvl1pPr>
    <a:lvl2pPr marL="478822" algn="l" defTabSz="957644" rtl="0" eaLnBrk="1" latinLnBrk="0" hangingPunct="1">
      <a:defRPr sz="1900" kern="1200">
        <a:solidFill>
          <a:schemeClr val="tx1"/>
        </a:solidFill>
        <a:latin typeface="+mn-lt"/>
        <a:ea typeface="+mn-ea"/>
        <a:cs typeface="+mn-cs"/>
      </a:defRPr>
    </a:lvl2pPr>
    <a:lvl3pPr marL="957644" algn="l" defTabSz="957644" rtl="0" eaLnBrk="1" latinLnBrk="0" hangingPunct="1">
      <a:defRPr sz="1900" kern="1200">
        <a:solidFill>
          <a:schemeClr val="tx1"/>
        </a:solidFill>
        <a:latin typeface="+mn-lt"/>
        <a:ea typeface="+mn-ea"/>
        <a:cs typeface="+mn-cs"/>
      </a:defRPr>
    </a:lvl3pPr>
    <a:lvl4pPr marL="1436465" algn="l" defTabSz="957644" rtl="0" eaLnBrk="1" latinLnBrk="0" hangingPunct="1">
      <a:defRPr sz="1900" kern="1200">
        <a:solidFill>
          <a:schemeClr val="tx1"/>
        </a:solidFill>
        <a:latin typeface="+mn-lt"/>
        <a:ea typeface="+mn-ea"/>
        <a:cs typeface="+mn-cs"/>
      </a:defRPr>
    </a:lvl4pPr>
    <a:lvl5pPr marL="1915286" algn="l" defTabSz="957644" rtl="0" eaLnBrk="1" latinLnBrk="0" hangingPunct="1">
      <a:defRPr sz="1900" kern="1200">
        <a:solidFill>
          <a:schemeClr val="tx1"/>
        </a:solidFill>
        <a:latin typeface="+mn-lt"/>
        <a:ea typeface="+mn-ea"/>
        <a:cs typeface="+mn-cs"/>
      </a:defRPr>
    </a:lvl5pPr>
    <a:lvl6pPr marL="2394107" algn="l" defTabSz="957644" rtl="0" eaLnBrk="1" latinLnBrk="0" hangingPunct="1">
      <a:defRPr sz="1900" kern="1200">
        <a:solidFill>
          <a:schemeClr val="tx1"/>
        </a:solidFill>
        <a:latin typeface="+mn-lt"/>
        <a:ea typeface="+mn-ea"/>
        <a:cs typeface="+mn-cs"/>
      </a:defRPr>
    </a:lvl6pPr>
    <a:lvl7pPr marL="2872929" algn="l" defTabSz="957644" rtl="0" eaLnBrk="1" latinLnBrk="0" hangingPunct="1">
      <a:defRPr sz="1900" kern="1200">
        <a:solidFill>
          <a:schemeClr val="tx1"/>
        </a:solidFill>
        <a:latin typeface="+mn-lt"/>
        <a:ea typeface="+mn-ea"/>
        <a:cs typeface="+mn-cs"/>
      </a:defRPr>
    </a:lvl7pPr>
    <a:lvl8pPr marL="3351750" algn="l" defTabSz="957644" rtl="0" eaLnBrk="1" latinLnBrk="0" hangingPunct="1">
      <a:defRPr sz="1900" kern="1200">
        <a:solidFill>
          <a:schemeClr val="tx1"/>
        </a:solidFill>
        <a:latin typeface="+mn-lt"/>
        <a:ea typeface="+mn-ea"/>
        <a:cs typeface="+mn-cs"/>
      </a:defRPr>
    </a:lvl8pPr>
    <a:lvl9pPr marL="3830572" algn="l" defTabSz="95764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1" d="100"/>
          <a:sy n="51" d="100"/>
        </p:scale>
        <p:origin x="-1806" y="-456"/>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7"/>
            <a:ext cx="84201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78822" indent="0" algn="ctr">
              <a:buNone/>
              <a:defRPr>
                <a:solidFill>
                  <a:schemeClr val="tx1">
                    <a:tint val="75000"/>
                  </a:schemeClr>
                </a:solidFill>
              </a:defRPr>
            </a:lvl2pPr>
            <a:lvl3pPr marL="957644" indent="0" algn="ctr">
              <a:buNone/>
              <a:defRPr>
                <a:solidFill>
                  <a:schemeClr val="tx1">
                    <a:tint val="75000"/>
                  </a:schemeClr>
                </a:solidFill>
              </a:defRPr>
            </a:lvl3pPr>
            <a:lvl4pPr marL="1436465" indent="0" algn="ctr">
              <a:buNone/>
              <a:defRPr>
                <a:solidFill>
                  <a:schemeClr val="tx1">
                    <a:tint val="75000"/>
                  </a:schemeClr>
                </a:solidFill>
              </a:defRPr>
            </a:lvl4pPr>
            <a:lvl5pPr marL="1915286" indent="0" algn="ctr">
              <a:buNone/>
              <a:defRPr>
                <a:solidFill>
                  <a:schemeClr val="tx1">
                    <a:tint val="75000"/>
                  </a:schemeClr>
                </a:solidFill>
              </a:defRPr>
            </a:lvl5pPr>
            <a:lvl6pPr marL="2394107" indent="0" algn="ctr">
              <a:buNone/>
              <a:defRPr>
                <a:solidFill>
                  <a:schemeClr val="tx1">
                    <a:tint val="75000"/>
                  </a:schemeClr>
                </a:solidFill>
              </a:defRPr>
            </a:lvl6pPr>
            <a:lvl7pPr marL="2872929" indent="0" algn="ctr">
              <a:buNone/>
              <a:defRPr>
                <a:solidFill>
                  <a:schemeClr val="tx1">
                    <a:tint val="75000"/>
                  </a:schemeClr>
                </a:solidFill>
              </a:defRPr>
            </a:lvl7pPr>
            <a:lvl8pPr marL="3351750" indent="0" algn="ctr">
              <a:buNone/>
              <a:defRPr>
                <a:solidFill>
                  <a:schemeClr val="tx1">
                    <a:tint val="75000"/>
                  </a:schemeClr>
                </a:solidFill>
              </a:defRPr>
            </a:lvl8pPr>
            <a:lvl9pPr marL="3830572"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274640"/>
            <a:ext cx="22288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95300" y="274640"/>
            <a:ext cx="652145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2"/>
            <a:ext cx="8420100" cy="1362075"/>
          </a:xfrm>
        </p:spPr>
        <p:txBody>
          <a:bodyPr anchor="t"/>
          <a:lstStyle>
            <a:lvl1pPr algn="l">
              <a:defRPr sz="4200" b="1" cap="all"/>
            </a:lvl1pPr>
          </a:lstStyle>
          <a:p>
            <a:r>
              <a:rPr lang="ru-RU" smtClean="0"/>
              <a:t>Образец заголовка</a:t>
            </a:r>
            <a:endParaRPr lang="ru-RU"/>
          </a:p>
        </p:txBody>
      </p:sp>
      <p:sp>
        <p:nvSpPr>
          <p:cNvPr id="3" name="Текст 2"/>
          <p:cNvSpPr>
            <a:spLocks noGrp="1"/>
          </p:cNvSpPr>
          <p:nvPr>
            <p:ph type="body" idx="1"/>
          </p:nvPr>
        </p:nvSpPr>
        <p:spPr>
          <a:xfrm>
            <a:off x="782506" y="2906714"/>
            <a:ext cx="8420100" cy="1500187"/>
          </a:xfrm>
        </p:spPr>
        <p:txBody>
          <a:bodyPr anchor="b"/>
          <a:lstStyle>
            <a:lvl1pPr marL="0" indent="0">
              <a:buNone/>
              <a:defRPr sz="2100">
                <a:solidFill>
                  <a:schemeClr val="tx1">
                    <a:tint val="75000"/>
                  </a:schemeClr>
                </a:solidFill>
              </a:defRPr>
            </a:lvl1pPr>
            <a:lvl2pPr marL="478822" indent="0">
              <a:buNone/>
              <a:defRPr sz="1900">
                <a:solidFill>
                  <a:schemeClr val="tx1">
                    <a:tint val="75000"/>
                  </a:schemeClr>
                </a:solidFill>
              </a:defRPr>
            </a:lvl2pPr>
            <a:lvl3pPr marL="957644" indent="0">
              <a:buNone/>
              <a:defRPr sz="1600">
                <a:solidFill>
                  <a:schemeClr val="tx1">
                    <a:tint val="75000"/>
                  </a:schemeClr>
                </a:solidFill>
              </a:defRPr>
            </a:lvl3pPr>
            <a:lvl4pPr marL="1436465" indent="0">
              <a:buNone/>
              <a:defRPr sz="1500">
                <a:solidFill>
                  <a:schemeClr val="tx1">
                    <a:tint val="75000"/>
                  </a:schemeClr>
                </a:solidFill>
              </a:defRPr>
            </a:lvl4pPr>
            <a:lvl5pPr marL="1915286" indent="0">
              <a:buNone/>
              <a:defRPr sz="1500">
                <a:solidFill>
                  <a:schemeClr val="tx1">
                    <a:tint val="75000"/>
                  </a:schemeClr>
                </a:solidFill>
              </a:defRPr>
            </a:lvl5pPr>
            <a:lvl6pPr marL="2394107" indent="0">
              <a:buNone/>
              <a:defRPr sz="1500">
                <a:solidFill>
                  <a:schemeClr val="tx1">
                    <a:tint val="75000"/>
                  </a:schemeClr>
                </a:solidFill>
              </a:defRPr>
            </a:lvl6pPr>
            <a:lvl7pPr marL="2872929" indent="0">
              <a:buNone/>
              <a:defRPr sz="1500">
                <a:solidFill>
                  <a:schemeClr val="tx1">
                    <a:tint val="75000"/>
                  </a:schemeClr>
                </a:solidFill>
              </a:defRPr>
            </a:lvl7pPr>
            <a:lvl8pPr marL="3351750" indent="0">
              <a:buNone/>
              <a:defRPr sz="1500">
                <a:solidFill>
                  <a:schemeClr val="tx1">
                    <a:tint val="75000"/>
                  </a:schemeClr>
                </a:solidFill>
              </a:defRPr>
            </a:lvl8pPr>
            <a:lvl9pPr marL="3830572" indent="0">
              <a:buNone/>
              <a:defRPr sz="15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95300" y="1600201"/>
            <a:ext cx="4375150" cy="4525963"/>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35550" y="1600201"/>
            <a:ext cx="4375150" cy="4525963"/>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95300" y="1535113"/>
            <a:ext cx="4376870" cy="639762"/>
          </a:xfrm>
        </p:spPr>
        <p:txBody>
          <a:bodyPr anchor="b"/>
          <a:lstStyle>
            <a:lvl1pPr marL="0" indent="0">
              <a:buNone/>
              <a:defRPr sz="2500" b="1"/>
            </a:lvl1pPr>
            <a:lvl2pPr marL="478822" indent="0">
              <a:buNone/>
              <a:defRPr sz="2100" b="1"/>
            </a:lvl2pPr>
            <a:lvl3pPr marL="957644" indent="0">
              <a:buNone/>
              <a:defRPr sz="1900" b="1"/>
            </a:lvl3pPr>
            <a:lvl4pPr marL="1436465" indent="0">
              <a:buNone/>
              <a:defRPr sz="1600" b="1"/>
            </a:lvl4pPr>
            <a:lvl5pPr marL="1915286" indent="0">
              <a:buNone/>
              <a:defRPr sz="1600" b="1"/>
            </a:lvl5pPr>
            <a:lvl6pPr marL="2394107" indent="0">
              <a:buNone/>
              <a:defRPr sz="1600" b="1"/>
            </a:lvl6pPr>
            <a:lvl7pPr marL="2872929" indent="0">
              <a:buNone/>
              <a:defRPr sz="1600" b="1"/>
            </a:lvl7pPr>
            <a:lvl8pPr marL="3351750" indent="0">
              <a:buNone/>
              <a:defRPr sz="1600" b="1"/>
            </a:lvl8pPr>
            <a:lvl9pPr marL="3830572"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32111" y="1535113"/>
            <a:ext cx="4378590" cy="639762"/>
          </a:xfrm>
        </p:spPr>
        <p:txBody>
          <a:bodyPr anchor="b"/>
          <a:lstStyle>
            <a:lvl1pPr marL="0" indent="0">
              <a:buNone/>
              <a:defRPr sz="2500" b="1"/>
            </a:lvl1pPr>
            <a:lvl2pPr marL="478822" indent="0">
              <a:buNone/>
              <a:defRPr sz="2100" b="1"/>
            </a:lvl2pPr>
            <a:lvl3pPr marL="957644" indent="0">
              <a:buNone/>
              <a:defRPr sz="1900" b="1"/>
            </a:lvl3pPr>
            <a:lvl4pPr marL="1436465" indent="0">
              <a:buNone/>
              <a:defRPr sz="1600" b="1"/>
            </a:lvl4pPr>
            <a:lvl5pPr marL="1915286" indent="0">
              <a:buNone/>
              <a:defRPr sz="1600" b="1"/>
            </a:lvl5pPr>
            <a:lvl6pPr marL="2394107" indent="0">
              <a:buNone/>
              <a:defRPr sz="1600" b="1"/>
            </a:lvl6pPr>
            <a:lvl7pPr marL="2872929" indent="0">
              <a:buNone/>
              <a:defRPr sz="1600" b="1"/>
            </a:lvl7pPr>
            <a:lvl8pPr marL="3351750" indent="0">
              <a:buNone/>
              <a:defRPr sz="1600" b="1"/>
            </a:lvl8pPr>
            <a:lvl9pPr marL="3830572"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32111" y="2174875"/>
            <a:ext cx="4378590" cy="3951288"/>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1" y="273050"/>
            <a:ext cx="3259006" cy="1162050"/>
          </a:xfrm>
        </p:spPr>
        <p:txBody>
          <a:bodyPr anchor="b"/>
          <a:lstStyle>
            <a:lvl1pPr algn="l">
              <a:defRPr sz="2100" b="1"/>
            </a:lvl1pPr>
          </a:lstStyle>
          <a:p>
            <a:r>
              <a:rPr lang="ru-RU" smtClean="0"/>
              <a:t>Образец заголовка</a:t>
            </a:r>
            <a:endParaRPr lang="ru-RU"/>
          </a:p>
        </p:txBody>
      </p:sp>
      <p:sp>
        <p:nvSpPr>
          <p:cNvPr id="3" name="Содержимое 2"/>
          <p:cNvSpPr>
            <a:spLocks noGrp="1"/>
          </p:cNvSpPr>
          <p:nvPr>
            <p:ph idx="1"/>
          </p:nvPr>
        </p:nvSpPr>
        <p:spPr>
          <a:xfrm>
            <a:off x="3872972" y="273051"/>
            <a:ext cx="5537729" cy="5853113"/>
          </a:xfrm>
        </p:spPr>
        <p:txBody>
          <a:bodyPr/>
          <a:lstStyle>
            <a:lvl1pPr>
              <a:defRPr sz="34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95301" y="1435101"/>
            <a:ext cx="3259006" cy="4691063"/>
          </a:xfrm>
        </p:spPr>
        <p:txBody>
          <a:bodyPr/>
          <a:lstStyle>
            <a:lvl1pPr marL="0" indent="0">
              <a:buNone/>
              <a:defRPr sz="1500"/>
            </a:lvl1pPr>
            <a:lvl2pPr marL="478822" indent="0">
              <a:buNone/>
              <a:defRPr sz="1300"/>
            </a:lvl2pPr>
            <a:lvl3pPr marL="957644" indent="0">
              <a:buNone/>
              <a:defRPr sz="1000"/>
            </a:lvl3pPr>
            <a:lvl4pPr marL="1436465" indent="0">
              <a:buNone/>
              <a:defRPr sz="1000"/>
            </a:lvl4pPr>
            <a:lvl5pPr marL="1915286" indent="0">
              <a:buNone/>
              <a:defRPr sz="1000"/>
            </a:lvl5pPr>
            <a:lvl6pPr marL="2394107" indent="0">
              <a:buNone/>
              <a:defRPr sz="1000"/>
            </a:lvl6pPr>
            <a:lvl7pPr marL="2872929" indent="0">
              <a:buNone/>
              <a:defRPr sz="1000"/>
            </a:lvl7pPr>
            <a:lvl8pPr marL="3351750" indent="0">
              <a:buNone/>
              <a:defRPr sz="1000"/>
            </a:lvl8pPr>
            <a:lvl9pPr marL="3830572"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100" b="1"/>
            </a:lvl1pPr>
          </a:lstStyle>
          <a:p>
            <a:r>
              <a:rPr lang="ru-RU" smtClean="0"/>
              <a:t>Образец заголовка</a:t>
            </a:r>
            <a:endParaRPr lang="ru-RU"/>
          </a:p>
        </p:txBody>
      </p:sp>
      <p:sp>
        <p:nvSpPr>
          <p:cNvPr id="3" name="Рисунок 2"/>
          <p:cNvSpPr>
            <a:spLocks noGrp="1"/>
          </p:cNvSpPr>
          <p:nvPr>
            <p:ph type="pic" idx="1"/>
          </p:nvPr>
        </p:nvSpPr>
        <p:spPr>
          <a:xfrm>
            <a:off x="1941645" y="612775"/>
            <a:ext cx="5943600" cy="4114800"/>
          </a:xfrm>
        </p:spPr>
        <p:txBody>
          <a:bodyPr/>
          <a:lstStyle>
            <a:lvl1pPr marL="0" indent="0">
              <a:buNone/>
              <a:defRPr sz="3400"/>
            </a:lvl1pPr>
            <a:lvl2pPr marL="478822" indent="0">
              <a:buNone/>
              <a:defRPr sz="2900"/>
            </a:lvl2pPr>
            <a:lvl3pPr marL="957644" indent="0">
              <a:buNone/>
              <a:defRPr sz="2500"/>
            </a:lvl3pPr>
            <a:lvl4pPr marL="1436465" indent="0">
              <a:buNone/>
              <a:defRPr sz="2100"/>
            </a:lvl4pPr>
            <a:lvl5pPr marL="1915286" indent="0">
              <a:buNone/>
              <a:defRPr sz="2100"/>
            </a:lvl5pPr>
            <a:lvl6pPr marL="2394107" indent="0">
              <a:buNone/>
              <a:defRPr sz="2100"/>
            </a:lvl6pPr>
            <a:lvl7pPr marL="2872929" indent="0">
              <a:buNone/>
              <a:defRPr sz="2100"/>
            </a:lvl7pPr>
            <a:lvl8pPr marL="3351750" indent="0">
              <a:buNone/>
              <a:defRPr sz="2100"/>
            </a:lvl8pPr>
            <a:lvl9pPr marL="3830572" indent="0">
              <a:buNone/>
              <a:defRPr sz="2100"/>
            </a:lvl9pPr>
          </a:lstStyle>
          <a:p>
            <a:endParaRPr lang="ru-RU"/>
          </a:p>
        </p:txBody>
      </p:sp>
      <p:sp>
        <p:nvSpPr>
          <p:cNvPr id="4" name="Текст 3"/>
          <p:cNvSpPr>
            <a:spLocks noGrp="1"/>
          </p:cNvSpPr>
          <p:nvPr>
            <p:ph type="body" sz="half" idx="2"/>
          </p:nvPr>
        </p:nvSpPr>
        <p:spPr>
          <a:xfrm>
            <a:off x="1941645" y="5367338"/>
            <a:ext cx="5943600" cy="804862"/>
          </a:xfrm>
        </p:spPr>
        <p:txBody>
          <a:bodyPr/>
          <a:lstStyle>
            <a:lvl1pPr marL="0" indent="0">
              <a:buNone/>
              <a:defRPr sz="1500"/>
            </a:lvl1pPr>
            <a:lvl2pPr marL="478822" indent="0">
              <a:buNone/>
              <a:defRPr sz="1300"/>
            </a:lvl2pPr>
            <a:lvl3pPr marL="957644" indent="0">
              <a:buNone/>
              <a:defRPr sz="1000"/>
            </a:lvl3pPr>
            <a:lvl4pPr marL="1436465" indent="0">
              <a:buNone/>
              <a:defRPr sz="1000"/>
            </a:lvl4pPr>
            <a:lvl5pPr marL="1915286" indent="0">
              <a:buNone/>
              <a:defRPr sz="1000"/>
            </a:lvl5pPr>
            <a:lvl6pPr marL="2394107" indent="0">
              <a:buNone/>
              <a:defRPr sz="1000"/>
            </a:lvl6pPr>
            <a:lvl7pPr marL="2872929" indent="0">
              <a:buNone/>
              <a:defRPr sz="1000"/>
            </a:lvl7pPr>
            <a:lvl8pPr marL="3351750" indent="0">
              <a:buNone/>
              <a:defRPr sz="1000"/>
            </a:lvl8pPr>
            <a:lvl9pPr marL="3830572"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42000"/>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a:prstGeom prst="rect">
            <a:avLst/>
          </a:prstGeom>
        </p:spPr>
        <p:txBody>
          <a:bodyPr vert="horz" lIns="95764" tIns="47883" rIns="95764" bIns="47883"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95300" y="1600201"/>
            <a:ext cx="8915400" cy="4525963"/>
          </a:xfrm>
          <a:prstGeom prst="rect">
            <a:avLst/>
          </a:prstGeom>
        </p:spPr>
        <p:txBody>
          <a:bodyPr vert="horz" lIns="95764" tIns="47883" rIns="95764" bIns="47883"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95300" y="6356352"/>
            <a:ext cx="2311400" cy="365125"/>
          </a:xfrm>
          <a:prstGeom prst="rect">
            <a:avLst/>
          </a:prstGeom>
        </p:spPr>
        <p:txBody>
          <a:bodyPr vert="horz" lIns="95764" tIns="47883" rIns="95764" bIns="47883" rtlCol="0" anchor="ctr"/>
          <a:lstStyle>
            <a:lvl1pPr algn="l">
              <a:defRPr sz="1300">
                <a:solidFill>
                  <a:schemeClr val="tx1">
                    <a:tint val="75000"/>
                  </a:schemeClr>
                </a:solidFill>
              </a:defRPr>
            </a:lvl1pPr>
          </a:lstStyle>
          <a:p>
            <a:fld id="{B4C71EC6-210F-42DE-9C53-41977AD35B3D}" type="datetimeFigureOut">
              <a:rPr lang="ru-RU" smtClean="0"/>
              <a:pPr/>
              <a:t>04.05.2023</a:t>
            </a:fld>
            <a:endParaRPr lang="ru-RU"/>
          </a:p>
        </p:txBody>
      </p:sp>
      <p:sp>
        <p:nvSpPr>
          <p:cNvPr id="5" name="Нижний колонтитул 4"/>
          <p:cNvSpPr>
            <a:spLocks noGrp="1"/>
          </p:cNvSpPr>
          <p:nvPr>
            <p:ph type="ftr" sz="quarter" idx="3"/>
          </p:nvPr>
        </p:nvSpPr>
        <p:spPr>
          <a:xfrm>
            <a:off x="3384550" y="6356352"/>
            <a:ext cx="3136900" cy="365125"/>
          </a:xfrm>
          <a:prstGeom prst="rect">
            <a:avLst/>
          </a:prstGeom>
        </p:spPr>
        <p:txBody>
          <a:bodyPr vert="horz" lIns="95764" tIns="47883" rIns="95764" bIns="47883" rtlCol="0" anchor="ctr"/>
          <a:lstStyle>
            <a:lvl1pPr algn="ctr">
              <a:defRPr sz="13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99300" y="6356352"/>
            <a:ext cx="2311400" cy="365125"/>
          </a:xfrm>
          <a:prstGeom prst="rect">
            <a:avLst/>
          </a:prstGeom>
        </p:spPr>
        <p:txBody>
          <a:bodyPr vert="horz" lIns="95764" tIns="47883" rIns="95764" bIns="47883" rtlCol="0" anchor="ctr"/>
          <a:lstStyle>
            <a:lvl1pPr algn="r">
              <a:defRPr sz="13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7644" rtl="0" eaLnBrk="1" latinLnBrk="0" hangingPunct="1">
        <a:spcBef>
          <a:spcPct val="0"/>
        </a:spcBef>
        <a:buNone/>
        <a:defRPr sz="4600" kern="1200">
          <a:solidFill>
            <a:schemeClr val="tx1"/>
          </a:solidFill>
          <a:latin typeface="+mj-lt"/>
          <a:ea typeface="+mj-ea"/>
          <a:cs typeface="+mj-cs"/>
        </a:defRPr>
      </a:lvl1pPr>
    </p:titleStyle>
    <p:bodyStyle>
      <a:lvl1pPr marL="359117" indent="-359117" algn="l" defTabSz="957644"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778085" indent="-299263" algn="l" defTabSz="957644"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97054" indent="-239411" algn="l" defTabSz="95764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5874"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2154696"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33518"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2340"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1161"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69983" indent="-239411" algn="l" defTabSz="957644"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ru-RU"/>
      </a:defPPr>
      <a:lvl1pPr marL="0" algn="l" defTabSz="957644" rtl="0" eaLnBrk="1" latinLnBrk="0" hangingPunct="1">
        <a:defRPr sz="1900" kern="1200">
          <a:solidFill>
            <a:schemeClr val="tx1"/>
          </a:solidFill>
          <a:latin typeface="+mn-lt"/>
          <a:ea typeface="+mn-ea"/>
          <a:cs typeface="+mn-cs"/>
        </a:defRPr>
      </a:lvl1pPr>
      <a:lvl2pPr marL="478822" algn="l" defTabSz="957644" rtl="0" eaLnBrk="1" latinLnBrk="0" hangingPunct="1">
        <a:defRPr sz="1900" kern="1200">
          <a:solidFill>
            <a:schemeClr val="tx1"/>
          </a:solidFill>
          <a:latin typeface="+mn-lt"/>
          <a:ea typeface="+mn-ea"/>
          <a:cs typeface="+mn-cs"/>
        </a:defRPr>
      </a:lvl2pPr>
      <a:lvl3pPr marL="957644" algn="l" defTabSz="957644" rtl="0" eaLnBrk="1" latinLnBrk="0" hangingPunct="1">
        <a:defRPr sz="1900" kern="1200">
          <a:solidFill>
            <a:schemeClr val="tx1"/>
          </a:solidFill>
          <a:latin typeface="+mn-lt"/>
          <a:ea typeface="+mn-ea"/>
          <a:cs typeface="+mn-cs"/>
        </a:defRPr>
      </a:lvl3pPr>
      <a:lvl4pPr marL="1436465" algn="l" defTabSz="957644" rtl="0" eaLnBrk="1" latinLnBrk="0" hangingPunct="1">
        <a:defRPr sz="1900" kern="1200">
          <a:solidFill>
            <a:schemeClr val="tx1"/>
          </a:solidFill>
          <a:latin typeface="+mn-lt"/>
          <a:ea typeface="+mn-ea"/>
          <a:cs typeface="+mn-cs"/>
        </a:defRPr>
      </a:lvl4pPr>
      <a:lvl5pPr marL="1915286" algn="l" defTabSz="957644" rtl="0" eaLnBrk="1" latinLnBrk="0" hangingPunct="1">
        <a:defRPr sz="1900" kern="1200">
          <a:solidFill>
            <a:schemeClr val="tx1"/>
          </a:solidFill>
          <a:latin typeface="+mn-lt"/>
          <a:ea typeface="+mn-ea"/>
          <a:cs typeface="+mn-cs"/>
        </a:defRPr>
      </a:lvl5pPr>
      <a:lvl6pPr marL="2394107" algn="l" defTabSz="957644" rtl="0" eaLnBrk="1" latinLnBrk="0" hangingPunct="1">
        <a:defRPr sz="1900" kern="1200">
          <a:solidFill>
            <a:schemeClr val="tx1"/>
          </a:solidFill>
          <a:latin typeface="+mn-lt"/>
          <a:ea typeface="+mn-ea"/>
          <a:cs typeface="+mn-cs"/>
        </a:defRPr>
      </a:lvl6pPr>
      <a:lvl7pPr marL="2872929" algn="l" defTabSz="957644" rtl="0" eaLnBrk="1" latinLnBrk="0" hangingPunct="1">
        <a:defRPr sz="1900" kern="1200">
          <a:solidFill>
            <a:schemeClr val="tx1"/>
          </a:solidFill>
          <a:latin typeface="+mn-lt"/>
          <a:ea typeface="+mn-ea"/>
          <a:cs typeface="+mn-cs"/>
        </a:defRPr>
      </a:lvl7pPr>
      <a:lvl8pPr marL="3351750" algn="l" defTabSz="957644" rtl="0" eaLnBrk="1" latinLnBrk="0" hangingPunct="1">
        <a:defRPr sz="1900" kern="1200">
          <a:solidFill>
            <a:schemeClr val="tx1"/>
          </a:solidFill>
          <a:latin typeface="+mn-lt"/>
          <a:ea typeface="+mn-ea"/>
          <a:cs typeface="+mn-cs"/>
        </a:defRPr>
      </a:lvl8pPr>
      <a:lvl9pPr marL="3830572" algn="l" defTabSz="95764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1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1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166939"/>
            <a:ext cx="9906000" cy="2524125"/>
          </a:xfrm>
          <a:prstGeom prst="rect">
            <a:avLst/>
          </a:prstGeom>
        </p:spPr>
      </p:pic>
      <p:sp>
        <p:nvSpPr>
          <p:cNvPr id="3" name="Прямоугольник 2"/>
          <p:cNvSpPr/>
          <p:nvPr/>
        </p:nvSpPr>
        <p:spPr>
          <a:xfrm>
            <a:off x="662523" y="825010"/>
            <a:ext cx="9243477" cy="973864"/>
          </a:xfrm>
          <a:prstGeom prst="rect">
            <a:avLst/>
          </a:prstGeom>
        </p:spPr>
        <p:txBody>
          <a:bodyPr wrap="square" lIns="95764" tIns="47883" rIns="95764" bIns="47883">
            <a:spAutoFit/>
          </a:bodyPr>
          <a:lstStyle/>
          <a:p>
            <a:pPr algn="ctr"/>
            <a:r>
              <a:rPr lang="ru-RU" i="1" dirty="0">
                <a:solidFill>
                  <a:srgbClr val="339A66"/>
                </a:solidFill>
                <a:latin typeface="Times New Roman,Bold"/>
                <a:cs typeface="Shonar Bangla" panose="020B0502040204020203" pitchFamily="34" charset="0"/>
              </a:rPr>
              <a:t>Муниципальное бюджетное </a:t>
            </a:r>
            <a:r>
              <a:rPr lang="ru-RU" i="1" dirty="0" smtClean="0">
                <a:solidFill>
                  <a:srgbClr val="339A66"/>
                </a:solidFill>
                <a:latin typeface="Times New Roman,Bold"/>
                <a:cs typeface="Shonar Bangla" panose="020B0502040204020203" pitchFamily="34" charset="0"/>
              </a:rPr>
              <a:t>дошкольное образовательное </a:t>
            </a:r>
            <a:r>
              <a:rPr lang="ru-RU" i="1" dirty="0">
                <a:solidFill>
                  <a:srgbClr val="339A66"/>
                </a:solidFill>
                <a:latin typeface="Times New Roman,Bold"/>
                <a:cs typeface="Shonar Bangla" panose="020B0502040204020203" pitchFamily="34" charset="0"/>
              </a:rPr>
              <a:t>учреждение К</a:t>
            </a:r>
            <a:r>
              <a:rPr lang="ru-RU" i="1" dirty="0" smtClean="0">
                <a:solidFill>
                  <a:srgbClr val="339A66"/>
                </a:solidFill>
                <a:latin typeface="Times New Roman,Bold"/>
                <a:cs typeface="Shonar Bangla" panose="020B0502040204020203" pitchFamily="34" charset="0"/>
              </a:rPr>
              <a:t>арабашский детский сад общеразвивающего </a:t>
            </a:r>
            <a:r>
              <a:rPr lang="ru-RU" i="1" dirty="0">
                <a:solidFill>
                  <a:srgbClr val="339A66"/>
                </a:solidFill>
                <a:latin typeface="Times New Roman,Bold"/>
                <a:cs typeface="Shonar Bangla" panose="020B0502040204020203" pitchFamily="34" charset="0"/>
              </a:rPr>
              <a:t>вида № </a:t>
            </a:r>
            <a:r>
              <a:rPr lang="ru-RU" i="1" dirty="0" smtClean="0">
                <a:solidFill>
                  <a:srgbClr val="339A66"/>
                </a:solidFill>
                <a:latin typeface="Times New Roman,Bold"/>
                <a:cs typeface="Shonar Bangla" panose="020B0502040204020203" pitchFamily="34" charset="0"/>
              </a:rPr>
              <a:t>1 «Рябинушка»</a:t>
            </a:r>
            <a:endParaRPr lang="ru-RU" i="1" dirty="0">
              <a:solidFill>
                <a:srgbClr val="339A66"/>
              </a:solidFill>
              <a:latin typeface="Times New Roman,Bold"/>
              <a:cs typeface="Shonar Bangla" panose="020B0502040204020203" pitchFamily="34" charset="0"/>
            </a:endParaRPr>
          </a:p>
          <a:p>
            <a:pPr algn="ctr"/>
            <a:r>
              <a:rPr lang="ru-RU" i="1" dirty="0">
                <a:solidFill>
                  <a:srgbClr val="339A66"/>
                </a:solidFill>
                <a:latin typeface="Times New Roman,Bold"/>
                <a:cs typeface="Shonar Bangla" panose="020B0502040204020203" pitchFamily="34" charset="0"/>
              </a:rPr>
              <a:t>Бугульминского муниципального </a:t>
            </a:r>
            <a:r>
              <a:rPr lang="ru-RU" i="1" dirty="0" smtClean="0">
                <a:solidFill>
                  <a:srgbClr val="339A66"/>
                </a:solidFill>
                <a:latin typeface="Times New Roman,Bold"/>
                <a:cs typeface="Shonar Bangla" panose="020B0502040204020203" pitchFamily="34" charset="0"/>
              </a:rPr>
              <a:t>района Республики </a:t>
            </a:r>
            <a:r>
              <a:rPr lang="ru-RU" i="1" dirty="0">
                <a:solidFill>
                  <a:srgbClr val="339A66"/>
                </a:solidFill>
                <a:latin typeface="Times New Roman,Bold"/>
                <a:cs typeface="Shonar Bangla" panose="020B0502040204020203" pitchFamily="34" charset="0"/>
              </a:rPr>
              <a:t>Татарстан</a:t>
            </a:r>
            <a:endParaRPr lang="ru-RU" sz="2100" i="1" dirty="0">
              <a:cs typeface="Shonar Bangla" panose="020B0502040204020203" pitchFamily="34" charset="0"/>
            </a:endParaRPr>
          </a:p>
        </p:txBody>
      </p:sp>
      <p:sp>
        <p:nvSpPr>
          <p:cNvPr id="4" name="Прямоугольник 3"/>
          <p:cNvSpPr/>
          <p:nvPr/>
        </p:nvSpPr>
        <p:spPr>
          <a:xfrm>
            <a:off x="2202921" y="4869162"/>
            <a:ext cx="6182462" cy="989253"/>
          </a:xfrm>
          <a:prstGeom prst="rect">
            <a:avLst/>
          </a:prstGeom>
        </p:spPr>
        <p:txBody>
          <a:bodyPr wrap="square" lIns="95764" tIns="47883" rIns="95764" bIns="47883">
            <a:spAutoFit/>
          </a:bodyPr>
          <a:lstStyle/>
          <a:p>
            <a:pPr algn="ctr"/>
            <a:r>
              <a:rPr lang="ru-RU" sz="2900" b="1" i="1" dirty="0">
                <a:solidFill>
                  <a:srgbClr val="339A66"/>
                </a:solidFill>
                <a:latin typeface="Times New Roman,Bold"/>
                <a:cs typeface="Shonar Bangla" panose="020B0502040204020203" pitchFamily="34" charset="0"/>
              </a:rPr>
              <a:t>Муниципальный  конкурс #ЭКОВЕСНА 2023</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602328" cy="82501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332590" y="1"/>
            <a:ext cx="1573411" cy="908720"/>
          </a:xfrm>
          <a:prstGeom prst="rect">
            <a:avLst/>
          </a:prstGeom>
        </p:spPr>
      </p:pic>
    </p:spTree>
    <p:extLst>
      <p:ext uri="{BB962C8B-B14F-4D97-AF65-F5344CB8AC3E}">
        <p14:creationId xmlns:p14="http://schemas.microsoft.com/office/powerpoint/2010/main" xmlns="" val="4221034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94629" y="83309"/>
            <a:ext cx="9327450" cy="992414"/>
          </a:xfrm>
          <a:prstGeom prst="rect">
            <a:avLst/>
          </a:prstGeom>
        </p:spPr>
        <p:txBody>
          <a:bodyPr wrap="square" lIns="68415" tIns="34208" rIns="68415" bIns="34208">
            <a:spAutoFit/>
          </a:bodyPr>
          <a:lstStyle/>
          <a:p>
            <a:pPr indent="264873" algn="just"/>
            <a:r>
              <a:rPr lang="ru-RU" sz="1500" b="1" dirty="0" smtClean="0">
                <a:solidFill>
                  <a:schemeClr val="accent3">
                    <a:lumMod val="50000"/>
                  </a:schemeClr>
                </a:solidFill>
                <a:latin typeface="Times New Roman" pitchFamily="18" charset="0"/>
                <a:cs typeface="Times New Roman" pitchFamily="18" charset="0"/>
              </a:rPr>
              <a:t>В группе были </a:t>
            </a:r>
            <a:r>
              <a:rPr lang="ru-RU" sz="1500" b="1" dirty="0">
                <a:solidFill>
                  <a:schemeClr val="accent3">
                    <a:lumMod val="50000"/>
                  </a:schemeClr>
                </a:solidFill>
                <a:latin typeface="Times New Roman" pitchFamily="18" charset="0"/>
                <a:cs typeface="Times New Roman" pitchFamily="18" charset="0"/>
              </a:rPr>
              <a:t>проведены мероприятия по экологическому воспитанию дошкольников:</a:t>
            </a:r>
          </a:p>
          <a:p>
            <a:pPr indent="264873" algn="just">
              <a:buFont typeface="Wingdings" pitchFamily="2" charset="2"/>
              <a:buChar char="Ø"/>
            </a:pPr>
            <a:r>
              <a:rPr lang="ru-RU" sz="1500" b="1" dirty="0">
                <a:solidFill>
                  <a:schemeClr val="accent3">
                    <a:lumMod val="50000"/>
                  </a:schemeClr>
                </a:solidFill>
                <a:latin typeface="Times New Roman" pitchFamily="18" charset="0"/>
                <a:cs typeface="Times New Roman" pitchFamily="18" charset="0"/>
              </a:rPr>
              <a:t> беседы: «Земля – наш общий дом», «Вода-источник </a:t>
            </a:r>
            <a:r>
              <a:rPr lang="ru-RU" sz="1500" b="1" dirty="0" smtClean="0">
                <a:solidFill>
                  <a:schemeClr val="accent3">
                    <a:lumMod val="50000"/>
                  </a:schemeClr>
                </a:solidFill>
                <a:latin typeface="Times New Roman" pitchFamily="18" charset="0"/>
                <a:cs typeface="Times New Roman" pitchFamily="18" charset="0"/>
              </a:rPr>
              <a:t>жизни»</a:t>
            </a:r>
          </a:p>
          <a:p>
            <a:pPr indent="264873" algn="just">
              <a:buFont typeface="Wingdings" pitchFamily="2" charset="2"/>
              <a:buChar char="Ø"/>
            </a:pPr>
            <a:r>
              <a:rPr lang="ru-RU" sz="1500" b="1" dirty="0" smtClean="0">
                <a:solidFill>
                  <a:schemeClr val="accent3">
                    <a:lumMod val="50000"/>
                  </a:schemeClr>
                </a:solidFill>
                <a:latin typeface="Times New Roman" pitchFamily="18" charset="0"/>
                <a:cs typeface="Times New Roman" pitchFamily="18" charset="0"/>
              </a:rPr>
              <a:t>тематические </a:t>
            </a:r>
            <a:r>
              <a:rPr lang="ru-RU" sz="1500" b="1" dirty="0">
                <a:solidFill>
                  <a:schemeClr val="accent3">
                    <a:lumMod val="50000"/>
                  </a:schemeClr>
                </a:solidFill>
                <a:latin typeface="Times New Roman" pitchFamily="18" charset="0"/>
                <a:cs typeface="Times New Roman" pitchFamily="18" charset="0"/>
              </a:rPr>
              <a:t>занятия: «</a:t>
            </a:r>
            <a:r>
              <a:rPr lang="ru-RU" sz="1500" b="1" dirty="0" err="1" smtClean="0">
                <a:solidFill>
                  <a:schemeClr val="accent3">
                    <a:lumMod val="50000"/>
                  </a:schemeClr>
                </a:solidFill>
                <a:latin typeface="Times New Roman" pitchFamily="18" charset="0"/>
                <a:cs typeface="Times New Roman" pitchFamily="18" charset="0"/>
              </a:rPr>
              <a:t>Эколята</a:t>
            </a:r>
            <a:r>
              <a:rPr lang="ru-RU" sz="1500" b="1" dirty="0" smtClean="0">
                <a:solidFill>
                  <a:schemeClr val="accent3">
                    <a:lumMod val="50000"/>
                  </a:schemeClr>
                </a:solidFill>
                <a:latin typeface="Times New Roman" pitchFamily="18" charset="0"/>
                <a:cs typeface="Times New Roman" pitchFamily="18" charset="0"/>
              </a:rPr>
              <a:t> на </a:t>
            </a:r>
            <a:r>
              <a:rPr lang="ru-RU" sz="1500" b="1" dirty="0">
                <a:solidFill>
                  <a:schemeClr val="accent3">
                    <a:lumMod val="50000"/>
                  </a:schemeClr>
                </a:solidFill>
                <a:latin typeface="Times New Roman" pitchFamily="18" charset="0"/>
                <a:cs typeface="Times New Roman" pitchFamily="18" charset="0"/>
              </a:rPr>
              <a:t>помощь», «</a:t>
            </a:r>
            <a:r>
              <a:rPr lang="ru-RU" sz="1500" b="1" dirty="0" smtClean="0">
                <a:solidFill>
                  <a:schemeClr val="accent3">
                    <a:lumMod val="50000"/>
                  </a:schemeClr>
                </a:solidFill>
                <a:latin typeface="Times New Roman" pitchFamily="18" charset="0"/>
                <a:cs typeface="Times New Roman" pitchFamily="18" charset="0"/>
              </a:rPr>
              <a:t>Удивительная вода», «</a:t>
            </a:r>
            <a:r>
              <a:rPr lang="ru-RU" sz="1500" b="1" dirty="0">
                <a:solidFill>
                  <a:schemeClr val="accent3">
                    <a:lumMod val="50000"/>
                  </a:schemeClr>
                </a:solidFill>
                <a:latin typeface="Times New Roman" pitchFamily="18" charset="0"/>
                <a:cs typeface="Times New Roman" pitchFamily="18" charset="0"/>
              </a:rPr>
              <a:t>Лесные приключения», «В мире животных</a:t>
            </a:r>
            <a:r>
              <a:rPr lang="ru-RU" sz="1500" b="1" dirty="0" smtClean="0">
                <a:solidFill>
                  <a:schemeClr val="accent3">
                    <a:lumMod val="50000"/>
                  </a:schemeClr>
                </a:solidFill>
                <a:latin typeface="Times New Roman" pitchFamily="18" charset="0"/>
                <a:cs typeface="Times New Roman" pitchFamily="18" charset="0"/>
              </a:rPr>
              <a:t>» , «Удивительное рядом».</a:t>
            </a:r>
            <a:endParaRPr lang="ru-RU" sz="1500" b="1" dirty="0">
              <a:solidFill>
                <a:schemeClr val="accent3">
                  <a:lumMod val="50000"/>
                </a:schemeClr>
              </a:solidFill>
              <a:latin typeface="Times New Roman" pitchFamily="18" charset="0"/>
              <a:cs typeface="Times New Roman" pitchFamily="18" charset="0"/>
            </a:endParaRPr>
          </a:p>
        </p:txBody>
      </p:sp>
      <p:pic>
        <p:nvPicPr>
          <p:cNvPr id="6" name="Picture 15" descr="C:\Users\renis\OneDrive\Рабочий стол\эковесна 2022 год — копия\P_20180521_11135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7540" y="2863223"/>
            <a:ext cx="2249693" cy="3600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7" name="Picture 16" descr="C:\Users\renis\OneDrive\Рабочий стол\эковесна 2022 год — копия\20210416_102335.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18677" y="1063023"/>
            <a:ext cx="2730303" cy="18902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8" name="Picture 14" descr="C:\Users\renis\OneDrive\Рабочий стол\эковесна 2022 год — копия\IMG-20190624-WA0016.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75449" y="1165891"/>
            <a:ext cx="2748877" cy="19030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24578" name="Picture 2" descr="https://sun9-45.userapi.com/impg/oHbQwzayJOWImENO9y8F5BpAIbiLELybumGWag/sxFaKJEBAug.jpg?size=810x1080&amp;quality=95&amp;sign=19f2d1ddc2a43c73deca3ceb2fdec9f8&amp;type=album"/>
          <p:cNvPicPr>
            <a:picLocks noChangeAspect="1" noChangeArrowheads="1"/>
          </p:cNvPicPr>
          <p:nvPr/>
        </p:nvPicPr>
        <p:blipFill>
          <a:blip r:embed="rId5" cstate="print"/>
          <a:srcRect/>
          <a:stretch>
            <a:fillRect/>
          </a:stretch>
        </p:blipFill>
        <p:spPr bwMode="auto">
          <a:xfrm>
            <a:off x="383921" y="3068960"/>
            <a:ext cx="2825350" cy="34775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4580" name="Picture 4" descr="https://sun9-19.userapi.com/impg/V_u8qc-qGFIvnc3hW5q3_6vZTUBJYAnGsXQC0A/DDPgFRmSlik.jpg?size=810x1080&amp;quality=95&amp;sign=feff9f3801ad8b41e4fe5c3f8984e6a9&amp;type=album"/>
          <p:cNvPicPr>
            <a:picLocks noChangeAspect="1" noChangeArrowheads="1"/>
          </p:cNvPicPr>
          <p:nvPr/>
        </p:nvPicPr>
        <p:blipFill>
          <a:blip r:embed="rId6" cstate="print"/>
          <a:srcRect/>
          <a:stretch>
            <a:fillRect/>
          </a:stretch>
        </p:blipFill>
        <p:spPr bwMode="auto">
          <a:xfrm>
            <a:off x="3894311" y="3017526"/>
            <a:ext cx="2799783" cy="34460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06803" y="291508"/>
            <a:ext cx="1343111" cy="392250"/>
          </a:xfrm>
          <a:prstGeom prst="rect">
            <a:avLst/>
          </a:prstGeom>
        </p:spPr>
        <p:txBody>
          <a:bodyPr wrap="none" lIns="68415" tIns="34208" rIns="68415" bIns="34208">
            <a:spAutoFit/>
          </a:bodyPr>
          <a:lstStyle/>
          <a:p>
            <a:r>
              <a:rPr lang="ru-RU" sz="2100" b="1" dirty="0" err="1" smtClean="0">
                <a:solidFill>
                  <a:srgbClr val="009900"/>
                </a:solidFill>
                <a:latin typeface="Times New Roman" pitchFamily="18" charset="0"/>
                <a:cs typeface="Times New Roman" pitchFamily="18" charset="0"/>
              </a:rPr>
              <a:t>экосказка</a:t>
            </a:r>
            <a:endParaRPr lang="ru-RU" dirty="0"/>
          </a:p>
        </p:txBody>
      </p:sp>
      <p:sp>
        <p:nvSpPr>
          <p:cNvPr id="23554" name="AutoShape 2" descr="blob:https://web.whatsapp.com/19b9a813-7796-4507-92e5-e19f3edc3df2"/>
          <p:cNvSpPr>
            <a:spLocks noChangeAspect="1" noChangeArrowheads="1"/>
          </p:cNvSpPr>
          <p:nvPr/>
        </p:nvSpPr>
        <p:spPr bwMode="auto">
          <a:xfrm>
            <a:off x="120385" y="-103188"/>
            <a:ext cx="235857" cy="217715"/>
          </a:xfrm>
          <a:prstGeom prst="rect">
            <a:avLst/>
          </a:prstGeom>
          <a:noFill/>
        </p:spPr>
        <p:txBody>
          <a:bodyPr vert="horz" wrap="square" lIns="68415" tIns="34208" rIns="68415" bIns="34208" numCol="1" anchor="t" anchorCtr="0" compatLnSpc="1">
            <a:prstTxWarp prst="textNoShape">
              <a:avLst/>
            </a:prstTxWarp>
          </a:bodyPr>
          <a:lstStyle/>
          <a:p>
            <a:endParaRPr lang="ru-RU"/>
          </a:p>
        </p:txBody>
      </p:sp>
      <p:pic>
        <p:nvPicPr>
          <p:cNvPr id="6" name="Рисунок 5" descr="5efa8974-b613-405a-8bc7-85a4d725f558.jpg"/>
          <p:cNvPicPr>
            <a:picLocks noChangeAspect="1"/>
          </p:cNvPicPr>
          <p:nvPr/>
        </p:nvPicPr>
        <p:blipFill>
          <a:blip r:embed="rId2" cstate="print"/>
          <a:stretch>
            <a:fillRect/>
          </a:stretch>
        </p:blipFill>
        <p:spPr>
          <a:xfrm>
            <a:off x="5120161" y="702983"/>
            <a:ext cx="4572218" cy="25893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Рисунок 6" descr="19b9a813-7796-4507-92e5-e19f3edc3df2.jpg"/>
          <p:cNvPicPr>
            <a:picLocks noChangeAspect="1"/>
          </p:cNvPicPr>
          <p:nvPr/>
        </p:nvPicPr>
        <p:blipFill>
          <a:blip r:embed="rId3" cstate="print"/>
          <a:stretch>
            <a:fillRect/>
          </a:stretch>
        </p:blipFill>
        <p:spPr>
          <a:xfrm>
            <a:off x="1999815" y="3583303"/>
            <a:ext cx="5686627" cy="29512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Рисунок 7" descr="088476f2-8eba-415c-9c2a-b4f690bf4184.jpg"/>
          <p:cNvPicPr>
            <a:picLocks noChangeAspect="1"/>
          </p:cNvPicPr>
          <p:nvPr/>
        </p:nvPicPr>
        <p:blipFill>
          <a:blip r:embed="rId4" cstate="print"/>
          <a:stretch>
            <a:fillRect/>
          </a:stretch>
        </p:blipFill>
        <p:spPr>
          <a:xfrm>
            <a:off x="216759" y="702983"/>
            <a:ext cx="4658021" cy="25717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300" dirty="0" smtClean="0">
                <a:solidFill>
                  <a:schemeClr val="accent3">
                    <a:lumMod val="50000"/>
                  </a:schemeClr>
                </a:solidFill>
                <a:latin typeface="Times New Roman" pitchFamily="18" charset="0"/>
                <a:cs typeface="Times New Roman" pitchFamily="18" charset="0"/>
              </a:rPr>
              <a:t>Проект «Юный исследователь»</a:t>
            </a:r>
            <a:br>
              <a:rPr lang="ru-RU" sz="2300" dirty="0" smtClean="0">
                <a:solidFill>
                  <a:schemeClr val="accent3">
                    <a:lumMod val="50000"/>
                  </a:schemeClr>
                </a:solidFill>
                <a:latin typeface="Times New Roman" pitchFamily="18" charset="0"/>
                <a:cs typeface="Times New Roman" pitchFamily="18" charset="0"/>
              </a:rPr>
            </a:br>
            <a:r>
              <a:rPr lang="ru-RU" sz="2300" dirty="0" smtClean="0">
                <a:solidFill>
                  <a:schemeClr val="accent3">
                    <a:lumMod val="50000"/>
                  </a:schemeClr>
                </a:solidFill>
                <a:latin typeface="Times New Roman" pitchFamily="18" charset="0"/>
                <a:cs typeface="Times New Roman" pitchFamily="18" charset="0"/>
              </a:rPr>
              <a:t>Данный тип проекта опытно-исследовательский, групповой. Участниками проекта являются дети подготовительной к школе группы, воспитатели и родители воспитанников.</a:t>
            </a:r>
            <a:endParaRPr lang="ru-RU" sz="2300" dirty="0">
              <a:solidFill>
                <a:schemeClr val="accent3">
                  <a:lumMod val="50000"/>
                </a:schemeClr>
              </a:solidFill>
              <a:latin typeface="Times New Roman" pitchFamily="18" charset="0"/>
              <a:cs typeface="Times New Roman" pitchFamily="18" charset="0"/>
            </a:endParaRPr>
          </a:p>
        </p:txBody>
      </p:sp>
      <p:pic>
        <p:nvPicPr>
          <p:cNvPr id="22529" name="Picture 1" descr="C:\Users\1 младшая\Desktop\OubT4GA5xc0.jpg"/>
          <p:cNvPicPr>
            <a:picLocks noGrp="1" noChangeAspect="1" noChangeArrowheads="1"/>
          </p:cNvPicPr>
          <p:nvPr>
            <p:ph idx="1"/>
          </p:nvPr>
        </p:nvPicPr>
        <p:blipFill>
          <a:blip r:embed="rId2" cstate="print"/>
          <a:srcRect/>
          <a:stretch>
            <a:fillRect/>
          </a:stretch>
        </p:blipFill>
        <p:spPr bwMode="auto">
          <a:xfrm>
            <a:off x="495362" y="1474498"/>
            <a:ext cx="1857490" cy="228614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2530" name="Picture 2" descr="C:\Users\1 младшая\Desktop\Y_2-4IJp7C4.jpg"/>
          <p:cNvPicPr>
            <a:picLocks noChangeAspect="1" noChangeArrowheads="1"/>
          </p:cNvPicPr>
          <p:nvPr/>
        </p:nvPicPr>
        <p:blipFill>
          <a:blip r:embed="rId3" cstate="print"/>
          <a:srcRect/>
          <a:stretch>
            <a:fillRect/>
          </a:stretch>
        </p:blipFill>
        <p:spPr bwMode="auto">
          <a:xfrm>
            <a:off x="1888374" y="2554617"/>
            <a:ext cx="2005937" cy="24688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2531" name="Picture 3" descr="C:\Users\1 младшая\Desktop\3fJ0ArsCVPI.jpg"/>
          <p:cNvPicPr>
            <a:picLocks noChangeAspect="1" noChangeArrowheads="1"/>
          </p:cNvPicPr>
          <p:nvPr/>
        </p:nvPicPr>
        <p:blipFill>
          <a:blip r:embed="rId4" cstate="print"/>
          <a:srcRect/>
          <a:stretch>
            <a:fillRect/>
          </a:stretch>
        </p:blipFill>
        <p:spPr bwMode="auto">
          <a:xfrm>
            <a:off x="3225666" y="3634737"/>
            <a:ext cx="1982098" cy="24395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2532" name="Picture 4" descr="C:\Users\1 младшая\Desktop\0teW0Nu_AXc.jpg"/>
          <p:cNvPicPr>
            <a:picLocks noChangeAspect="1" noChangeArrowheads="1"/>
          </p:cNvPicPr>
          <p:nvPr/>
        </p:nvPicPr>
        <p:blipFill>
          <a:blip r:embed="rId5" cstate="print"/>
          <a:srcRect/>
          <a:stretch>
            <a:fillRect/>
          </a:stretch>
        </p:blipFill>
        <p:spPr bwMode="auto">
          <a:xfrm>
            <a:off x="6513173" y="1577366"/>
            <a:ext cx="3095651" cy="21431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2533" name="Picture 5" descr="C:\Users\1 младшая\Desktop\Vi5B8vNw63A.jpg"/>
          <p:cNvPicPr>
            <a:picLocks noChangeAspect="1" noChangeArrowheads="1"/>
          </p:cNvPicPr>
          <p:nvPr/>
        </p:nvPicPr>
        <p:blipFill>
          <a:blip r:embed="rId6" cstate="print"/>
          <a:srcRect/>
          <a:stretch>
            <a:fillRect/>
          </a:stretch>
        </p:blipFill>
        <p:spPr bwMode="auto">
          <a:xfrm>
            <a:off x="5565925" y="3891908"/>
            <a:ext cx="3231263" cy="22370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300" dirty="0" smtClean="0">
                <a:solidFill>
                  <a:schemeClr val="accent3">
                    <a:lumMod val="50000"/>
                  </a:schemeClr>
                </a:solidFill>
                <a:latin typeface="Times New Roman" pitchFamily="18" charset="0"/>
                <a:cs typeface="Times New Roman" pitchFamily="18" charset="0"/>
              </a:rPr>
              <a:t>Акция «Сбор вторсырья»</a:t>
            </a:r>
            <a:endParaRPr lang="ru-RU" sz="2300" dirty="0">
              <a:solidFill>
                <a:schemeClr val="accent3">
                  <a:lumMod val="50000"/>
                </a:schemeClr>
              </a:solidFill>
              <a:latin typeface="Times New Roman" pitchFamily="18" charset="0"/>
              <a:cs typeface="Times New Roman" pitchFamily="18" charset="0"/>
            </a:endParaRPr>
          </a:p>
        </p:txBody>
      </p:sp>
      <p:pic>
        <p:nvPicPr>
          <p:cNvPr id="25602" name="Picture 2" descr="C:\Users\1 младшая\Desktop\25731e08-30b4-4a2f-b25b-1cf1365485a7.jpg"/>
          <p:cNvPicPr>
            <a:picLocks noChangeAspect="1" noChangeArrowheads="1"/>
          </p:cNvPicPr>
          <p:nvPr/>
        </p:nvPicPr>
        <p:blipFill>
          <a:blip r:embed="rId2" cstate="print"/>
          <a:srcRect/>
          <a:stretch>
            <a:fillRect/>
          </a:stretch>
        </p:blipFill>
        <p:spPr bwMode="auto">
          <a:xfrm>
            <a:off x="272480" y="1577366"/>
            <a:ext cx="5079195" cy="3516366"/>
          </a:xfrm>
          <a:prstGeom prst="rect">
            <a:avLst/>
          </a:prstGeom>
          <a:noFill/>
        </p:spPr>
      </p:pic>
      <p:pic>
        <p:nvPicPr>
          <p:cNvPr id="25603" name="Picture 3" descr="C:\Users\1 младшая\Desktop\f288736e-3d45-47aa-91e3-a32c721a0956.jpg"/>
          <p:cNvPicPr>
            <a:picLocks noChangeAspect="1" noChangeArrowheads="1"/>
          </p:cNvPicPr>
          <p:nvPr/>
        </p:nvPicPr>
        <p:blipFill>
          <a:blip r:embed="rId3" cstate="print"/>
          <a:srcRect/>
          <a:stretch>
            <a:fillRect/>
          </a:stretch>
        </p:blipFill>
        <p:spPr bwMode="auto">
          <a:xfrm>
            <a:off x="328201" y="1577366"/>
            <a:ext cx="5079195" cy="35163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5604" name="Picture 4" descr="C:\Users\1 младшая\Desktop\25731e08-30b4-4a2f-b25b-1cf1365485a7.jpg"/>
          <p:cNvPicPr>
            <a:picLocks noGrp="1" noChangeAspect="1" noChangeArrowheads="1"/>
          </p:cNvPicPr>
          <p:nvPr>
            <p:ph idx="1"/>
          </p:nvPr>
        </p:nvPicPr>
        <p:blipFill>
          <a:blip r:embed="rId2" cstate="print"/>
          <a:srcRect/>
          <a:stretch>
            <a:fillRect/>
          </a:stretch>
        </p:blipFill>
        <p:spPr bwMode="auto">
          <a:xfrm>
            <a:off x="4451516" y="3223263"/>
            <a:ext cx="4928712" cy="341218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2" descr="C:\Users\renis\OneDrive\Рабочий стол\IMG20211130095839_01 (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8504" y="1268760"/>
            <a:ext cx="4160256" cy="28801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p:txBody>
          <a:bodyPr/>
          <a:lstStyle/>
          <a:p>
            <a:r>
              <a:rPr lang="ru-RU" sz="4900" b="1" dirty="0" smtClean="0">
                <a:solidFill>
                  <a:schemeClr val="accent3">
                    <a:lumMod val="50000"/>
                  </a:schemeClr>
                </a:solidFill>
                <a:latin typeface="Times New Roman" pitchFamily="18" charset="0"/>
                <a:cs typeface="Times New Roman" pitchFamily="18" charset="0"/>
              </a:rPr>
              <a:t>Эко - мода</a:t>
            </a:r>
            <a:endParaRPr lang="ru-RU" dirty="0"/>
          </a:p>
        </p:txBody>
      </p:sp>
      <p:sp>
        <p:nvSpPr>
          <p:cNvPr id="3" name="Содержимое 2"/>
          <p:cNvSpPr>
            <a:spLocks noGrp="1"/>
          </p:cNvSpPr>
          <p:nvPr>
            <p:ph idx="1"/>
          </p:nvPr>
        </p:nvSpPr>
        <p:spPr/>
        <p:txBody>
          <a:bodyPr>
            <a:normAutofit fontScale="92500" lnSpcReduction="10000"/>
          </a:bodyPr>
          <a:lstStyle/>
          <a:p>
            <a:pPr>
              <a:buNone/>
            </a:pPr>
            <a:r>
              <a:rPr lang="ru-RU" sz="3600" b="1" dirty="0" smtClean="0">
                <a:solidFill>
                  <a:srgbClr val="009900"/>
                </a:solidFill>
                <a:latin typeface="Times New Roman" pitchFamily="18" charset="0"/>
                <a:cs typeface="Times New Roman" pitchFamily="18" charset="0"/>
              </a:rPr>
              <a:t>                         </a:t>
            </a:r>
          </a:p>
          <a:p>
            <a:pPr>
              <a:buNone/>
            </a:pPr>
            <a:r>
              <a:rPr lang="ru-RU" sz="3600" b="1" dirty="0" smtClean="0">
                <a:solidFill>
                  <a:schemeClr val="accent3">
                    <a:lumMod val="50000"/>
                  </a:schemeClr>
                </a:solidFill>
                <a:latin typeface="Times New Roman" pitchFamily="18" charset="0"/>
                <a:cs typeface="Times New Roman" pitchFamily="18" charset="0"/>
              </a:rPr>
              <a:t>                       </a:t>
            </a:r>
          </a:p>
          <a:p>
            <a:pPr>
              <a:buNone/>
            </a:pPr>
            <a:endParaRPr lang="ru-RU" sz="3600" b="1" dirty="0" smtClean="0">
              <a:solidFill>
                <a:schemeClr val="accent3">
                  <a:lumMod val="50000"/>
                </a:schemeClr>
              </a:solidFill>
              <a:latin typeface="Times New Roman" pitchFamily="18" charset="0"/>
              <a:cs typeface="Times New Roman" pitchFamily="18" charset="0"/>
            </a:endParaRPr>
          </a:p>
          <a:p>
            <a:pPr>
              <a:buNone/>
            </a:pPr>
            <a:endParaRPr lang="ru-RU" sz="3600" b="1" dirty="0" smtClean="0">
              <a:solidFill>
                <a:schemeClr val="accent3">
                  <a:lumMod val="50000"/>
                </a:schemeClr>
              </a:solidFill>
              <a:latin typeface="Times New Roman" pitchFamily="18" charset="0"/>
              <a:cs typeface="Times New Roman" pitchFamily="18" charset="0"/>
            </a:endParaRPr>
          </a:p>
          <a:p>
            <a:pPr>
              <a:buNone/>
            </a:pPr>
            <a:endParaRPr lang="ru-RU" sz="3600" b="1" dirty="0" smtClean="0">
              <a:solidFill>
                <a:schemeClr val="accent3">
                  <a:lumMod val="50000"/>
                </a:schemeClr>
              </a:solidFill>
              <a:latin typeface="Times New Roman" pitchFamily="18" charset="0"/>
              <a:cs typeface="Times New Roman" pitchFamily="18" charset="0"/>
            </a:endParaRPr>
          </a:p>
          <a:p>
            <a:pPr>
              <a:buNone/>
            </a:pPr>
            <a:endParaRPr lang="ru-RU" sz="3600" b="1" dirty="0" smtClean="0">
              <a:solidFill>
                <a:schemeClr val="accent3">
                  <a:lumMod val="50000"/>
                </a:schemeClr>
              </a:solidFill>
              <a:latin typeface="Times New Roman" pitchFamily="18" charset="0"/>
              <a:cs typeface="Times New Roman" pitchFamily="18" charset="0"/>
            </a:endParaRPr>
          </a:p>
          <a:p>
            <a:pPr>
              <a:buNone/>
            </a:pPr>
            <a:endParaRPr lang="ru-RU" sz="3600" b="1" dirty="0" smtClean="0">
              <a:solidFill>
                <a:schemeClr val="accent3">
                  <a:lumMod val="50000"/>
                </a:schemeClr>
              </a:solidFill>
              <a:latin typeface="Times New Roman" pitchFamily="18" charset="0"/>
              <a:cs typeface="Times New Roman" pitchFamily="18" charset="0"/>
            </a:endParaRPr>
          </a:p>
          <a:p>
            <a:pPr>
              <a:buNone/>
            </a:pPr>
            <a:r>
              <a:rPr lang="ru-RU" sz="3600" b="1" dirty="0" smtClean="0">
                <a:solidFill>
                  <a:schemeClr val="accent3">
                    <a:lumMod val="50000"/>
                  </a:schemeClr>
                </a:solidFill>
                <a:latin typeface="Times New Roman" pitchFamily="18" charset="0"/>
                <a:cs typeface="Times New Roman" pitchFamily="18" charset="0"/>
              </a:rPr>
              <a:t> </a:t>
            </a:r>
            <a:endParaRPr lang="ru-RU" dirty="0" smtClean="0">
              <a:solidFill>
                <a:schemeClr val="accent3">
                  <a:lumMod val="50000"/>
                </a:schemeClr>
              </a:solidFill>
            </a:endParaRPr>
          </a:p>
          <a:p>
            <a:endParaRPr lang="ru-RU" dirty="0"/>
          </a:p>
        </p:txBody>
      </p:sp>
      <p:pic>
        <p:nvPicPr>
          <p:cNvPr id="4" name="Picture 13" descr="C:\Users\renis\OneDrive\Рабочий стол\IMG20211130095356.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04701" y="394377"/>
            <a:ext cx="2047728" cy="25202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5" name="Picture 3" descr="C:\Users\renis\OneDrive\Рабочий стол\IMG20211130094841 (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8244" y="394377"/>
            <a:ext cx="2141182" cy="26353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6" name="Picture 14" descr="C:\Users\renis\OneDrive\Рабочий стол\IMG20211130095206_0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460421" y="3223263"/>
            <a:ext cx="1964147" cy="24174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9" name="Picture 6" descr="C:\Users\renis\OneDrive\Рабочий стол\IMG20211130095100_01.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85405" y="3223263"/>
            <a:ext cx="2002105" cy="24641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7" name="Picture 5" descr="C:\Users\renis\OneDrive\Рабочий стол\IMG20211130095038_01.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287323" y="4149080"/>
            <a:ext cx="1991775" cy="245141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8" name="Picture 4" descr="C:\Users\renis\OneDrive\Рабочий стол\IMG20211130094854.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114224" y="4149080"/>
            <a:ext cx="2005937" cy="24688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000" dirty="0" smtClean="0">
                <a:solidFill>
                  <a:schemeClr val="accent3">
                    <a:lumMod val="50000"/>
                  </a:schemeClr>
                </a:solidFill>
                <a:latin typeface="Times New Roman" pitchFamily="18" charset="0"/>
                <a:cs typeface="Times New Roman" pitchFamily="18" charset="0"/>
              </a:rPr>
              <a:t>Экскурсия «Познание природы»</a:t>
            </a:r>
            <a:endParaRPr lang="ru-RU" sz="3000" dirty="0">
              <a:solidFill>
                <a:schemeClr val="accent3">
                  <a:lumMod val="50000"/>
                </a:schemeClr>
              </a:solidFill>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3965" y="1577367"/>
            <a:ext cx="4123315" cy="21398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3" descr="C:\Users\renis\OneDrive\Рабочий стол\эковесна 2022 год — копия\P_20180508_10414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5535" y="4097646"/>
            <a:ext cx="4143190" cy="21512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pic>
        <p:nvPicPr>
          <p:cNvPr id="27650" name="Picture 2" descr="C:\Users\1 младшая\Desktop\фото и видео различные\Фото\IMG20220421110836.jpg"/>
          <p:cNvPicPr>
            <a:picLocks noChangeAspect="1" noChangeArrowheads="1"/>
          </p:cNvPicPr>
          <p:nvPr/>
        </p:nvPicPr>
        <p:blipFill>
          <a:blip r:embed="rId4" cstate="print"/>
          <a:srcRect/>
          <a:stretch>
            <a:fillRect/>
          </a:stretch>
        </p:blipFill>
        <p:spPr bwMode="auto">
          <a:xfrm>
            <a:off x="6513174" y="1268760"/>
            <a:ext cx="2837033" cy="34917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1 младшая\Desktop\фото и видео различные\Фото\IMG20220421111314.jpg"/>
          <p:cNvPicPr>
            <a:picLocks noGrp="1" noChangeAspect="1" noChangeArrowheads="1"/>
          </p:cNvPicPr>
          <p:nvPr>
            <p:ph idx="1"/>
          </p:nvPr>
        </p:nvPicPr>
        <p:blipFill>
          <a:blip r:embed="rId2" cstate="print"/>
          <a:srcRect/>
          <a:stretch>
            <a:fillRect/>
          </a:stretch>
        </p:blipFill>
        <p:spPr bwMode="auto">
          <a:xfrm>
            <a:off x="551083" y="1371629"/>
            <a:ext cx="2103794" cy="25892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Заголовок 1"/>
          <p:cNvSpPr>
            <a:spLocks noGrp="1"/>
          </p:cNvSpPr>
          <p:nvPr>
            <p:ph type="title"/>
          </p:nvPr>
        </p:nvSpPr>
        <p:spPr/>
        <p:txBody>
          <a:bodyPr>
            <a:noAutofit/>
          </a:bodyPr>
          <a:lstStyle/>
          <a:p>
            <a:pPr lvl="0"/>
            <a:r>
              <a:rPr lang="ru-RU" sz="1800" dirty="0" smtClean="0">
                <a:solidFill>
                  <a:schemeClr val="accent3">
                    <a:lumMod val="50000"/>
                  </a:schemeClr>
                </a:solidFill>
                <a:latin typeface="Times New Roman" pitchFamily="18" charset="0"/>
                <a:cs typeface="Times New Roman" pitchFamily="18" charset="0"/>
              </a:rPr>
              <a:t>Экологическая акция « Мы за чистый Карабаш!»</a:t>
            </a:r>
            <a:br>
              <a:rPr lang="ru-RU" sz="1800" dirty="0" smtClean="0">
                <a:solidFill>
                  <a:schemeClr val="accent3">
                    <a:lumMod val="50000"/>
                  </a:schemeClr>
                </a:solidFill>
                <a:latin typeface="Times New Roman" pitchFamily="18" charset="0"/>
                <a:cs typeface="Times New Roman" pitchFamily="18" charset="0"/>
              </a:rPr>
            </a:br>
            <a:r>
              <a:rPr lang="ru-RU" sz="1800" dirty="0" smtClean="0">
                <a:solidFill>
                  <a:schemeClr val="accent3">
                    <a:lumMod val="50000"/>
                  </a:schemeClr>
                </a:solidFill>
                <a:latin typeface="Times New Roman" pitchFamily="18" charset="0"/>
                <a:cs typeface="Times New Roman" pitchFamily="18" charset="0"/>
              </a:rPr>
              <a:t>Воспитанники старшей группы вместе со своими воспитателями организовали экологическую акцию « Мы за чистый Карабаш!». В ходе акции дети обратились к жителям поселка Карабаш с призывами сохранять чистоту окружающей среды и раздали памятки, сделанные руками детей</a:t>
            </a:r>
            <a:endParaRPr lang="ru-RU" sz="1800" dirty="0">
              <a:solidFill>
                <a:schemeClr val="accent3">
                  <a:lumMod val="50000"/>
                </a:schemeClr>
              </a:solidFill>
              <a:latin typeface="Times New Roman" pitchFamily="18" charset="0"/>
              <a:cs typeface="Times New Roman" pitchFamily="18" charset="0"/>
            </a:endParaRPr>
          </a:p>
        </p:txBody>
      </p:sp>
      <p:pic>
        <p:nvPicPr>
          <p:cNvPr id="26628" name="Picture 4" descr="C:\Users\1 младшая\Desktop\фото и видео различные\Фото\IMG20220421111408.jpg"/>
          <p:cNvPicPr>
            <a:picLocks noChangeAspect="1" noChangeArrowheads="1"/>
          </p:cNvPicPr>
          <p:nvPr/>
        </p:nvPicPr>
        <p:blipFill>
          <a:blip r:embed="rId3" cstate="print"/>
          <a:srcRect/>
          <a:stretch>
            <a:fillRect/>
          </a:stretch>
        </p:blipFill>
        <p:spPr bwMode="auto">
          <a:xfrm>
            <a:off x="7348981" y="1320195"/>
            <a:ext cx="2228819" cy="27431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6629" name="Picture 5" descr="C:\Users\1 младшая\Desktop\фото и видео различные\Фото\IMG20220421111403.jpg"/>
          <p:cNvPicPr>
            <a:picLocks noChangeAspect="1" noChangeArrowheads="1"/>
          </p:cNvPicPr>
          <p:nvPr/>
        </p:nvPicPr>
        <p:blipFill>
          <a:blip r:embed="rId4" cstate="print"/>
          <a:srcRect/>
          <a:stretch>
            <a:fillRect/>
          </a:stretch>
        </p:blipFill>
        <p:spPr bwMode="auto">
          <a:xfrm>
            <a:off x="6401733" y="3737606"/>
            <a:ext cx="2145238" cy="2640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10" descr="C:\Users\renis\OneDrive\Рабочий стол\эковесна 2022 год — копия\фото эковесна\IMG-20220505-WA0006.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75449" y="3686172"/>
            <a:ext cx="2117377" cy="26060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xmlns="">
                <a:solidFill>
                  <a:srgbClr val="FFFFFF"/>
                </a:solidFill>
              </a14:hiddenFill>
            </a:ext>
          </a:extLst>
        </p:spPr>
      </p:pic>
      <p:pic>
        <p:nvPicPr>
          <p:cNvPr id="26630" name="Picture 6" descr="C:\Users\1 младшая\Desktop\ЭКОЛОГИЯ\20230503_104045.jpg"/>
          <p:cNvPicPr>
            <a:picLocks noChangeAspect="1" noChangeArrowheads="1"/>
          </p:cNvPicPr>
          <p:nvPr/>
        </p:nvPicPr>
        <p:blipFill>
          <a:blip r:embed="rId6" cstate="print"/>
          <a:srcRect/>
          <a:stretch>
            <a:fillRect/>
          </a:stretch>
        </p:blipFill>
        <p:spPr bwMode="auto">
          <a:xfrm>
            <a:off x="3615709" y="4560554"/>
            <a:ext cx="2563680" cy="19596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100" dirty="0" smtClean="0">
                <a:solidFill>
                  <a:schemeClr val="accent3">
                    <a:lumMod val="50000"/>
                  </a:schemeClr>
                </a:solidFill>
                <a:latin typeface="Times New Roman" pitchFamily="18" charset="0"/>
                <a:cs typeface="Times New Roman" pitchFamily="18" charset="0"/>
              </a:rPr>
              <a:t>Газета « Правила поведения в природе».</a:t>
            </a:r>
            <a:br>
              <a:rPr lang="ru-RU" sz="2100" dirty="0" smtClean="0">
                <a:solidFill>
                  <a:schemeClr val="accent3">
                    <a:lumMod val="50000"/>
                  </a:schemeClr>
                </a:solidFill>
                <a:latin typeface="Times New Roman" pitchFamily="18" charset="0"/>
                <a:cs typeface="Times New Roman" pitchFamily="18" charset="0"/>
              </a:rPr>
            </a:br>
            <a:r>
              <a:rPr lang="ru-RU" sz="2100" dirty="0" smtClean="0">
                <a:solidFill>
                  <a:schemeClr val="accent3">
                    <a:lumMod val="50000"/>
                  </a:schemeClr>
                </a:solidFill>
                <a:latin typeface="Times New Roman" pitchFamily="18" charset="0"/>
                <a:cs typeface="Times New Roman" pitchFamily="18" charset="0"/>
              </a:rPr>
              <a:t>Мы в природе только гости, и очень важно знать правила поведения с самого раннего возраста. Если мы будем дружить с природой, она в любое время года будет радовать нас.</a:t>
            </a:r>
            <a:endParaRPr lang="ru-RU" sz="2100" dirty="0">
              <a:solidFill>
                <a:schemeClr val="accent3">
                  <a:lumMod val="50000"/>
                </a:schemeClr>
              </a:solidFill>
              <a:latin typeface="Times New Roman" pitchFamily="18" charset="0"/>
              <a:cs typeface="Times New Roman" pitchFamily="18" charset="0"/>
            </a:endParaRPr>
          </a:p>
        </p:txBody>
      </p:sp>
      <p:pic>
        <p:nvPicPr>
          <p:cNvPr id="28674" name="Picture 2" descr="C:\Users\1 младшая\Desktop\ЭКОЛОГИЯ\20230503_103616.jpg"/>
          <p:cNvPicPr>
            <a:picLocks noGrp="1" noChangeAspect="1" noChangeArrowheads="1"/>
          </p:cNvPicPr>
          <p:nvPr>
            <p:ph idx="1"/>
          </p:nvPr>
        </p:nvPicPr>
        <p:blipFill>
          <a:blip r:embed="rId2" cstate="print"/>
          <a:srcRect/>
          <a:stretch>
            <a:fillRect/>
          </a:stretch>
        </p:blipFill>
        <p:spPr bwMode="auto">
          <a:xfrm>
            <a:off x="4897279" y="3583303"/>
            <a:ext cx="4290477" cy="29703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8675" name="Picture 3" descr="C:\Users\1 младшая\Desktop\ЭКОЛОГИЯ\20230503_104800.jpg"/>
          <p:cNvPicPr>
            <a:picLocks noChangeAspect="1" noChangeArrowheads="1"/>
          </p:cNvPicPr>
          <p:nvPr/>
        </p:nvPicPr>
        <p:blipFill>
          <a:blip r:embed="rId3" cstate="print"/>
          <a:srcRect/>
          <a:stretch>
            <a:fillRect/>
          </a:stretch>
        </p:blipFill>
        <p:spPr bwMode="auto">
          <a:xfrm>
            <a:off x="829685" y="1680235"/>
            <a:ext cx="4284354" cy="29660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r>
              <a:rPr lang="ru-RU" sz="2100" dirty="0" smtClean="0">
                <a:latin typeface="Times New Roman" pitchFamily="18" charset="0"/>
                <a:cs typeface="Times New Roman" pitchFamily="18" charset="0"/>
              </a:rPr>
              <a:t/>
            </a:r>
            <a:br>
              <a:rPr lang="ru-RU" sz="2100" dirty="0" smtClean="0">
                <a:latin typeface="Times New Roman" pitchFamily="18" charset="0"/>
                <a:cs typeface="Times New Roman" pitchFamily="18" charset="0"/>
              </a:rPr>
            </a:br>
            <a:r>
              <a:rPr lang="ru-RU" sz="2100" dirty="0" smtClean="0">
                <a:solidFill>
                  <a:schemeClr val="accent3">
                    <a:lumMod val="50000"/>
                  </a:schemeClr>
                </a:solidFill>
                <a:latin typeface="Times New Roman" pitchFamily="18" charset="0"/>
                <a:cs typeface="Times New Roman" pitchFamily="18" charset="0"/>
              </a:rPr>
              <a:t>Творческая мастерская детей и родителей « Вторая жизнь».</a:t>
            </a:r>
            <a:br>
              <a:rPr lang="ru-RU" sz="2100" dirty="0" smtClean="0">
                <a:solidFill>
                  <a:schemeClr val="accent3">
                    <a:lumMod val="50000"/>
                  </a:schemeClr>
                </a:solidFill>
                <a:latin typeface="Times New Roman" pitchFamily="18" charset="0"/>
                <a:cs typeface="Times New Roman" pitchFamily="18" charset="0"/>
              </a:rPr>
            </a:br>
            <a:r>
              <a:rPr lang="ru-RU" sz="2100" dirty="0" smtClean="0">
                <a:solidFill>
                  <a:schemeClr val="accent3">
                    <a:lumMod val="50000"/>
                  </a:schemeClr>
                </a:solidFill>
                <a:latin typeface="Times New Roman" pitchFamily="18" charset="0"/>
                <a:cs typeface="Times New Roman" pitchFamily="18" charset="0"/>
              </a:rPr>
              <a:t>Дети совместно с родителями сделали своими руками удивительные поделки из бросового материала. С ними можно играть или просто любоваться.</a:t>
            </a:r>
            <a:r>
              <a:rPr lang="ru-RU" sz="2100" dirty="0" smtClean="0">
                <a:latin typeface="Times New Roman" pitchFamily="18" charset="0"/>
                <a:cs typeface="Times New Roman" pitchFamily="18" charset="0"/>
              </a:rPr>
              <a:t/>
            </a:r>
            <a:br>
              <a:rPr lang="ru-RU" sz="2100" dirty="0" smtClean="0">
                <a:latin typeface="Times New Roman" pitchFamily="18" charset="0"/>
                <a:cs typeface="Times New Roman" pitchFamily="18" charset="0"/>
              </a:rPr>
            </a:br>
            <a:endParaRPr lang="ru-RU" sz="2100" dirty="0">
              <a:latin typeface="Times New Roman" pitchFamily="18" charset="0"/>
              <a:cs typeface="Times New Roman" pitchFamily="18" charset="0"/>
            </a:endParaRPr>
          </a:p>
        </p:txBody>
      </p:sp>
      <p:pic>
        <p:nvPicPr>
          <p:cNvPr id="29698" name="Picture 2" descr="C:\Users\1 младшая\Desktop\ЭКОЛОГИЯ\IMG20230216153259.jpg"/>
          <p:cNvPicPr>
            <a:picLocks noGrp="1" noChangeAspect="1" noChangeArrowheads="1"/>
          </p:cNvPicPr>
          <p:nvPr>
            <p:ph idx="1"/>
          </p:nvPr>
        </p:nvPicPr>
        <p:blipFill>
          <a:blip r:embed="rId2" cstate="print"/>
          <a:srcRect/>
          <a:stretch>
            <a:fillRect/>
          </a:stretch>
        </p:blipFill>
        <p:spPr bwMode="auto">
          <a:xfrm>
            <a:off x="3950031" y="1577366"/>
            <a:ext cx="2284540" cy="28117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9699" name="Picture 3" descr="C:\Users\1 младшая\Desktop\ЭКОЛОГИЯ\IMG20230216155312.jpg"/>
          <p:cNvPicPr>
            <a:picLocks noChangeAspect="1" noChangeArrowheads="1"/>
          </p:cNvPicPr>
          <p:nvPr/>
        </p:nvPicPr>
        <p:blipFill>
          <a:blip r:embed="rId3" cstate="print"/>
          <a:srcRect/>
          <a:stretch>
            <a:fillRect/>
          </a:stretch>
        </p:blipFill>
        <p:spPr bwMode="auto">
          <a:xfrm>
            <a:off x="7014658" y="1268760"/>
            <a:ext cx="2275258" cy="28003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9700" name="Picture 4" descr="C:\Users\1 младшая\Desktop\ЭКОЛОГИЯ\IMG20230323153050.jpg"/>
          <p:cNvPicPr>
            <a:picLocks noChangeAspect="1" noChangeArrowheads="1"/>
          </p:cNvPicPr>
          <p:nvPr/>
        </p:nvPicPr>
        <p:blipFill>
          <a:blip r:embed="rId4" cstate="print"/>
          <a:srcRect/>
          <a:stretch>
            <a:fillRect/>
          </a:stretch>
        </p:blipFill>
        <p:spPr bwMode="auto">
          <a:xfrm>
            <a:off x="773964" y="1268760"/>
            <a:ext cx="2340260" cy="287040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9701" name="Picture 5" descr="C:\Users\1 младшая\Desktop\ЭКОЛОГИЯ\IMG20230323154937.jpg"/>
          <p:cNvPicPr>
            <a:picLocks noChangeAspect="1" noChangeArrowheads="1"/>
          </p:cNvPicPr>
          <p:nvPr/>
        </p:nvPicPr>
        <p:blipFill>
          <a:blip r:embed="rId5" cstate="print"/>
          <a:srcRect/>
          <a:stretch>
            <a:fillRect/>
          </a:stretch>
        </p:blipFill>
        <p:spPr bwMode="auto">
          <a:xfrm>
            <a:off x="3671429" y="4573413"/>
            <a:ext cx="3008906" cy="20830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95300" y="805853"/>
            <a:ext cx="8915400" cy="5320312"/>
          </a:xfrm>
        </p:spPr>
        <p:txBody>
          <a:bodyPr>
            <a:normAutofit fontScale="70000" lnSpcReduction="20000"/>
          </a:bodyPr>
          <a:lstStyle/>
          <a:p>
            <a:pPr algn="ctr">
              <a:buNone/>
            </a:pPr>
            <a:r>
              <a:rPr lang="ru-RU" b="1" i="1" dirty="0" smtClean="0">
                <a:solidFill>
                  <a:schemeClr val="accent3">
                    <a:lumMod val="50000"/>
                  </a:schemeClr>
                </a:solidFill>
              </a:rPr>
              <a:t>Целью является: становление и развитие экологической культуры детей дошкольного возраста через осознание того, что состояние природы и окружающей среды зависит от действий каждого, привлечь внимание родителей к социально-полезной экологической деятельности.</a:t>
            </a:r>
          </a:p>
          <a:p>
            <a:pPr algn="ctr">
              <a:buNone/>
            </a:pPr>
            <a:r>
              <a:rPr lang="ru-RU" b="1" i="1" dirty="0" smtClean="0">
                <a:solidFill>
                  <a:schemeClr val="accent3">
                    <a:lumMod val="50000"/>
                  </a:schemeClr>
                </a:solidFill>
              </a:rPr>
              <a:t>Задачи: Заинтересовать родителей экологическим аспектом воспитания детей.</a:t>
            </a:r>
          </a:p>
          <a:p>
            <a:pPr algn="ctr">
              <a:buNone/>
            </a:pPr>
            <a:r>
              <a:rPr lang="ru-RU" b="1" i="1" dirty="0" smtClean="0">
                <a:solidFill>
                  <a:schemeClr val="accent3">
                    <a:lumMod val="50000"/>
                  </a:schemeClr>
                </a:solidFill>
              </a:rPr>
              <a:t>Привлечь детей и родителей к социально-полезной экологической деятельности, к созданию соответствующей развивающей среды.</a:t>
            </a:r>
          </a:p>
          <a:p>
            <a:pPr algn="ctr">
              <a:buNone/>
            </a:pPr>
            <a:r>
              <a:rPr lang="ru-RU" b="1" i="1" dirty="0" smtClean="0">
                <a:solidFill>
                  <a:schemeClr val="accent3">
                    <a:lumMod val="50000"/>
                  </a:schemeClr>
                </a:solidFill>
              </a:rPr>
              <a:t>Инициировать участие детей и родителей в творческой деятельности экологического содержания, в конкурсах, проектах и исследовательской деятельности.</a:t>
            </a:r>
          </a:p>
          <a:p>
            <a:pPr algn="ctr">
              <a:buNone/>
            </a:pPr>
            <a:r>
              <a:rPr lang="ru-RU" b="1" i="1" dirty="0" smtClean="0">
                <a:solidFill>
                  <a:schemeClr val="accent3">
                    <a:lumMod val="50000"/>
                  </a:schemeClr>
                </a:solidFill>
              </a:rPr>
              <a:t>Формировать экологическую культуру и активную жизненную позицию детей и взрослых.</a:t>
            </a:r>
            <a:endParaRPr lang="ru-RU" b="1" i="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394378"/>
            <a:ext cx="8915400" cy="3291794"/>
          </a:xfrm>
        </p:spPr>
        <p:txBody>
          <a:bodyPr>
            <a:noAutofit/>
          </a:bodyPr>
          <a:lstStyle/>
          <a:p>
            <a:r>
              <a:rPr lang="ru-RU" sz="2300" dirty="0" smtClean="0">
                <a:solidFill>
                  <a:schemeClr val="accent3">
                    <a:lumMod val="50000"/>
                  </a:schemeClr>
                </a:solidFill>
              </a:rPr>
              <a:t>«Только вместе, только дружно помогать планете нужно».</a:t>
            </a: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r>
            <a:br>
              <a:rPr lang="ru-RU" sz="2100" dirty="0" smtClean="0">
                <a:solidFill>
                  <a:schemeClr val="accent3">
                    <a:lumMod val="50000"/>
                  </a:schemeClr>
                </a:solidFill>
              </a:rPr>
            </a:br>
            <a:r>
              <a:rPr lang="ru-RU" sz="2100" dirty="0" smtClean="0">
                <a:solidFill>
                  <a:schemeClr val="accent3">
                    <a:lumMod val="50000"/>
                  </a:schemeClr>
                </a:solidFill>
              </a:rPr>
              <a:t>         </a:t>
            </a:r>
            <a:r>
              <a:rPr lang="ru-RU" sz="3000" b="1" dirty="0" smtClean="0">
                <a:solidFill>
                  <a:schemeClr val="accent3">
                    <a:lumMod val="50000"/>
                  </a:schemeClr>
                </a:solidFill>
              </a:rPr>
              <a:t>Акция </a:t>
            </a:r>
            <a:br>
              <a:rPr lang="ru-RU" sz="3000" b="1" dirty="0" smtClean="0">
                <a:solidFill>
                  <a:schemeClr val="accent3">
                    <a:lumMod val="50000"/>
                  </a:schemeClr>
                </a:solidFill>
              </a:rPr>
            </a:br>
            <a:r>
              <a:rPr lang="ru-RU" sz="3000" b="1" dirty="0" smtClean="0">
                <a:solidFill>
                  <a:schemeClr val="accent3">
                    <a:lumMod val="50000"/>
                  </a:schemeClr>
                </a:solidFill>
              </a:rPr>
              <a:t>          «Чистая планета»</a:t>
            </a:r>
            <a:endParaRPr lang="ru-RU" sz="3000" b="1" dirty="0">
              <a:solidFill>
                <a:schemeClr val="accent3">
                  <a:lumMod val="50000"/>
                </a:schemeClr>
              </a:solidFill>
            </a:endParaRPr>
          </a:p>
        </p:txBody>
      </p:sp>
      <p:pic>
        <p:nvPicPr>
          <p:cNvPr id="1030" name="Picture 6" descr="https://sun9-66.userapi.com/impg/fBhd8Po09m4hR_yO_AG8u3FGoNKY31cikyvcXA/SkftSDMY9SA.jpg?size=810x1080&amp;quality=95&amp;sign=24e291518b53bd1460a5b1dddede7c6d&amp;type=album"/>
          <p:cNvPicPr>
            <a:picLocks noChangeAspect="1" noChangeArrowheads="1"/>
          </p:cNvPicPr>
          <p:nvPr/>
        </p:nvPicPr>
        <p:blipFill>
          <a:blip r:embed="rId2" cstate="print"/>
          <a:srcRect/>
          <a:stretch>
            <a:fillRect/>
          </a:stretch>
        </p:blipFill>
        <p:spPr bwMode="auto">
          <a:xfrm>
            <a:off x="5231604" y="3891908"/>
            <a:ext cx="2196408" cy="27034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Picture 2" descr="https://sun9-80.userapi.com/impg/bQaH0HG6CVzZspcAVCpXeVxc-Ap0E32XHgWRWw/e9TsWczrRwk.jpg?size=810x1080&amp;quality=95&amp;sign=e5fe9eb966d26699c9bd169da309c896&amp;type=album"/>
          <p:cNvPicPr>
            <a:picLocks noGrp="1" noChangeAspect="1" noChangeArrowheads="1"/>
          </p:cNvPicPr>
          <p:nvPr>
            <p:ph idx="1"/>
          </p:nvPr>
        </p:nvPicPr>
        <p:blipFill>
          <a:blip r:embed="rId3" cstate="print"/>
          <a:srcRect/>
          <a:stretch>
            <a:fillRect/>
          </a:stretch>
        </p:blipFill>
        <p:spPr bwMode="auto">
          <a:xfrm>
            <a:off x="1554052" y="1217326"/>
            <a:ext cx="2173099" cy="26745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4" name="Picture 10" descr="https://sun9-33.userapi.com/impg/l71a-bYxsKTLVM1ebouT-c_TmVgPqtRbuoVBJw/cQ3ae_HvZ5A.jpg?size=810x1080&amp;quality=95&amp;sign=554b09aaa9ddc440abceb8f756e1e9d7&amp;type=album"/>
          <p:cNvPicPr>
            <a:picLocks noChangeAspect="1" noChangeArrowheads="1"/>
          </p:cNvPicPr>
          <p:nvPr/>
        </p:nvPicPr>
        <p:blipFill>
          <a:blip r:embed="rId4" cstate="print"/>
          <a:srcRect/>
          <a:stretch>
            <a:fillRect/>
          </a:stretch>
        </p:blipFill>
        <p:spPr bwMode="auto">
          <a:xfrm>
            <a:off x="272480" y="3943344"/>
            <a:ext cx="2196428" cy="27034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2" name="Picture 8" descr="https://sun9-6.userapi.com/impg/jpVHw3kGTZ1G4LyXro2UCPLlHv7OX0Xr4VMgLA/s6K0LhKkoXE.jpg?size=810x1080&amp;quality=95&amp;sign=fe4047342cb77c5912985c1974f2f5f7&amp;type=album"/>
          <p:cNvPicPr>
            <a:picLocks noChangeAspect="1" noChangeArrowheads="1"/>
          </p:cNvPicPr>
          <p:nvPr/>
        </p:nvPicPr>
        <p:blipFill>
          <a:blip r:embed="rId5" cstate="print"/>
          <a:srcRect/>
          <a:stretch>
            <a:fillRect/>
          </a:stretch>
        </p:blipFill>
        <p:spPr bwMode="auto">
          <a:xfrm>
            <a:off x="7070379" y="1165891"/>
            <a:ext cx="2172965" cy="26745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700" dirty="0" smtClean="0">
                <a:solidFill>
                  <a:schemeClr val="accent3">
                    <a:lumMod val="50000"/>
                  </a:schemeClr>
                </a:solidFill>
              </a:rPr>
              <a:t>  </a:t>
            </a:r>
            <a:r>
              <a:rPr lang="ru-RU" sz="1800" dirty="0" smtClean="0">
                <a:solidFill>
                  <a:schemeClr val="accent3">
                    <a:lumMod val="50000"/>
                  </a:schemeClr>
                </a:solidFill>
              </a:rPr>
              <a:t>Экологическая акция "Посади дерево- вырасти добро".</a:t>
            </a:r>
            <a:br>
              <a:rPr lang="ru-RU" sz="1800" dirty="0" smtClean="0">
                <a:solidFill>
                  <a:schemeClr val="accent3">
                    <a:lumMod val="50000"/>
                  </a:schemeClr>
                </a:solidFill>
              </a:rPr>
            </a:br>
            <a:r>
              <a:rPr lang="ru-RU" sz="1800" dirty="0" smtClean="0">
                <a:solidFill>
                  <a:schemeClr val="accent3">
                    <a:lumMod val="50000"/>
                  </a:schemeClr>
                </a:solidFill>
              </a:rPr>
              <a:t>Каждый человек в этом мире должен оставить в нём след. Это дело, которое он выполнил, это творение, которое он создал.  Почему бы не посадить дерево? Это будет самая лучшая память. Сменяются поколения, а дерево живёт, каждый год, радуя нас зелёным нарядом.                     </a:t>
            </a:r>
            <a:endParaRPr lang="ru-RU" sz="2300" dirty="0">
              <a:solidFill>
                <a:schemeClr val="accent3">
                  <a:lumMod val="50000"/>
                </a:schemeClr>
              </a:solidFill>
            </a:endParaRPr>
          </a:p>
        </p:txBody>
      </p:sp>
      <p:sp>
        <p:nvSpPr>
          <p:cNvPr id="3" name="Содержимое 2"/>
          <p:cNvSpPr>
            <a:spLocks noGrp="1"/>
          </p:cNvSpPr>
          <p:nvPr>
            <p:ph idx="1"/>
          </p:nvPr>
        </p:nvSpPr>
        <p:spPr/>
        <p:txBody>
          <a:bodyPr/>
          <a:lstStyle/>
          <a:p>
            <a:pPr>
              <a:buNone/>
            </a:pPr>
            <a:endParaRPr lang="ru-RU" dirty="0"/>
          </a:p>
        </p:txBody>
      </p:sp>
      <p:pic>
        <p:nvPicPr>
          <p:cNvPr id="5121" name="Picture 1" descr="C:\Users\1 младшая\Desktop\lPhknoDLouk - копия.jpg"/>
          <p:cNvPicPr>
            <a:picLocks noChangeAspect="1" noChangeArrowheads="1"/>
          </p:cNvPicPr>
          <p:nvPr/>
        </p:nvPicPr>
        <p:blipFill>
          <a:blip r:embed="rId2" cstate="print"/>
          <a:srcRect/>
          <a:stretch>
            <a:fillRect/>
          </a:stretch>
        </p:blipFill>
        <p:spPr bwMode="auto">
          <a:xfrm>
            <a:off x="6680335" y="1474497"/>
            <a:ext cx="2841744" cy="19673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2" name="Picture 2" descr="C:\Users\1 младшая\Desktop\kXklif7zglA - копия.jpg"/>
          <p:cNvPicPr>
            <a:picLocks noChangeAspect="1" noChangeArrowheads="1"/>
          </p:cNvPicPr>
          <p:nvPr/>
        </p:nvPicPr>
        <p:blipFill>
          <a:blip r:embed="rId3" cstate="print"/>
          <a:srcRect/>
          <a:stretch>
            <a:fillRect/>
          </a:stretch>
        </p:blipFill>
        <p:spPr bwMode="auto">
          <a:xfrm>
            <a:off x="3281386" y="3943343"/>
            <a:ext cx="3287508" cy="22759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5" name="Picture 5" descr="C:\Users\1 младшая\Desktop\_DSbIcnD8-k.jpg"/>
          <p:cNvPicPr>
            <a:picLocks noChangeAspect="1" noChangeArrowheads="1"/>
          </p:cNvPicPr>
          <p:nvPr/>
        </p:nvPicPr>
        <p:blipFill>
          <a:blip r:embed="rId4" cstate="print"/>
          <a:srcRect/>
          <a:stretch>
            <a:fillRect/>
          </a:stretch>
        </p:blipFill>
        <p:spPr bwMode="auto">
          <a:xfrm>
            <a:off x="6736055" y="3686171"/>
            <a:ext cx="1880566" cy="23145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6" name="Picture 6" descr="C:\Users\1 младшая\Desktop\BoaTE__h4fU.jpg"/>
          <p:cNvPicPr>
            <a:picLocks noChangeAspect="1" noChangeArrowheads="1"/>
          </p:cNvPicPr>
          <p:nvPr/>
        </p:nvPicPr>
        <p:blipFill>
          <a:blip r:embed="rId5" cstate="print"/>
          <a:srcRect/>
          <a:stretch>
            <a:fillRect/>
          </a:stretch>
        </p:blipFill>
        <p:spPr bwMode="auto">
          <a:xfrm>
            <a:off x="1164008" y="3737606"/>
            <a:ext cx="1894496" cy="23316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7" name="Picture 7" descr="C:\Users\1 младшая\Desktop\xz7hx_1J2kY.jpg"/>
          <p:cNvPicPr>
            <a:picLocks noChangeAspect="1" noChangeArrowheads="1"/>
          </p:cNvPicPr>
          <p:nvPr/>
        </p:nvPicPr>
        <p:blipFill>
          <a:blip r:embed="rId6" cstate="print"/>
          <a:srcRect/>
          <a:stretch>
            <a:fillRect/>
          </a:stretch>
        </p:blipFill>
        <p:spPr bwMode="auto">
          <a:xfrm>
            <a:off x="272480" y="1423063"/>
            <a:ext cx="3008906" cy="20830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9" name="Picture 9" descr="C:\Users\1 младшая\Desktop\LbxWhq4UCUg - копия.jpg"/>
          <p:cNvPicPr>
            <a:picLocks noChangeAspect="1" noChangeArrowheads="1"/>
          </p:cNvPicPr>
          <p:nvPr/>
        </p:nvPicPr>
        <p:blipFill>
          <a:blip r:embed="rId7" cstate="print"/>
          <a:srcRect/>
          <a:stretch>
            <a:fillRect/>
          </a:stretch>
        </p:blipFill>
        <p:spPr bwMode="auto">
          <a:xfrm>
            <a:off x="3440832" y="1700808"/>
            <a:ext cx="3120347" cy="21602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4251949"/>
            <a:ext cx="8915400" cy="2211674"/>
          </a:xfrm>
        </p:spPr>
        <p:txBody>
          <a:bodyPr/>
          <a:lstStyle/>
          <a:p>
            <a:endParaRPr lang="ru-RU" dirty="0"/>
          </a:p>
        </p:txBody>
      </p:sp>
      <p:sp>
        <p:nvSpPr>
          <p:cNvPr id="5" name="Содержимое 4"/>
          <p:cNvSpPr>
            <a:spLocks noGrp="1"/>
          </p:cNvSpPr>
          <p:nvPr>
            <p:ph idx="1"/>
          </p:nvPr>
        </p:nvSpPr>
        <p:spPr>
          <a:xfrm>
            <a:off x="495300" y="394379"/>
            <a:ext cx="8915400" cy="1440159"/>
          </a:xfrm>
        </p:spPr>
        <p:txBody>
          <a:bodyPr>
            <a:normAutofit fontScale="25000" lnSpcReduction="20000"/>
          </a:bodyPr>
          <a:lstStyle/>
          <a:p>
            <a:pPr>
              <a:buNone/>
            </a:pPr>
            <a:r>
              <a:rPr lang="ru-RU" sz="9300" dirty="0" err="1" smtClean="0">
                <a:solidFill>
                  <a:schemeClr val="accent3">
                    <a:lumMod val="50000"/>
                  </a:schemeClr>
                </a:solidFill>
              </a:rPr>
              <a:t>Агролаборатория</a:t>
            </a:r>
            <a:endParaRPr lang="ru-RU" sz="9300" dirty="0" smtClean="0"/>
          </a:p>
          <a:p>
            <a:pPr>
              <a:buNone/>
            </a:pPr>
            <a:r>
              <a:rPr lang="ru-RU" sz="9300" dirty="0" smtClean="0">
                <a:solidFill>
                  <a:schemeClr val="accent3">
                    <a:lumMod val="50000"/>
                  </a:schemeClr>
                </a:solidFill>
              </a:rPr>
              <a:t>В проекте дети сформировали и расширили представления об объектах живой и неживой природы через практическое самостоятельное познание.  </a:t>
            </a:r>
          </a:p>
          <a:p>
            <a:pPr>
              <a:buNone/>
            </a:pPr>
            <a:endParaRPr lang="ru-RU" dirty="0">
              <a:solidFill>
                <a:schemeClr val="accent3">
                  <a:lumMod val="50000"/>
                </a:schemeClr>
              </a:solidFill>
            </a:endParaRPr>
          </a:p>
        </p:txBody>
      </p:sp>
      <p:pic>
        <p:nvPicPr>
          <p:cNvPr id="7" name="Рисунок 6"/>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6401734" y="1525932"/>
            <a:ext cx="3075479" cy="212951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Рисунок 8"/>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3337106" y="1783103"/>
            <a:ext cx="3302000" cy="2286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Рисунок 9"/>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383922" y="2143144"/>
            <a:ext cx="3176067" cy="21929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Рисунок 10"/>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7348981" y="3429001"/>
            <a:ext cx="2228819" cy="25902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Рисунок 7"/>
          <p:cNvPicPr/>
          <p:nvPr/>
        </p:nvPicPr>
        <p:blipFill>
          <a:blip r:embed="rId6"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3002783" y="3531869"/>
            <a:ext cx="2284540" cy="26778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Рисунок 5"/>
          <p:cNvPicPr/>
          <p:nvPr/>
        </p:nvPicPr>
        <p:blipFill>
          <a:blip r:embed="rId7"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175882" y="3840474"/>
            <a:ext cx="2395980" cy="254499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Рисунок 11"/>
          <p:cNvPicPr/>
          <p:nvPr/>
        </p:nvPicPr>
        <p:blipFill>
          <a:blip r:embed="rId8"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718245" y="4097647"/>
            <a:ext cx="2358859" cy="24917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300" b="1" dirty="0" smtClean="0">
                <a:solidFill>
                  <a:schemeClr val="accent3">
                    <a:lumMod val="50000"/>
                  </a:schemeClr>
                </a:solidFill>
              </a:rPr>
              <a:t/>
            </a:r>
            <a:br>
              <a:rPr lang="ru-RU" sz="2300" b="1" dirty="0" smtClean="0">
                <a:solidFill>
                  <a:schemeClr val="accent3">
                    <a:lumMod val="50000"/>
                  </a:schemeClr>
                </a:solidFill>
              </a:rPr>
            </a:br>
            <a:r>
              <a:rPr lang="ru-RU" sz="2300" b="1" dirty="0" smtClean="0">
                <a:solidFill>
                  <a:schemeClr val="accent3">
                    <a:lumMod val="50000"/>
                  </a:schemeClr>
                </a:solidFill>
              </a:rPr>
              <a:t/>
            </a:r>
            <a:br>
              <a:rPr lang="ru-RU" sz="2300" b="1" dirty="0" smtClean="0">
                <a:solidFill>
                  <a:schemeClr val="accent3">
                    <a:lumMod val="50000"/>
                  </a:schemeClr>
                </a:solidFill>
              </a:rPr>
            </a:br>
            <a:r>
              <a:rPr lang="ru-RU" sz="2300" b="1" dirty="0" smtClean="0">
                <a:solidFill>
                  <a:schemeClr val="accent3">
                    <a:lumMod val="50000"/>
                  </a:schemeClr>
                </a:solidFill>
              </a:rPr>
              <a:t/>
            </a:r>
            <a:br>
              <a:rPr lang="ru-RU" sz="2300" b="1" dirty="0" smtClean="0">
                <a:solidFill>
                  <a:schemeClr val="accent3">
                    <a:lumMod val="50000"/>
                  </a:schemeClr>
                </a:solidFill>
              </a:rPr>
            </a:br>
            <a:r>
              <a:rPr lang="ru-RU" sz="2300" b="1" dirty="0" smtClean="0">
                <a:solidFill>
                  <a:schemeClr val="accent3">
                    <a:lumMod val="50000"/>
                  </a:schemeClr>
                </a:solidFill>
              </a:rPr>
              <a:t>«</a:t>
            </a:r>
            <a:r>
              <a:rPr lang="ru-RU" sz="2300" b="1" dirty="0" err="1" smtClean="0">
                <a:solidFill>
                  <a:schemeClr val="accent3">
                    <a:lumMod val="50000"/>
                  </a:schemeClr>
                </a:solidFill>
              </a:rPr>
              <a:t>Эколята</a:t>
            </a:r>
            <a:r>
              <a:rPr lang="ru-RU" sz="2300" b="1" dirty="0" smtClean="0">
                <a:solidFill>
                  <a:schemeClr val="accent3">
                    <a:lumMod val="50000"/>
                  </a:schemeClr>
                </a:solidFill>
              </a:rPr>
              <a:t> – дошколята, спешат на помощь"</a:t>
            </a:r>
            <a:r>
              <a:rPr lang="ru-RU" sz="2300" dirty="0" smtClean="0">
                <a:solidFill>
                  <a:schemeClr val="accent3">
                    <a:lumMod val="50000"/>
                  </a:schemeClr>
                </a:solidFill>
              </a:rPr>
              <a:t/>
            </a:r>
            <a:br>
              <a:rPr lang="ru-RU" sz="2300" dirty="0" smtClean="0">
                <a:solidFill>
                  <a:schemeClr val="accent3">
                    <a:lumMod val="50000"/>
                  </a:schemeClr>
                </a:solidFill>
              </a:rPr>
            </a:br>
            <a:r>
              <a:rPr lang="ru-RU" sz="2300" dirty="0" smtClean="0">
                <a:solidFill>
                  <a:schemeClr val="accent3">
                    <a:lumMod val="50000"/>
                  </a:schemeClr>
                </a:solidFill>
              </a:rPr>
              <a:t>Дети сформировали богатый внутренний мир и систему ценностных отношений к природе, её животному и растительному миру, развитие внутренней потребности любви к природе и, как следствие, бережного отношения к ней, воспитание у ребёнка культуры </a:t>
            </a:r>
            <a:r>
              <a:rPr lang="ru-RU" sz="2300" dirty="0" err="1" smtClean="0">
                <a:solidFill>
                  <a:schemeClr val="accent3">
                    <a:lumMod val="50000"/>
                  </a:schemeClr>
                </a:solidFill>
              </a:rPr>
              <a:t>природолюбия</a:t>
            </a:r>
            <a:r>
              <a:rPr lang="ru-RU" sz="2300" dirty="0" smtClean="0">
                <a:solidFill>
                  <a:schemeClr val="accent3">
                    <a:lumMod val="50000"/>
                  </a:schemeClr>
                </a:solidFill>
              </a:rPr>
              <a:t>.</a:t>
            </a:r>
            <a:br>
              <a:rPr lang="ru-RU" sz="2300" dirty="0" smtClean="0">
                <a:solidFill>
                  <a:schemeClr val="accent3">
                    <a:lumMod val="50000"/>
                  </a:schemeClr>
                </a:solidFill>
              </a:rPr>
            </a:br>
            <a:endParaRPr lang="ru-RU" sz="2300" dirty="0">
              <a:solidFill>
                <a:schemeClr val="accent3">
                  <a:lumMod val="50000"/>
                </a:schemeClr>
              </a:solidFill>
            </a:endParaRPr>
          </a:p>
        </p:txBody>
      </p:sp>
      <p:pic>
        <p:nvPicPr>
          <p:cNvPr id="8" name="Рисунок 7"/>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3281387" y="2400314"/>
            <a:ext cx="3343229" cy="23881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Содержимое 3"/>
          <p:cNvPicPr>
            <a:picLocks noGrp="1"/>
          </p:cNvPicPr>
          <p:nvPr>
            <p:ph idx="1"/>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6753200" y="2132856"/>
            <a:ext cx="2284540" cy="22635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Рисунок 4"/>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1064568" y="1988840"/>
            <a:ext cx="1924305" cy="24906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Рисунок 8"/>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773966" y="4149080"/>
            <a:ext cx="3626284" cy="21101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Рисунок 9"/>
          <p:cNvPicPr/>
          <p:nvPr/>
        </p:nvPicPr>
        <p:blipFill>
          <a:blip r:embed="rId6"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7739025" y="3943344"/>
            <a:ext cx="1615893" cy="18859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Рисунок 5"/>
          <p:cNvPicPr/>
          <p:nvPr/>
        </p:nvPicPr>
        <p:blipFill>
          <a:blip r:embed="rId7"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4562957" y="4303384"/>
            <a:ext cx="1504453" cy="18273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Рисунок 6"/>
          <p:cNvPicPr/>
          <p:nvPr/>
        </p:nvPicPr>
        <p:blipFill>
          <a:blip r:embed="rId8"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6178850" y="4714858"/>
            <a:ext cx="1504453" cy="18451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300" b="1" dirty="0" smtClean="0">
                <a:solidFill>
                  <a:schemeClr val="accent3">
                    <a:lumMod val="50000"/>
                  </a:schemeClr>
                </a:solidFill>
              </a:rPr>
              <a:t/>
            </a:r>
            <a:br>
              <a:rPr lang="ru-RU" sz="2300" b="1" dirty="0" smtClean="0">
                <a:solidFill>
                  <a:schemeClr val="accent3">
                    <a:lumMod val="50000"/>
                  </a:schemeClr>
                </a:solidFill>
              </a:rPr>
            </a:br>
            <a:r>
              <a:rPr lang="ru-RU" sz="2300" b="1" dirty="0" smtClean="0">
                <a:solidFill>
                  <a:schemeClr val="accent3">
                    <a:lumMod val="50000"/>
                  </a:schemeClr>
                </a:solidFill>
              </a:rPr>
              <a:t>"Мой любимый питомец"</a:t>
            </a:r>
            <a:r>
              <a:rPr lang="ru-RU" sz="2300" dirty="0" smtClean="0">
                <a:solidFill>
                  <a:schemeClr val="accent3">
                    <a:lumMod val="50000"/>
                  </a:schemeClr>
                </a:solidFill>
              </a:rPr>
              <a:t/>
            </a:r>
            <a:br>
              <a:rPr lang="ru-RU" sz="2300" dirty="0" smtClean="0">
                <a:solidFill>
                  <a:schemeClr val="accent3">
                    <a:lumMod val="50000"/>
                  </a:schemeClr>
                </a:solidFill>
              </a:rPr>
            </a:br>
            <a:r>
              <a:rPr lang="ru-RU" sz="2300" dirty="0" smtClean="0">
                <a:solidFill>
                  <a:schemeClr val="accent3">
                    <a:lumMod val="50000"/>
                  </a:schemeClr>
                </a:solidFill>
              </a:rPr>
              <a:t>Проект расширил и обогатил представления детей о значении домашних животных в жизни человека.</a:t>
            </a:r>
            <a:br>
              <a:rPr lang="ru-RU" sz="2300" dirty="0" smtClean="0">
                <a:solidFill>
                  <a:schemeClr val="accent3">
                    <a:lumMod val="50000"/>
                  </a:schemeClr>
                </a:solidFill>
              </a:rPr>
            </a:br>
            <a:endParaRPr lang="ru-RU" sz="2300" dirty="0">
              <a:solidFill>
                <a:schemeClr val="accent3">
                  <a:lumMod val="50000"/>
                </a:schemeClr>
              </a:solidFill>
            </a:endParaRPr>
          </a:p>
        </p:txBody>
      </p:sp>
      <p:pic>
        <p:nvPicPr>
          <p:cNvPr id="4" name="Содержимое 3"/>
          <p:cNvPicPr>
            <a:picLocks noGrp="1"/>
          </p:cNvPicPr>
          <p:nvPr>
            <p:ph idx="1"/>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272480" y="1371630"/>
            <a:ext cx="2087336" cy="25680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5" name="Таблица 4"/>
          <p:cNvGraphicFramePr>
            <a:graphicFrameLocks noGrp="1"/>
          </p:cNvGraphicFramePr>
          <p:nvPr/>
        </p:nvGraphicFramePr>
        <p:xfrm>
          <a:off x="2445579" y="1371629"/>
          <a:ext cx="2563142" cy="2726017"/>
        </p:xfrm>
        <a:graphic>
          <a:graphicData uri="http://schemas.openxmlformats.org/drawingml/2006/table">
            <a:tbl>
              <a:tblPr/>
              <a:tblGrid>
                <a:gridCol w="2563142"/>
              </a:tblGrid>
              <a:tr h="2726017">
                <a:tc>
                  <a:txBody>
                    <a:bodyPr/>
                    <a:lstStyle/>
                    <a:p>
                      <a:pPr algn="ctr">
                        <a:lnSpc>
                          <a:spcPct val="115000"/>
                        </a:lnSpc>
                        <a:spcAft>
                          <a:spcPts val="1000"/>
                        </a:spcAft>
                      </a:pPr>
                      <a:r>
                        <a:rPr lang="ru-RU" sz="1100" b="1" dirty="0" err="1">
                          <a:latin typeface="Times New Roman"/>
                          <a:ea typeface="Calibri"/>
                          <a:cs typeface="Times New Roman"/>
                        </a:rPr>
                        <a:t>Дилияр</a:t>
                      </a:r>
                      <a:endParaRPr lang="ru-RU" sz="1100" dirty="0">
                        <a:latin typeface="Calibri"/>
                        <a:ea typeface="Calibri"/>
                        <a:cs typeface="Times New Roman"/>
                      </a:endParaRPr>
                    </a:p>
                    <a:p>
                      <a:pPr algn="l">
                        <a:lnSpc>
                          <a:spcPct val="115000"/>
                        </a:lnSpc>
                        <a:spcAft>
                          <a:spcPts val="1000"/>
                        </a:spcAft>
                      </a:pPr>
                      <a:r>
                        <a:rPr lang="ru-RU" sz="1100" dirty="0">
                          <a:latin typeface="Times New Roman"/>
                          <a:ea typeface="Calibri"/>
                          <a:cs typeface="Times New Roman"/>
                        </a:rPr>
                        <a:t>Моя любимая собака. Мою собачку зовут </a:t>
                      </a:r>
                      <a:r>
                        <a:rPr lang="ru-RU" sz="1100" dirty="0" err="1">
                          <a:latin typeface="Times New Roman"/>
                          <a:ea typeface="Calibri"/>
                          <a:cs typeface="Times New Roman"/>
                        </a:rPr>
                        <a:t>Хаймер</a:t>
                      </a:r>
                      <a:r>
                        <a:rPr lang="ru-RU" sz="1100" dirty="0">
                          <a:latin typeface="Times New Roman"/>
                          <a:ea typeface="Calibri"/>
                          <a:cs typeface="Times New Roman"/>
                        </a:rPr>
                        <a:t>. Он маленького роста. Моя собака очень любит со мной играть И еще когда я бегу – он бежит за мной. Но когда я ухожу в детский сад, он сядет и грустными глазами смотрит на меня.</a:t>
                      </a:r>
                      <a:endParaRPr lang="ru-RU" sz="1100" dirty="0">
                        <a:latin typeface="Calibri"/>
                        <a:ea typeface="Calibri"/>
                        <a:cs typeface="Times New Roman"/>
                      </a:endParaRPr>
                    </a:p>
                    <a:p>
                      <a:pPr algn="l">
                        <a:lnSpc>
                          <a:spcPct val="115000"/>
                        </a:lnSpc>
                        <a:spcAft>
                          <a:spcPts val="1000"/>
                        </a:spcAft>
                      </a:pPr>
                      <a:r>
                        <a:rPr lang="ru-RU" sz="1100" dirty="0">
                          <a:latin typeface="Times New Roman"/>
                          <a:ea typeface="Calibri"/>
                          <a:cs typeface="Times New Roman"/>
                        </a:rPr>
                        <a:t>И когда я прихожу,  он лает и ждет меня дома как – будто говорит: </a:t>
                      </a:r>
                      <a:endParaRPr lang="ru-RU" sz="1100" dirty="0">
                        <a:latin typeface="Calibri"/>
                        <a:ea typeface="Calibri"/>
                        <a:cs typeface="Times New Roman"/>
                      </a:endParaRPr>
                    </a:p>
                    <a:p>
                      <a:pPr algn="l">
                        <a:lnSpc>
                          <a:spcPct val="115000"/>
                        </a:lnSpc>
                        <a:spcAft>
                          <a:spcPts val="1000"/>
                        </a:spcAft>
                      </a:pPr>
                      <a:r>
                        <a:rPr lang="ru-RU" sz="1100" dirty="0">
                          <a:latin typeface="Times New Roman"/>
                          <a:ea typeface="Calibri"/>
                          <a:cs typeface="Times New Roman"/>
                        </a:rPr>
                        <a:t>– Мой хозяин вернулся, и радуется. </a:t>
                      </a:r>
                      <a:endParaRPr lang="ru-RU" sz="1100" dirty="0">
                        <a:latin typeface="Calibri"/>
                        <a:ea typeface="Calibri"/>
                        <a:cs typeface="Times New Roman"/>
                      </a:endParaRPr>
                    </a:p>
                  </a:txBody>
                  <a:tcPr marL="88446" marR="88446" marT="0" marB="0">
                    <a:lnL>
                      <a:noFill/>
                    </a:lnL>
                    <a:lnR>
                      <a:noFill/>
                    </a:lnR>
                    <a:lnT>
                      <a:noFill/>
                    </a:lnT>
                    <a:lnB>
                      <a:noFill/>
                    </a:lnB>
                  </a:tcPr>
                </a:tc>
              </a:tr>
            </a:tbl>
          </a:graphicData>
        </a:graphic>
      </p:graphicFrame>
      <p:sp>
        <p:nvSpPr>
          <p:cNvPr id="2049" name="Rectangle 1"/>
          <p:cNvSpPr>
            <a:spLocks noChangeArrowheads="1"/>
          </p:cNvSpPr>
          <p:nvPr/>
        </p:nvSpPr>
        <p:spPr bwMode="auto">
          <a:xfrm>
            <a:off x="0" y="-96097"/>
            <a:ext cx="167020" cy="192195"/>
          </a:xfrm>
          <a:prstGeom prst="rect">
            <a:avLst/>
          </a:prstGeom>
          <a:noFill/>
          <a:ln w="9525">
            <a:noFill/>
            <a:miter lim="800000"/>
            <a:headEnd/>
            <a:tailEnd/>
          </a:ln>
          <a:effectLst/>
        </p:spPr>
        <p:txBody>
          <a:bodyPr vert="horz" wrap="none" lIns="68415" tIns="34208" rIns="68415" bIns="34208" numCol="1" anchor="ctr" anchorCtr="0" compatLnSpc="1">
            <a:prstTxWarp prst="textNoShape">
              <a:avLst/>
            </a:prstTxWarp>
            <a:spAutoFit/>
          </a:bodyPr>
          <a:lstStyle/>
          <a:p>
            <a:pPr defTabSz="684154" fontAlgn="base">
              <a:spcBef>
                <a:spcPct val="0"/>
              </a:spcBef>
              <a:spcAft>
                <a:spcPct val="0"/>
              </a:spcAft>
            </a:pPr>
            <a:r>
              <a:rPr lang="ru-RU" sz="800" dirty="0" smtClean="0">
                <a:latin typeface="Arial" pitchFamily="34" charset="0"/>
                <a:cs typeface="Arial" pitchFamily="34" charset="0"/>
              </a:rPr>
              <a:t> </a:t>
            </a:r>
            <a:endParaRPr lang="ru-RU" sz="1300" dirty="0" smtClean="0">
              <a:latin typeface="Arial" pitchFamily="34" charset="0"/>
              <a:cs typeface="Arial" pitchFamily="34" charset="0"/>
            </a:endParaRPr>
          </a:p>
        </p:txBody>
      </p:sp>
      <p:pic>
        <p:nvPicPr>
          <p:cNvPr id="7" name="Рисунок 6"/>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5097016" y="1628800"/>
            <a:ext cx="2093232" cy="25785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8" name="Таблица 7"/>
          <p:cNvGraphicFramePr>
            <a:graphicFrameLocks noGrp="1"/>
          </p:cNvGraphicFramePr>
          <p:nvPr/>
        </p:nvGraphicFramePr>
        <p:xfrm>
          <a:off x="7126099" y="1423063"/>
          <a:ext cx="2395980" cy="2468846"/>
        </p:xfrm>
        <a:graphic>
          <a:graphicData uri="http://schemas.openxmlformats.org/drawingml/2006/table">
            <a:tbl>
              <a:tblPr/>
              <a:tblGrid>
                <a:gridCol w="2395980"/>
              </a:tblGrid>
              <a:tr h="2468846">
                <a:tc>
                  <a:txBody>
                    <a:bodyPr/>
                    <a:lstStyle/>
                    <a:p>
                      <a:pPr algn="ctr">
                        <a:lnSpc>
                          <a:spcPct val="115000"/>
                        </a:lnSpc>
                        <a:spcAft>
                          <a:spcPts val="1000"/>
                        </a:spcAft>
                      </a:pPr>
                      <a:r>
                        <a:rPr lang="ru-RU" sz="1100" b="1" dirty="0" smtClean="0">
                          <a:latin typeface="Times New Roman" pitchFamily="18" charset="0"/>
                          <a:ea typeface="Calibri"/>
                          <a:cs typeface="Times New Roman" pitchFamily="18" charset="0"/>
                        </a:rPr>
                        <a:t>Амалия</a:t>
                      </a:r>
                    </a:p>
                    <a:p>
                      <a:pPr algn="ctr">
                        <a:lnSpc>
                          <a:spcPct val="115000"/>
                        </a:lnSpc>
                        <a:spcAft>
                          <a:spcPts val="1000"/>
                        </a:spcAft>
                      </a:pPr>
                      <a:r>
                        <a:rPr lang="ru-RU" sz="1100" kern="1200" dirty="0" smtClean="0">
                          <a:solidFill>
                            <a:schemeClr val="tx1"/>
                          </a:solidFill>
                          <a:latin typeface="Times New Roman" pitchFamily="18" charset="0"/>
                          <a:ea typeface="+mn-ea"/>
                          <a:cs typeface="Times New Roman" pitchFamily="18" charset="0"/>
                        </a:rPr>
                        <a:t>Моего друга зовут Дружок. Ему шесть лет. Он небольшого роста.  И хвост у него очень интересный. Он загнут назад. Уши висят как листья. Дружок любит картошку, мясо, молоко. Моя милая собачка очень красивая и ласковая! Я очень люблю Дружка и очень рада, что он всегда рядом с нами!</a:t>
                      </a:r>
                      <a:endParaRPr lang="ru-RU" sz="1100" dirty="0">
                        <a:latin typeface="Times New Roman" pitchFamily="18" charset="0"/>
                        <a:ea typeface="Calibri"/>
                        <a:cs typeface="Times New Roman" pitchFamily="18" charset="0"/>
                      </a:endParaRPr>
                    </a:p>
                  </a:txBody>
                  <a:tcPr marL="88446" marR="88446" marT="0" marB="0">
                    <a:lnL>
                      <a:noFill/>
                    </a:lnL>
                    <a:lnR>
                      <a:noFill/>
                    </a:lnR>
                    <a:lnT>
                      <a:noFill/>
                    </a:lnT>
                    <a:lnB>
                      <a:noFill/>
                    </a:lnB>
                  </a:tcPr>
                </a:tc>
              </a:tr>
            </a:tbl>
          </a:graphicData>
        </a:graphic>
      </p:graphicFrame>
      <p:pic>
        <p:nvPicPr>
          <p:cNvPr id="10" name="Рисунок 9"/>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216760" y="4200514"/>
            <a:ext cx="2173099" cy="2414077"/>
          </a:xfrm>
          <a:prstGeom prst="rect">
            <a:avLst/>
          </a:prstGeom>
        </p:spPr>
      </p:pic>
      <p:pic>
        <p:nvPicPr>
          <p:cNvPr id="11" name="Рисунок 10"/>
          <p:cNvPicPr/>
          <p:nvPr/>
        </p:nvPicPr>
        <p:blipFill>
          <a:blip r:embed="rId5"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516142" y="4046211"/>
            <a:ext cx="1894496" cy="25031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12" name="Таблица 11"/>
          <p:cNvGraphicFramePr>
            <a:graphicFrameLocks noGrp="1"/>
          </p:cNvGraphicFramePr>
          <p:nvPr/>
        </p:nvGraphicFramePr>
        <p:xfrm>
          <a:off x="2668460" y="4149080"/>
          <a:ext cx="4680520" cy="2108806"/>
        </p:xfrm>
        <a:graphic>
          <a:graphicData uri="http://schemas.openxmlformats.org/drawingml/2006/table">
            <a:tbl>
              <a:tblPr/>
              <a:tblGrid>
                <a:gridCol w="4680520"/>
              </a:tblGrid>
              <a:tr h="2108806">
                <a:tc>
                  <a:txBody>
                    <a:bodyPr/>
                    <a:lstStyle/>
                    <a:p>
                      <a:pPr algn="ctr">
                        <a:lnSpc>
                          <a:spcPct val="115000"/>
                        </a:lnSpc>
                        <a:spcAft>
                          <a:spcPts val="1000"/>
                        </a:spcAft>
                      </a:pPr>
                      <a:r>
                        <a:rPr lang="ru-RU" sz="1300" b="1" dirty="0">
                          <a:latin typeface="Times New Roman"/>
                          <a:ea typeface="Calibri"/>
                          <a:cs typeface="Times New Roman"/>
                        </a:rPr>
                        <a:t>А меня </a:t>
                      </a:r>
                      <a:r>
                        <a:rPr lang="ru-RU" sz="1300" b="1" dirty="0" smtClean="0">
                          <a:latin typeface="Times New Roman"/>
                          <a:ea typeface="Calibri"/>
                          <a:cs typeface="Times New Roman"/>
                        </a:rPr>
                        <a:t>зовут </a:t>
                      </a:r>
                      <a:r>
                        <a:rPr lang="ru-RU" sz="1300" b="1" dirty="0" err="1" smtClean="0">
                          <a:latin typeface="Times New Roman"/>
                          <a:ea typeface="Calibri"/>
                          <a:cs typeface="Times New Roman"/>
                        </a:rPr>
                        <a:t>Ясмина</a:t>
                      </a:r>
                      <a:endParaRPr lang="ru-RU" sz="1300" b="1" dirty="0" smtClean="0">
                        <a:latin typeface="Times New Roman"/>
                        <a:ea typeface="Calibri"/>
                        <a:cs typeface="Times New Roman"/>
                      </a:endParaRPr>
                    </a:p>
                    <a:p>
                      <a:pPr algn="ctr">
                        <a:lnSpc>
                          <a:spcPct val="115000"/>
                        </a:lnSpc>
                        <a:spcAft>
                          <a:spcPts val="1000"/>
                        </a:spcAft>
                      </a:pPr>
                      <a:r>
                        <a:rPr lang="ru-RU" sz="1100" kern="1200" dirty="0" smtClean="0">
                          <a:solidFill>
                            <a:schemeClr val="tx1"/>
                          </a:solidFill>
                          <a:latin typeface="Times New Roman" pitchFamily="18" charset="0"/>
                          <a:ea typeface="+mn-ea"/>
                          <a:cs typeface="Times New Roman" pitchFamily="18" charset="0"/>
                        </a:rPr>
                        <a:t>У меня есть домашнее животное. Это кошка. Ее зовут </a:t>
                      </a:r>
                      <a:r>
                        <a:rPr lang="ru-RU" sz="1100" kern="1200" dirty="0" err="1" smtClean="0">
                          <a:solidFill>
                            <a:schemeClr val="tx1"/>
                          </a:solidFill>
                          <a:latin typeface="Times New Roman" pitchFamily="18" charset="0"/>
                          <a:ea typeface="+mn-ea"/>
                          <a:cs typeface="Times New Roman" pitchFamily="18" charset="0"/>
                        </a:rPr>
                        <a:t>Мур</a:t>
                      </a:r>
                      <a:r>
                        <a:rPr lang="ru-RU" sz="1100" kern="1200" dirty="0" smtClean="0">
                          <a:solidFill>
                            <a:schemeClr val="tx1"/>
                          </a:solidFill>
                          <a:latin typeface="Times New Roman" pitchFamily="18" charset="0"/>
                          <a:ea typeface="+mn-ea"/>
                          <a:cs typeface="Times New Roman" pitchFamily="18" charset="0"/>
                        </a:rPr>
                        <a:t>. Мы так назвали нашу кошечку, потому, что она всегда </a:t>
                      </a:r>
                      <a:r>
                        <a:rPr lang="ru-RU" sz="1100" kern="1200" dirty="0" err="1" smtClean="0">
                          <a:solidFill>
                            <a:schemeClr val="tx1"/>
                          </a:solidFill>
                          <a:latin typeface="Times New Roman" pitchFamily="18" charset="0"/>
                          <a:ea typeface="+mn-ea"/>
                          <a:cs typeface="Times New Roman" pitchFamily="18" charset="0"/>
                        </a:rPr>
                        <a:t>мурлыкает</a:t>
                      </a:r>
                      <a:r>
                        <a:rPr lang="ru-RU" sz="1100" kern="1200" dirty="0" smtClean="0">
                          <a:solidFill>
                            <a:schemeClr val="tx1"/>
                          </a:solidFill>
                          <a:latin typeface="Times New Roman" pitchFamily="18" charset="0"/>
                          <a:ea typeface="+mn-ea"/>
                          <a:cs typeface="Times New Roman" pitchFamily="18" charset="0"/>
                        </a:rPr>
                        <a:t>. Она очень добрая и милая. Каждый день, когда я встаю, она подбегает ко мне и начинает тереться об меня. Мы с ней играем вместе очень часто. У него есть и различные ленточки, и цветные мячики, и всякие мягкие игрушки. В общем, скажу вам так, моя </a:t>
                      </a:r>
                      <a:r>
                        <a:rPr lang="ru-RU" sz="1100" kern="1200" dirty="0" err="1" smtClean="0">
                          <a:solidFill>
                            <a:schemeClr val="tx1"/>
                          </a:solidFill>
                          <a:latin typeface="Times New Roman" pitchFamily="18" charset="0"/>
                          <a:ea typeface="+mn-ea"/>
                          <a:cs typeface="Times New Roman" pitchFamily="18" charset="0"/>
                        </a:rPr>
                        <a:t>котейка</a:t>
                      </a:r>
                      <a:r>
                        <a:rPr lang="ru-RU" sz="1100" kern="1200" dirty="0" smtClean="0">
                          <a:solidFill>
                            <a:schemeClr val="tx1"/>
                          </a:solidFill>
                          <a:latin typeface="Times New Roman" pitchFamily="18" charset="0"/>
                          <a:ea typeface="+mn-ea"/>
                          <a:cs typeface="Times New Roman" pitchFamily="18" charset="0"/>
                        </a:rPr>
                        <a:t> — самая лучшая!</a:t>
                      </a:r>
                      <a:endParaRPr lang="ru-RU" sz="1100" dirty="0">
                        <a:latin typeface="Times New Roman" pitchFamily="18" charset="0"/>
                        <a:ea typeface="Calibri"/>
                        <a:cs typeface="Times New Roman" pitchFamily="18" charset="0"/>
                      </a:endParaRPr>
                    </a:p>
                  </a:txBody>
                  <a:tcPr marL="88446" marR="88446"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1 младшая\Desktop\Oro9cgavECc.jpg"/>
          <p:cNvPicPr>
            <a:picLocks noChangeAspect="1" noChangeArrowheads="1"/>
          </p:cNvPicPr>
          <p:nvPr/>
        </p:nvPicPr>
        <p:blipFill>
          <a:blip r:embed="rId2" cstate="print"/>
          <a:srcRect/>
          <a:stretch>
            <a:fillRect/>
          </a:stretch>
        </p:blipFill>
        <p:spPr bwMode="auto">
          <a:xfrm>
            <a:off x="7401272" y="2204864"/>
            <a:ext cx="1964147" cy="24174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Заголовок 1"/>
          <p:cNvSpPr>
            <a:spLocks noGrp="1"/>
          </p:cNvSpPr>
          <p:nvPr>
            <p:ph type="title"/>
          </p:nvPr>
        </p:nvSpPr>
        <p:spPr/>
        <p:txBody>
          <a:bodyPr>
            <a:noAutofit/>
          </a:bodyPr>
          <a:lstStyle/>
          <a:p>
            <a:r>
              <a:rPr lang="ru-RU" sz="1800" dirty="0" smtClean="0"/>
              <a:t/>
            </a:r>
            <a:br>
              <a:rPr lang="ru-RU" sz="1800" dirty="0" smtClean="0"/>
            </a:br>
            <a:r>
              <a:rPr lang="ru-RU" sz="1800" dirty="0" smtClean="0"/>
              <a:t/>
            </a:r>
            <a:br>
              <a:rPr lang="ru-RU" sz="1800" dirty="0" smtClean="0"/>
            </a:br>
            <a:r>
              <a:rPr lang="ru-RU" sz="1500" dirty="0" smtClean="0">
                <a:solidFill>
                  <a:schemeClr val="accent3">
                    <a:lumMod val="50000"/>
                  </a:schemeClr>
                </a:solidFill>
              </a:rPr>
              <a:t>В рамках акции «</a:t>
            </a:r>
            <a:r>
              <a:rPr lang="ru-RU" sz="1500" dirty="0" err="1" smtClean="0">
                <a:solidFill>
                  <a:schemeClr val="accent3">
                    <a:lumMod val="50000"/>
                  </a:schemeClr>
                </a:solidFill>
              </a:rPr>
              <a:t>Эковесна</a:t>
            </a:r>
            <a:r>
              <a:rPr lang="ru-RU" sz="1500" dirty="0" smtClean="0">
                <a:solidFill>
                  <a:schemeClr val="accent3">
                    <a:lumMod val="50000"/>
                  </a:schemeClr>
                </a:solidFill>
              </a:rPr>
              <a:t> 2023» в средней группе проходит проект «Огород на окне».</a:t>
            </a:r>
            <a:br>
              <a:rPr lang="ru-RU" sz="1500" dirty="0" smtClean="0">
                <a:solidFill>
                  <a:schemeClr val="accent3">
                    <a:lumMod val="50000"/>
                  </a:schemeClr>
                </a:solidFill>
              </a:rPr>
            </a:br>
            <a:r>
              <a:rPr lang="ru-RU" sz="1500" dirty="0" smtClean="0">
                <a:solidFill>
                  <a:schemeClr val="accent3">
                    <a:lumMod val="50000"/>
                  </a:schemeClr>
                </a:solidFill>
              </a:rPr>
              <a:t>Огород на окне - это отличный способ расширить представления детей о том, как ухаживать за растениями, о необходимости света, тепла, влаги, почвы для роста растений, развития интереса, мышления.</a:t>
            </a:r>
            <a:br>
              <a:rPr lang="ru-RU" sz="1500" dirty="0" smtClean="0">
                <a:solidFill>
                  <a:schemeClr val="accent3">
                    <a:lumMod val="50000"/>
                  </a:schemeClr>
                </a:solidFill>
              </a:rPr>
            </a:br>
            <a:r>
              <a:rPr lang="ru-RU" sz="1500" dirty="0" smtClean="0">
                <a:solidFill>
                  <a:schemeClr val="accent3">
                    <a:lumMod val="50000"/>
                  </a:schemeClr>
                </a:solidFill>
              </a:rPr>
              <a:t>Во время работы над проектом мы собрали стихи, загадки, поговорки, рассказы, сказки про овощи. Изготовили журнал наблюдений, проводили исследования, опыты, эксперименты. Посадили лук, салат, помидор, огурец, фасоль, баклажан, тыкву и разнообразие цветов. Наблюдали за ростом растений. Все участники проекта( дети, воспитатель, родители) получили положительные эмоции!!!</a:t>
            </a:r>
            <a:endParaRPr lang="ru-RU" sz="1500" dirty="0">
              <a:solidFill>
                <a:schemeClr val="accent3">
                  <a:lumMod val="50000"/>
                </a:schemeClr>
              </a:solidFill>
            </a:endParaRPr>
          </a:p>
        </p:txBody>
      </p:sp>
      <p:pic>
        <p:nvPicPr>
          <p:cNvPr id="1025" name="Picture 1" descr="C:\Users\1 младшая\Desktop\wcc8RS8ha6o.jpg"/>
          <p:cNvPicPr>
            <a:picLocks noGrp="1" noChangeAspect="1" noChangeArrowheads="1"/>
          </p:cNvPicPr>
          <p:nvPr>
            <p:ph idx="1"/>
          </p:nvPr>
        </p:nvPicPr>
        <p:blipFill>
          <a:blip r:embed="rId3" cstate="print"/>
          <a:srcRect/>
          <a:stretch>
            <a:fillRect/>
          </a:stretch>
        </p:blipFill>
        <p:spPr bwMode="auto">
          <a:xfrm>
            <a:off x="632520" y="2276872"/>
            <a:ext cx="2064081" cy="25404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Picture 2" descr="C:\Users\1 младшая\Desktop\UsuhsUnslkQ.jpg"/>
          <p:cNvPicPr>
            <a:picLocks noChangeAspect="1" noChangeArrowheads="1"/>
          </p:cNvPicPr>
          <p:nvPr/>
        </p:nvPicPr>
        <p:blipFill>
          <a:blip r:embed="rId4" cstate="print"/>
          <a:srcRect/>
          <a:stretch>
            <a:fillRect/>
          </a:stretch>
        </p:blipFill>
        <p:spPr bwMode="auto">
          <a:xfrm>
            <a:off x="5169024" y="2276872"/>
            <a:ext cx="2043352" cy="25148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8" name="Picture 4" descr="C:\Users\1 младшая\Desktop\iA81ERVyNuE.jpg"/>
          <p:cNvPicPr>
            <a:picLocks noChangeAspect="1" noChangeArrowheads="1"/>
          </p:cNvPicPr>
          <p:nvPr/>
        </p:nvPicPr>
        <p:blipFill>
          <a:blip r:embed="rId5" cstate="print"/>
          <a:srcRect/>
          <a:stretch>
            <a:fillRect/>
          </a:stretch>
        </p:blipFill>
        <p:spPr bwMode="auto">
          <a:xfrm>
            <a:off x="5889104" y="4221088"/>
            <a:ext cx="1982098" cy="24395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30" name="Picture 6" descr="C:\Users\1 младшая\Desktop\qWV8QWZ0rvw.jpg"/>
          <p:cNvPicPr>
            <a:picLocks noChangeAspect="1" noChangeArrowheads="1"/>
          </p:cNvPicPr>
          <p:nvPr/>
        </p:nvPicPr>
        <p:blipFill>
          <a:blip r:embed="rId6" cstate="print"/>
          <a:srcRect/>
          <a:stretch>
            <a:fillRect/>
          </a:stretch>
        </p:blipFill>
        <p:spPr bwMode="auto">
          <a:xfrm>
            <a:off x="3008784" y="2132856"/>
            <a:ext cx="2061658" cy="25374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7" name="Picture 3" descr="C:\Users\1 младшая\Desktop\EQNaP1LqTjk.jpg"/>
          <p:cNvPicPr>
            <a:picLocks noChangeAspect="1" noChangeArrowheads="1"/>
          </p:cNvPicPr>
          <p:nvPr/>
        </p:nvPicPr>
        <p:blipFill>
          <a:blip r:embed="rId7" cstate="print"/>
          <a:srcRect/>
          <a:stretch>
            <a:fillRect/>
          </a:stretch>
        </p:blipFill>
        <p:spPr bwMode="auto">
          <a:xfrm>
            <a:off x="3225665" y="4149080"/>
            <a:ext cx="1996029" cy="24566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300" dirty="0" smtClean="0">
                <a:solidFill>
                  <a:schemeClr val="accent3">
                    <a:lumMod val="50000"/>
                  </a:schemeClr>
                </a:solidFill>
                <a:latin typeface="Times New Roman" pitchFamily="18" charset="0"/>
                <a:cs typeface="Times New Roman" pitchFamily="18" charset="0"/>
              </a:rPr>
              <a:t>Международный день птиц. Каждый год они приносят нам на крыльях весну. День птиц - это не только время прилета пернатых с зимовок, но и праздник для дошколят.</a:t>
            </a:r>
            <a:endParaRPr lang="ru-RU" sz="2300" dirty="0">
              <a:solidFill>
                <a:schemeClr val="accent3">
                  <a:lumMod val="50000"/>
                </a:schemeClr>
              </a:solidFill>
              <a:latin typeface="Times New Roman" pitchFamily="18" charset="0"/>
              <a:cs typeface="Times New Roman" pitchFamily="18" charset="0"/>
            </a:endParaRPr>
          </a:p>
        </p:txBody>
      </p:sp>
      <p:pic>
        <p:nvPicPr>
          <p:cNvPr id="21507" name="Picture 3" descr="C:\Users\1 младшая\Desktop\u2xpJEZPpYc.jpg"/>
          <p:cNvPicPr>
            <a:picLocks noChangeAspect="1" noChangeArrowheads="1"/>
          </p:cNvPicPr>
          <p:nvPr/>
        </p:nvPicPr>
        <p:blipFill>
          <a:blip r:embed="rId2" cstate="print"/>
          <a:srcRect/>
          <a:stretch>
            <a:fillRect/>
          </a:stretch>
        </p:blipFill>
        <p:spPr bwMode="auto">
          <a:xfrm>
            <a:off x="328201" y="4046212"/>
            <a:ext cx="2121988" cy="26116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508" name="Picture 4" descr="C:\Users\1 младшая\Desktop\vOFlX56dWwM.jpg"/>
          <p:cNvPicPr>
            <a:picLocks noChangeAspect="1" noChangeArrowheads="1"/>
          </p:cNvPicPr>
          <p:nvPr/>
        </p:nvPicPr>
        <p:blipFill>
          <a:blip r:embed="rId3" cstate="print"/>
          <a:srcRect/>
          <a:stretch>
            <a:fillRect/>
          </a:stretch>
        </p:blipFill>
        <p:spPr bwMode="auto">
          <a:xfrm>
            <a:off x="7404701" y="1371629"/>
            <a:ext cx="1964147" cy="24174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512" name="Picture 8" descr="C:\Users\1 младшая\Desktop\sxyEeDnIpOE.jpg"/>
          <p:cNvPicPr>
            <a:picLocks noChangeAspect="1" noChangeArrowheads="1"/>
          </p:cNvPicPr>
          <p:nvPr/>
        </p:nvPicPr>
        <p:blipFill>
          <a:blip r:embed="rId4" cstate="print"/>
          <a:srcRect/>
          <a:stretch>
            <a:fillRect/>
          </a:stretch>
        </p:blipFill>
        <p:spPr bwMode="auto">
          <a:xfrm>
            <a:off x="216760" y="1320194"/>
            <a:ext cx="2117378" cy="26060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520" name="Picture 16" descr="C:\Users\1 младшая\Desktop\uun_E5M9qP8.jpg"/>
          <p:cNvPicPr>
            <a:picLocks noChangeAspect="1" noChangeArrowheads="1"/>
          </p:cNvPicPr>
          <p:nvPr/>
        </p:nvPicPr>
        <p:blipFill>
          <a:blip r:embed="rId5" cstate="print"/>
          <a:srcRect/>
          <a:stretch>
            <a:fillRect/>
          </a:stretch>
        </p:blipFill>
        <p:spPr bwMode="auto">
          <a:xfrm>
            <a:off x="7293299" y="3874811"/>
            <a:ext cx="2270571" cy="279454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524" name="Picture 20" descr="C:\Users\1 младшая\Desktop\cWpIh-ox62Q.jpg"/>
          <p:cNvPicPr>
            <a:picLocks noGrp="1" noChangeAspect="1" noChangeArrowheads="1"/>
          </p:cNvPicPr>
          <p:nvPr>
            <p:ph idx="1"/>
          </p:nvPr>
        </p:nvPicPr>
        <p:blipFill>
          <a:blip r:embed="rId6" cstate="print"/>
          <a:srcRect/>
          <a:stretch>
            <a:fillRect/>
          </a:stretch>
        </p:blipFill>
        <p:spPr bwMode="auto">
          <a:xfrm>
            <a:off x="2779902" y="1423063"/>
            <a:ext cx="4262616" cy="52462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TotalTime>
  <Words>409</Words>
  <Application>Microsoft Office PowerPoint</Application>
  <PresentationFormat>Лист A4 (210x297 мм)</PresentationFormat>
  <Paragraphs>44</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Слайд 1</vt:lpstr>
      <vt:lpstr>Слайд 2</vt:lpstr>
      <vt:lpstr>«Только вместе, только дружно помогать планете нужно».               Акция            «Чистая планета»</vt:lpstr>
      <vt:lpstr>  Экологическая акция "Посади дерево- вырасти добро". Каждый человек в этом мире должен оставить в нём след. Это дело, которое он выполнил, это творение, которое он создал.  Почему бы не посадить дерево? Это будет самая лучшая память. Сменяются поколения, а дерево живёт, каждый год, радуя нас зелёным нарядом.                     </vt:lpstr>
      <vt:lpstr>Слайд 5</vt:lpstr>
      <vt:lpstr>   «Эколята – дошколята, спешат на помощь" Дети сформировали богатый внутренний мир и систему ценностных отношений к природе, её животному и растительному миру, развитие внутренней потребности любви к природе и, как следствие, бережного отношения к ней, воспитание у ребёнка культуры природолюбия. </vt:lpstr>
      <vt:lpstr> "Мой любимый питомец" Проект расширил и обогатил представления детей о значении домашних животных в жизни человека. </vt:lpstr>
      <vt:lpstr>  В рамках акции «Эковесна 2023» в средней группе проходит проект «Огород на окне». Огород на окне - это отличный способ расширить представления детей о том, как ухаживать за растениями, о необходимости света, тепла, влаги, почвы для роста растений, развития интереса, мышления. Во время работы над проектом мы собрали стихи, загадки, поговорки, рассказы, сказки про овощи. Изготовили журнал наблюдений, проводили исследования, опыты, эксперименты. Посадили лук, салат, помидор, огурец, фасоль, баклажан, тыкву и разнообразие цветов. Наблюдали за ростом растений. Все участники проекта( дети, воспитатель, родители) получили положительные эмоции!!!</vt:lpstr>
      <vt:lpstr>Международный день птиц. Каждый год они приносят нам на крыльях весну. День птиц - это не только время прилета пернатых с зимовок, но и праздник для дошколят.</vt:lpstr>
      <vt:lpstr>Слайд 10</vt:lpstr>
      <vt:lpstr>Слайд 11</vt:lpstr>
      <vt:lpstr>Проект «Юный исследователь» Данный тип проекта опытно-исследовательский, групповой. Участниками проекта являются дети подготовительной к школе группы, воспитатели и родители воспитанников.</vt:lpstr>
      <vt:lpstr>Акция «Сбор вторсырья»</vt:lpstr>
      <vt:lpstr>Эко - мода</vt:lpstr>
      <vt:lpstr>Экскурсия «Познание природы»</vt:lpstr>
      <vt:lpstr>Экологическая акция « Мы за чистый Карабаш!» Воспитанники старшей группы вместе со своими воспитателями организовали экологическую акцию « Мы за чистый Карабаш!». В ходе акции дети обратились к жителям поселка Карабаш с призывами сохранять чистоту окружающей среды и раздали памятки, сделанные руками детей</vt:lpstr>
      <vt:lpstr>Газета « Правила поведения в природе». Мы в природе только гости, и очень важно знать правила поведения с самого раннего возраста. Если мы будем дружить с природой, она в любое время года будет радовать нас.</vt:lpstr>
      <vt:lpstr> Творческая мастерская детей и родителей « Вторая жизнь». Дети совместно с родителями сделали своими руками удивительные поделки из бросового материала. С ними можно играть или просто любоваться.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Детский сад 2023</dc:creator>
  <cp:lastModifiedBy>1 младшая</cp:lastModifiedBy>
  <cp:revision>39</cp:revision>
  <dcterms:created xsi:type="dcterms:W3CDTF">2023-04-19T10:08:54Z</dcterms:created>
  <dcterms:modified xsi:type="dcterms:W3CDTF">2023-05-04T10:21:06Z</dcterms:modified>
</cp:coreProperties>
</file>