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65" r:id="rId5"/>
    <p:sldId id="258" r:id="rId6"/>
    <p:sldId id="269" r:id="rId7"/>
    <p:sldId id="259" r:id="rId8"/>
    <p:sldId id="271" r:id="rId9"/>
    <p:sldId id="267" r:id="rId10"/>
    <p:sldId id="262" r:id="rId11"/>
    <p:sldId id="263" r:id="rId12"/>
    <p:sldId id="266" r:id="rId13"/>
    <p:sldId id="268" r:id="rId14"/>
    <p:sldId id="261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chemeClr val="bg1"/>
            </a:gs>
            <a:gs pos="100000">
              <a:srgbClr val="FF00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1FD48-91FD-4722-8477-B92E1DBA85BE}" type="datetimeFigureOut">
              <a:rPr lang="ru-RU" smtClean="0"/>
              <a:pPr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C01C8-DB81-4837-8A67-C2799CF8A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571480"/>
            <a:ext cx="85725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Обучение детей татарскому языку в детском саду – одна из важных и сложных задач. Обучая дошкольников татарскому языку важно, во-первых, воспитывать у них любовь к родному краю, природе и бережное отношение к ней. Во-вторых, вызвать интерес к историческому прошлому города, республики, страны. А также воспитывать патриотические чувства, гордость и уважение к прошлому и настоящему малой родины, ознакомить с интересными историческими событиями, трудовой деятельностью, культурой, бытом  и праздником татарского народа.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51520" y="620688"/>
            <a:ext cx="4429124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ИГРА 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Тюбетей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Дети становятся в круг. Передают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тюбетей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друг другу и поют: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Түп,түп, түбәтәй,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Түбәтәең укалы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Чиккән матур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түбәтәең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Менә кемдә тукталды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5000628" y="4214818"/>
            <a:ext cx="5072098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ИГРА ”Платок”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Дети становятся в круг и поют.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Яшерәм яулык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яшерәм яулык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Яшел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каен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астына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Сиздермичә салып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китәм,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иптәшем артына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214290"/>
            <a:ext cx="37000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Игровая деятельность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G:\DCIM\100MSDCF\DSC02509.JPG"/>
          <p:cNvPicPr>
            <a:picLocks noChangeAspect="1" noChangeArrowheads="1"/>
          </p:cNvPicPr>
          <p:nvPr/>
        </p:nvPicPr>
        <p:blipFill>
          <a:blip r:embed="rId2" cstate="print"/>
          <a:srcRect t="10138" r="5861" b="2304"/>
          <a:stretch>
            <a:fillRect/>
          </a:stretch>
        </p:blipFill>
        <p:spPr bwMode="auto">
          <a:xfrm>
            <a:off x="84423" y="3571876"/>
            <a:ext cx="4703700" cy="2928958"/>
          </a:xfrm>
          <a:prstGeom prst="rect">
            <a:avLst/>
          </a:prstGeom>
          <a:noFill/>
        </p:spPr>
      </p:pic>
      <p:pic>
        <p:nvPicPr>
          <p:cNvPr id="4099" name="Picture 3" descr="G:\DCIM\100MSDCF\DSC02508.JPG"/>
          <p:cNvPicPr>
            <a:picLocks noChangeAspect="1" noChangeArrowheads="1"/>
          </p:cNvPicPr>
          <p:nvPr/>
        </p:nvPicPr>
        <p:blipFill>
          <a:blip r:embed="rId3" cstate="print"/>
          <a:srcRect l="3679" r="2518" b="6593"/>
          <a:stretch>
            <a:fillRect/>
          </a:stretch>
        </p:blipFill>
        <p:spPr bwMode="auto">
          <a:xfrm>
            <a:off x="4714876" y="285727"/>
            <a:ext cx="4286282" cy="2857521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285728"/>
            <a:ext cx="7301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Продуктивная художественная деятельность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F:\DCIM\100MSDCF\DSC02428.JPG"/>
          <p:cNvPicPr>
            <a:picLocks noChangeAspect="1" noChangeArrowheads="1"/>
          </p:cNvPicPr>
          <p:nvPr/>
        </p:nvPicPr>
        <p:blipFill>
          <a:blip r:embed="rId2" cstate="print"/>
          <a:srcRect l="7844" t="8410" r="7560" b="4553"/>
          <a:stretch>
            <a:fillRect/>
          </a:stretch>
        </p:blipFill>
        <p:spPr bwMode="auto">
          <a:xfrm rot="21069269">
            <a:off x="186758" y="1053862"/>
            <a:ext cx="3972532" cy="2736304"/>
          </a:xfrm>
          <a:prstGeom prst="rect">
            <a:avLst/>
          </a:prstGeom>
          <a:noFill/>
        </p:spPr>
      </p:pic>
      <p:pic>
        <p:nvPicPr>
          <p:cNvPr id="3075" name="Picture 3" descr="F:\DCIM\100MSDCF\DSC02432.JPG"/>
          <p:cNvPicPr>
            <a:picLocks noChangeAspect="1" noChangeArrowheads="1"/>
          </p:cNvPicPr>
          <p:nvPr/>
        </p:nvPicPr>
        <p:blipFill>
          <a:blip r:embed="rId3" cstate="print"/>
          <a:srcRect r="364" b="18172"/>
          <a:stretch>
            <a:fillRect/>
          </a:stretch>
        </p:blipFill>
        <p:spPr bwMode="auto">
          <a:xfrm rot="20927607">
            <a:off x="354858" y="3922918"/>
            <a:ext cx="4607610" cy="2533413"/>
          </a:xfrm>
          <a:prstGeom prst="rect">
            <a:avLst/>
          </a:prstGeom>
          <a:noFill/>
        </p:spPr>
      </p:pic>
      <p:pic>
        <p:nvPicPr>
          <p:cNvPr id="3076" name="Picture 4" descr="F:\DCIM\100MSDCF\DSC02433.JPG"/>
          <p:cNvPicPr>
            <a:picLocks noChangeAspect="1" noChangeArrowheads="1"/>
          </p:cNvPicPr>
          <p:nvPr/>
        </p:nvPicPr>
        <p:blipFill>
          <a:blip r:embed="rId4" cstate="print"/>
          <a:srcRect t="3590" r="3845" b="661"/>
          <a:stretch>
            <a:fillRect/>
          </a:stretch>
        </p:blipFill>
        <p:spPr bwMode="auto">
          <a:xfrm rot="416571">
            <a:off x="5004801" y="3964461"/>
            <a:ext cx="3992950" cy="2661966"/>
          </a:xfrm>
          <a:prstGeom prst="rect">
            <a:avLst/>
          </a:prstGeom>
          <a:noFill/>
        </p:spPr>
      </p:pic>
      <p:pic>
        <p:nvPicPr>
          <p:cNvPr id="3077" name="Picture 5" descr="F:\DCIM\100MSDCF\DSC02435.JPG"/>
          <p:cNvPicPr>
            <a:picLocks noChangeAspect="1" noChangeArrowheads="1"/>
          </p:cNvPicPr>
          <p:nvPr/>
        </p:nvPicPr>
        <p:blipFill>
          <a:blip r:embed="rId5" cstate="print"/>
          <a:srcRect t="7144" r="1959" b="10188"/>
          <a:stretch>
            <a:fillRect/>
          </a:stretch>
        </p:blipFill>
        <p:spPr bwMode="auto">
          <a:xfrm rot="388195">
            <a:off x="4451896" y="1226010"/>
            <a:ext cx="4497059" cy="25386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14542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Музыка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G:\DCIM\100MSDCF\DSC02504.JPG"/>
          <p:cNvPicPr>
            <a:picLocks noChangeAspect="1" noChangeArrowheads="1"/>
          </p:cNvPicPr>
          <p:nvPr/>
        </p:nvPicPr>
        <p:blipFill>
          <a:blip r:embed="rId2" cstate="print"/>
          <a:srcRect t="5696" r="18442" b="17428"/>
          <a:stretch>
            <a:fillRect/>
          </a:stretch>
        </p:blipFill>
        <p:spPr bwMode="auto">
          <a:xfrm>
            <a:off x="3857620" y="214290"/>
            <a:ext cx="4980852" cy="3143248"/>
          </a:xfrm>
          <a:prstGeom prst="rect">
            <a:avLst/>
          </a:prstGeom>
          <a:noFill/>
        </p:spPr>
      </p:pic>
      <p:pic>
        <p:nvPicPr>
          <p:cNvPr id="1029" name="Picture 5" descr="G:\DCIM\100MSDCF\DSC02503.JPG"/>
          <p:cNvPicPr>
            <a:picLocks noChangeAspect="1" noChangeArrowheads="1"/>
          </p:cNvPicPr>
          <p:nvPr/>
        </p:nvPicPr>
        <p:blipFill>
          <a:blip r:embed="rId3" cstate="print"/>
          <a:srcRect l="23385" t="11169" r="25547" b="19756"/>
          <a:stretch>
            <a:fillRect/>
          </a:stretch>
        </p:blipFill>
        <p:spPr bwMode="auto">
          <a:xfrm rot="21351443">
            <a:off x="594155" y="4020225"/>
            <a:ext cx="3258280" cy="2723644"/>
          </a:xfrm>
          <a:prstGeom prst="rect">
            <a:avLst/>
          </a:prstGeom>
          <a:noFill/>
        </p:spPr>
      </p:pic>
      <p:pic>
        <p:nvPicPr>
          <p:cNvPr id="1030" name="Picture 6" descr="G:\DCIM\100MSDCF\DSC02501.JPG"/>
          <p:cNvPicPr>
            <a:picLocks noChangeAspect="1" noChangeArrowheads="1"/>
          </p:cNvPicPr>
          <p:nvPr/>
        </p:nvPicPr>
        <p:blipFill>
          <a:blip r:embed="rId4" cstate="print"/>
          <a:srcRect l="11245" t="5070" r="7665"/>
          <a:stretch>
            <a:fillRect/>
          </a:stretch>
        </p:blipFill>
        <p:spPr bwMode="auto">
          <a:xfrm rot="5119711">
            <a:off x="26441" y="879404"/>
            <a:ext cx="3774129" cy="2958023"/>
          </a:xfrm>
          <a:prstGeom prst="rect">
            <a:avLst/>
          </a:prstGeom>
          <a:noFill/>
        </p:spPr>
      </p:pic>
      <p:pic>
        <p:nvPicPr>
          <p:cNvPr id="1031" name="Picture 7" descr="G:\DCIM\100MSDCF\DSC02490.JPG"/>
          <p:cNvPicPr>
            <a:picLocks noChangeAspect="1" noChangeArrowheads="1"/>
          </p:cNvPicPr>
          <p:nvPr/>
        </p:nvPicPr>
        <p:blipFill>
          <a:blip r:embed="rId5" cstate="print"/>
          <a:srcRect l="28092" t="17507" r="21021" b="14748"/>
          <a:stretch>
            <a:fillRect/>
          </a:stretch>
        </p:blipFill>
        <p:spPr bwMode="auto">
          <a:xfrm rot="277744">
            <a:off x="4690299" y="3431641"/>
            <a:ext cx="3730774" cy="30824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2" y="214290"/>
            <a:ext cx="47006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Итоговое мероприятие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3200" b="1" dirty="0" smtClean="0">
                <a:solidFill>
                  <a:srgbClr val="C00000"/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“Үз илемдә, үз телемдә”</a:t>
            </a:r>
            <a:endParaRPr lang="ru-RU" sz="3200" b="1" dirty="0" smtClean="0">
              <a:solidFill>
                <a:srgbClr val="C00000"/>
              </a:solidFill>
              <a:latin typeface="Monotype Corsiva" pitchFamily="66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3" name="Picture 2" descr="G:\DCIM\100MSDCF\DSC02497.JPG"/>
          <p:cNvPicPr>
            <a:picLocks noChangeAspect="1" noChangeArrowheads="1"/>
          </p:cNvPicPr>
          <p:nvPr/>
        </p:nvPicPr>
        <p:blipFill>
          <a:blip r:embed="rId2" cstate="print"/>
          <a:srcRect l="8298" t="16531" r="32921" b="14815"/>
          <a:stretch>
            <a:fillRect/>
          </a:stretch>
        </p:blipFill>
        <p:spPr bwMode="auto">
          <a:xfrm rot="21241289">
            <a:off x="357158" y="285728"/>
            <a:ext cx="2571769" cy="4338235"/>
          </a:xfrm>
          <a:prstGeom prst="rect">
            <a:avLst/>
          </a:prstGeom>
          <a:noFill/>
        </p:spPr>
      </p:pic>
      <p:pic>
        <p:nvPicPr>
          <p:cNvPr id="3074" name="Picture 2" descr="C:\Users\Наташа\Desktop\папки 2\все фото\нов фото\DSC02261.JPG"/>
          <p:cNvPicPr>
            <a:picLocks noChangeAspect="1" noChangeArrowheads="1"/>
          </p:cNvPicPr>
          <p:nvPr/>
        </p:nvPicPr>
        <p:blipFill>
          <a:blip r:embed="rId3" cstate="print"/>
          <a:srcRect l="16807" t="22574" r="12570" b="4641"/>
          <a:stretch>
            <a:fillRect/>
          </a:stretch>
        </p:blipFill>
        <p:spPr bwMode="auto">
          <a:xfrm rot="260430">
            <a:off x="2741894" y="1361850"/>
            <a:ext cx="4000528" cy="2760364"/>
          </a:xfrm>
          <a:prstGeom prst="rect">
            <a:avLst/>
          </a:prstGeom>
          <a:noFill/>
        </p:spPr>
      </p:pic>
      <p:pic>
        <p:nvPicPr>
          <p:cNvPr id="4" name="Picture 3" descr="G:\DCIM\100MSDCF\DSC02506.JPG"/>
          <p:cNvPicPr>
            <a:picLocks noChangeAspect="1" noChangeArrowheads="1"/>
          </p:cNvPicPr>
          <p:nvPr/>
        </p:nvPicPr>
        <p:blipFill>
          <a:blip r:embed="rId4" cstate="print"/>
          <a:srcRect t="2862" r="4609" b="7612"/>
          <a:stretch>
            <a:fillRect/>
          </a:stretch>
        </p:blipFill>
        <p:spPr bwMode="auto">
          <a:xfrm rot="6180968">
            <a:off x="5567750" y="2591889"/>
            <a:ext cx="3892713" cy="2445893"/>
          </a:xfrm>
          <a:prstGeom prst="rect">
            <a:avLst/>
          </a:prstGeom>
          <a:noFill/>
        </p:spPr>
      </p:pic>
      <p:pic>
        <p:nvPicPr>
          <p:cNvPr id="3075" name="Picture 3" descr="C:\Users\Наташа\Desktop\папки 2\все фото\нов фото\DSC02226.JPG"/>
          <p:cNvPicPr>
            <a:picLocks noChangeAspect="1" noChangeArrowheads="1"/>
          </p:cNvPicPr>
          <p:nvPr/>
        </p:nvPicPr>
        <p:blipFill>
          <a:blip r:embed="rId5" cstate="print"/>
          <a:srcRect l="4802" t="28903" r="35169" b="13080"/>
          <a:stretch>
            <a:fillRect/>
          </a:stretch>
        </p:blipFill>
        <p:spPr bwMode="auto">
          <a:xfrm>
            <a:off x="1643042" y="4130487"/>
            <a:ext cx="4215225" cy="27275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14290"/>
            <a:ext cx="2903222" cy="2035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572008"/>
            <a:ext cx="247014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257176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5" cstate="print"/>
          <a:srcRect r="1521" b="9722"/>
          <a:stretch>
            <a:fillRect/>
          </a:stretch>
        </p:blipFill>
        <p:spPr bwMode="auto">
          <a:xfrm>
            <a:off x="214282" y="4714884"/>
            <a:ext cx="242889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G:\DCIM\100MSDCF\DSC025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3042" y="1285860"/>
            <a:ext cx="5889566" cy="39430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357298"/>
            <a:ext cx="7920000" cy="13320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14290"/>
            <a:ext cx="7429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50000" endA="300" endPos="50000" dist="60007" dir="5400000" sy="-100000" algn="bl" rotWithShape="0"/>
                </a:effectLst>
                <a:latin typeface="+mj-lt"/>
                <a:cs typeface="Times New Roman" pitchFamily="18" charset="0"/>
              </a:rPr>
              <a:t>Проект: 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50000" endA="300" endPos="50000" dist="60007" dir="5400000" sy="-100000" algn="bl" rotWithShape="0"/>
                </a:effectLst>
                <a:latin typeface="+mj-lt"/>
                <a:cs typeface="Times New Roman" pitchFamily="18" charset="0"/>
              </a:rPr>
              <a:t>«Татарстан – мой </a:t>
            </a: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50000" endA="300" endPos="50000" dist="60007" dir="5400000" sy="-100000" algn="bl" rotWithShape="0"/>
                </a:effectLst>
                <a:latin typeface="+mj-lt"/>
                <a:cs typeface="Times New Roman" pitchFamily="18" charset="0"/>
              </a:rPr>
              <a:t>край родной»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6350" stA="50000" endA="300" endPos="50000" dist="60007" dir="5400000" sy="-100000" algn="bl" rotWithShape="0"/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214686"/>
            <a:ext cx="557216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14290"/>
            <a:ext cx="914400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00" b="1" dirty="0" smtClean="0">
                <a:latin typeface="Monotype Corsiva" pitchFamily="66" charset="0"/>
              </a:rPr>
              <a:t>Тип проекта: </a:t>
            </a:r>
            <a:r>
              <a:rPr lang="ru-RU" sz="2300" dirty="0" smtClean="0">
                <a:latin typeface="Monotype Corsiva" pitchFamily="66" charset="0"/>
              </a:rPr>
              <a:t>познавательный, долгосрочный.</a:t>
            </a:r>
          </a:p>
          <a:p>
            <a:pPr algn="just"/>
            <a:endParaRPr lang="ru-RU" sz="2400" dirty="0" smtClean="0">
              <a:latin typeface="Monotype Corsiva" pitchFamily="66" charset="0"/>
            </a:endParaRPr>
          </a:p>
          <a:p>
            <a:pPr algn="just"/>
            <a:endParaRPr lang="ru-RU" sz="2400" dirty="0">
              <a:latin typeface="Monotype Corsiva" pitchFamily="66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pPr marL="342900" indent="-342900"/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62068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Monotype Corsiva" pitchFamily="66" charset="0"/>
              </a:rPr>
              <a:t>Информация о проблеме: </a:t>
            </a:r>
            <a:r>
              <a:rPr lang="ru-RU" sz="2400" dirty="0" smtClean="0">
                <a:latin typeface="Monotype Corsiva" pitchFamily="66" charset="0"/>
              </a:rPr>
              <a:t>о важности приобщения ребенка к культуре своего народа написано много, поскольку обращение к отеческому наследию воспитывает уважение, гордость за землю, на которой живешь. Поэтому детям необходимо знать и изучать культуру своих предков. Именно акцент на знание истории народа, и его культуры поможет в дальнейшем с уважением и интересом относиться к культурным традициям других народов. Этно – национальная культура помогает сформировать у детей эмоционально- положительное отношение к самому факту существования разных народов, языков, культур, понять, что мир прекрасен и многообразная встреча с любой из культур дарит радость открытий. Следует подчеркнуть, что в настоящее время выходит достаточно много методической литературы по данному вопросу. Зачастую в ней освещаются лишь, отдельные стороны национального воспитания детей в конкретных видах деятельности и нет стройной системы, отражающей всю полноту данного вопроса.</a:t>
            </a:r>
            <a:endParaRPr lang="ru-RU" sz="24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b="1" dirty="0" smtClean="0">
              <a:latin typeface="Monotype Corsiva" pitchFamily="66" charset="0"/>
            </a:endParaRPr>
          </a:p>
          <a:p>
            <a:pPr algn="just"/>
            <a:r>
              <a:rPr lang="ru-RU" sz="2000" b="1" dirty="0" smtClean="0">
                <a:latin typeface="Monotype Corsiva" pitchFamily="66" charset="0"/>
              </a:rPr>
              <a:t>Задачи проекта: 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Monotype Corsiva" pitchFamily="66" charset="0"/>
              </a:rPr>
              <a:t>Сформировать социальные умения, способствующие ориентации в современном мире, развивающие стремление жить в мире и согласии с людьми других национальностей. 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Monotype Corsiva" pitchFamily="66" charset="0"/>
              </a:rPr>
              <a:t>Развивать национальное культурное самочувствие ребенка через самоидентификацию его личности. Углубить знания по истории республики  и   родного края.</a:t>
            </a:r>
          </a:p>
          <a:p>
            <a:pPr algn="just"/>
            <a:r>
              <a:rPr lang="ru-RU" sz="2000" dirty="0" smtClean="0">
                <a:latin typeface="Monotype Corsiva" pitchFamily="66" charset="0"/>
              </a:rPr>
              <a:t>3. Способствовать речевому, музыкальному, художественно - эстетическому, нравственному,    социальному развитию детей.</a:t>
            </a:r>
          </a:p>
          <a:p>
            <a:pPr algn="just"/>
            <a:r>
              <a:rPr lang="ru-RU" sz="2000" dirty="0" smtClean="0">
                <a:latin typeface="Monotype Corsiva" pitchFamily="66" charset="0"/>
              </a:rPr>
              <a:t>4. Воспитать чувство уважения и интерес к культуре и национальным традициям татарского народа; чувство гордости за принадлежность к народу Татарстана.</a:t>
            </a:r>
          </a:p>
          <a:p>
            <a:pPr algn="just"/>
            <a:r>
              <a:rPr lang="ru-RU" sz="2000" b="1" dirty="0" smtClean="0">
                <a:latin typeface="Monotype Corsiva" pitchFamily="66" charset="0"/>
              </a:rPr>
              <a:t>Участники проекта: </a:t>
            </a:r>
            <a:r>
              <a:rPr lang="ru-RU" sz="2000" dirty="0" smtClean="0">
                <a:latin typeface="Monotype Corsiva" pitchFamily="66" charset="0"/>
              </a:rPr>
              <a:t>дети старшей и подготовительной к школе группы, родители, воспитатели групп.</a:t>
            </a:r>
          </a:p>
          <a:p>
            <a:pPr algn="just"/>
            <a:r>
              <a:rPr lang="ru-RU" sz="2000" b="1" dirty="0" smtClean="0">
                <a:latin typeface="Monotype Corsiva" pitchFamily="66" charset="0"/>
              </a:rPr>
              <a:t>Ресурсное обеспечение проекта: </a:t>
            </a:r>
            <a:r>
              <a:rPr lang="ru-RU" sz="2000" dirty="0" smtClean="0">
                <a:latin typeface="Monotype Corsiva" pitchFamily="66" charset="0"/>
              </a:rPr>
              <a:t>информационные ресурсы (научная и педагогическая литература),  материальные ресурсы (мультимедийное оборудование, дидактические и развивающие пособия) .</a:t>
            </a:r>
          </a:p>
          <a:p>
            <a:pPr algn="just"/>
            <a:r>
              <a:rPr lang="ru-RU" sz="2000" b="1" dirty="0" smtClean="0">
                <a:latin typeface="Monotype Corsiva" pitchFamily="66" charset="0"/>
              </a:rPr>
              <a:t>Реализация проекта: </a:t>
            </a:r>
            <a:r>
              <a:rPr lang="ru-RU" sz="2000" dirty="0" smtClean="0">
                <a:latin typeface="Monotype Corsiva" pitchFamily="66" charset="0"/>
              </a:rPr>
              <a:t>подбор видеоматериалов, беседы с детьми о татарском творчестве, экскурсия в краеведческий музей города, разучивание песен, танцев, пословиц, поговорок, чтение татарских народных сказок, слушание народной музыки, рассматривание картин, предметов быта, оформление выставок детских работ, изучение карты городов  Татарстана; изготовление татарских блюд.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00438"/>
            <a:ext cx="428628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571480"/>
            <a:ext cx="451166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214290"/>
            <a:ext cx="457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Татарстан -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 илебез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Безнең газиз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җиребез.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Татарстан-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 илебез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Безнең гүзәл гөлебез.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Татарстан –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 илебез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Безнең якты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өебез.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3429000"/>
            <a:ext cx="3500463" cy="3286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500042"/>
            <a:ext cx="178595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F:\DCIM\100MSDCF\DSC024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28393">
            <a:off x="361046" y="256646"/>
            <a:ext cx="3542176" cy="5290844"/>
          </a:xfrm>
          <a:prstGeom prst="rect">
            <a:avLst/>
          </a:prstGeom>
          <a:noFill/>
        </p:spPr>
      </p:pic>
      <p:pic>
        <p:nvPicPr>
          <p:cNvPr id="5" name="Picture 4" descr="G:\DCIM\100MSDCF\DSC024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093597">
            <a:off x="4432357" y="1627975"/>
            <a:ext cx="5076368" cy="3398585"/>
          </a:xfrm>
          <a:prstGeom prst="rect">
            <a:avLst/>
          </a:prstGeom>
          <a:noFill/>
        </p:spPr>
      </p:pic>
      <p:pic>
        <p:nvPicPr>
          <p:cNvPr id="3" name="Рисунок 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786322"/>
            <a:ext cx="314327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bg1"/>
            </a:gs>
            <a:gs pos="100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3810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967559" y="260648"/>
            <a:ext cx="51764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 Познавательная деятельность  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Monotype Corsiva" pitchFamily="66" charset="0"/>
              </a:rPr>
              <a:t>       Наш город – Бугульма!</a:t>
            </a:r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детский сад № 5\Desktop\DSC024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08754">
            <a:off x="4071934" y="3929066"/>
            <a:ext cx="4690156" cy="2625259"/>
          </a:xfrm>
          <a:prstGeom prst="rect">
            <a:avLst/>
          </a:prstGeom>
          <a:noFill/>
        </p:spPr>
      </p:pic>
      <p:pic>
        <p:nvPicPr>
          <p:cNvPr id="2" name="Picture 2" descr="G:\DCIM\100MSDCF\DSC02481.JPG"/>
          <p:cNvPicPr>
            <a:picLocks noChangeAspect="1" noChangeArrowheads="1"/>
          </p:cNvPicPr>
          <p:nvPr/>
        </p:nvPicPr>
        <p:blipFill>
          <a:blip r:embed="rId4" cstate="print"/>
          <a:srcRect l="4803" t="9915" r="32345" b="6751"/>
          <a:stretch>
            <a:fillRect/>
          </a:stretch>
        </p:blipFill>
        <p:spPr bwMode="auto">
          <a:xfrm rot="21155200">
            <a:off x="571472" y="3643314"/>
            <a:ext cx="3219216" cy="2857520"/>
          </a:xfrm>
          <a:prstGeom prst="rect">
            <a:avLst/>
          </a:prstGeom>
          <a:noFill/>
        </p:spPr>
      </p:pic>
      <p:pic>
        <p:nvPicPr>
          <p:cNvPr id="1027" name="Picture 3" descr="G:\DCIM\100MSDCF\DSC02483.JPG"/>
          <p:cNvPicPr>
            <a:picLocks noChangeAspect="1" noChangeArrowheads="1"/>
          </p:cNvPicPr>
          <p:nvPr/>
        </p:nvPicPr>
        <p:blipFill>
          <a:blip r:embed="rId5" cstate="print"/>
          <a:srcRect l="6921" t="14135" r="21751" b="4641"/>
          <a:stretch>
            <a:fillRect/>
          </a:stretch>
        </p:blipFill>
        <p:spPr bwMode="auto">
          <a:xfrm>
            <a:off x="5286380" y="1214422"/>
            <a:ext cx="3643338" cy="277759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таша\Desktop\папки 2\все фото\ФОТ\DSC01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56761">
            <a:off x="4939812" y="457525"/>
            <a:ext cx="3843328" cy="2573076"/>
          </a:xfrm>
          <a:prstGeom prst="rect">
            <a:avLst/>
          </a:prstGeom>
          <a:noFill/>
        </p:spPr>
      </p:pic>
      <p:pic>
        <p:nvPicPr>
          <p:cNvPr id="1027" name="Picture 3" descr="C:\Users\Наташа\Desktop\папки 2\все фото\ФОТ\DSC01813.JPG"/>
          <p:cNvPicPr>
            <a:picLocks noChangeAspect="1" noChangeArrowheads="1"/>
          </p:cNvPicPr>
          <p:nvPr/>
        </p:nvPicPr>
        <p:blipFill>
          <a:blip r:embed="rId3" cstate="print"/>
          <a:srcRect t="13314" r="9471" b="5553"/>
          <a:stretch>
            <a:fillRect/>
          </a:stretch>
        </p:blipFill>
        <p:spPr bwMode="auto">
          <a:xfrm rot="21169526">
            <a:off x="150874" y="3574702"/>
            <a:ext cx="4496520" cy="2697930"/>
          </a:xfrm>
          <a:prstGeom prst="rect">
            <a:avLst/>
          </a:prstGeom>
          <a:noFill/>
        </p:spPr>
      </p:pic>
      <p:pic>
        <p:nvPicPr>
          <p:cNvPr id="1028" name="Picture 4" descr="C:\Users\Наташа\Desktop\папки 2\все фото\ФОТ\DSC018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09108">
            <a:off x="517215" y="612016"/>
            <a:ext cx="3761732" cy="25184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29145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Я и моя семья</a:t>
            </a:r>
            <a:endParaRPr lang="ru-RU" sz="4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029" name="Picture 5" descr="C:\Users\Наташа\Desktop\папки 2\все фото\ФОТ\DSC018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46676">
            <a:off x="4868445" y="3729723"/>
            <a:ext cx="3725979" cy="24945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DCIM\100MSDCF\DSC02485.JPG"/>
          <p:cNvPicPr>
            <a:picLocks noChangeAspect="1" noChangeArrowheads="1"/>
          </p:cNvPicPr>
          <p:nvPr/>
        </p:nvPicPr>
        <p:blipFill>
          <a:blip r:embed="rId2" cstate="print"/>
          <a:srcRect t="6662" r="-373"/>
          <a:stretch>
            <a:fillRect/>
          </a:stretch>
        </p:blipFill>
        <p:spPr bwMode="auto">
          <a:xfrm rot="20770327">
            <a:off x="566954" y="1029819"/>
            <a:ext cx="3501960" cy="2180207"/>
          </a:xfrm>
          <a:prstGeom prst="rect">
            <a:avLst/>
          </a:prstGeom>
          <a:noFill/>
        </p:spPr>
      </p:pic>
      <p:pic>
        <p:nvPicPr>
          <p:cNvPr id="4098" name="Picture 2" descr="F:\DCIM\100MSDCF\DSC02366.JPG"/>
          <p:cNvPicPr>
            <a:picLocks noChangeAspect="1" noChangeArrowheads="1"/>
          </p:cNvPicPr>
          <p:nvPr/>
        </p:nvPicPr>
        <p:blipFill>
          <a:blip r:embed="rId3" cstate="print"/>
          <a:srcRect r="9866" b="3160"/>
          <a:stretch>
            <a:fillRect/>
          </a:stretch>
        </p:blipFill>
        <p:spPr bwMode="auto">
          <a:xfrm>
            <a:off x="285720" y="3428999"/>
            <a:ext cx="4358288" cy="313490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43608" y="260648"/>
            <a:ext cx="7338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Ознакомление с художественной литературой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G:\DCIM\100MSDCF\DSC02484.JPG"/>
          <p:cNvPicPr>
            <a:picLocks noChangeAspect="1" noChangeArrowheads="1"/>
          </p:cNvPicPr>
          <p:nvPr/>
        </p:nvPicPr>
        <p:blipFill>
          <a:blip r:embed="rId4" cstate="print"/>
          <a:srcRect l="8021" t="4792" r="13101" b="9342"/>
          <a:stretch>
            <a:fillRect/>
          </a:stretch>
        </p:blipFill>
        <p:spPr bwMode="auto">
          <a:xfrm>
            <a:off x="4857752" y="857232"/>
            <a:ext cx="3929122" cy="2863597"/>
          </a:xfrm>
          <a:prstGeom prst="rect">
            <a:avLst/>
          </a:prstGeom>
          <a:noFill/>
        </p:spPr>
      </p:pic>
      <p:pic>
        <p:nvPicPr>
          <p:cNvPr id="2052" name="Picture 4" descr="G:\DCIM\100MSDCF\DSC024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59111">
            <a:off x="5138442" y="3948222"/>
            <a:ext cx="3774635" cy="25270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</TotalTime>
  <Words>547</Words>
  <Application>Microsoft Office PowerPoint</Application>
  <PresentationFormat>Экран (4:3)</PresentationFormat>
  <Paragraphs>48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Наташа</cp:lastModifiedBy>
  <cp:revision>70</cp:revision>
  <dcterms:created xsi:type="dcterms:W3CDTF">2013-03-18T04:52:36Z</dcterms:created>
  <dcterms:modified xsi:type="dcterms:W3CDTF">2013-04-25T12:35:17Z</dcterms:modified>
</cp:coreProperties>
</file>