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3" r:id="rId7"/>
    <p:sldId id="272" r:id="rId8"/>
    <p:sldId id="273" r:id="rId9"/>
    <p:sldId id="269" r:id="rId10"/>
    <p:sldId id="270" r:id="rId11"/>
    <p:sldId id="268" r:id="rId12"/>
    <p:sldId id="267" r:id="rId13"/>
    <p:sldId id="264" r:id="rId14"/>
    <p:sldId id="262" r:id="rId15"/>
    <p:sldId id="278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207"/>
    <a:srgbClr val="00E266"/>
    <a:srgbClr val="0DFF7A"/>
    <a:srgbClr val="00A82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6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36459-12C3-4C5A-B403-92E4AC265C66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83D73-0D61-4059-A95B-DC5E6785F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C3020-D03B-4CB6-A045-47FC985A8B6E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3D046-7AFB-4F1D-8BCB-81B647C26A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5F46B3-E71C-41BC-9B62-D49B005F590E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30BBCF5-0C50-41B7-9FBB-7327E957B7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2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9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44.jpeg"/><Relationship Id="rId10" Type="http://schemas.openxmlformats.org/officeDocument/2006/relationships/image" Target="../media/image65.jpeg"/><Relationship Id="rId4" Type="http://schemas.openxmlformats.org/officeDocument/2006/relationships/image" Target="../media/image60.jpeg"/><Relationship Id="rId9" Type="http://schemas.openxmlformats.org/officeDocument/2006/relationships/image" Target="../media/image6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" descr="Фла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39750" y="333375"/>
            <a:ext cx="8280400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000099"/>
                </a:solidFill>
              </a:rPr>
              <a:t>Белый цвет – мир, чистота</a:t>
            </a:r>
            <a:endParaRPr lang="en-US" sz="3600" b="1">
              <a:solidFill>
                <a:srgbClr val="000099"/>
              </a:solidFill>
            </a:endParaRPr>
          </a:p>
          <a:p>
            <a:pPr>
              <a:defRPr/>
            </a:pPr>
            <a:endParaRPr lang="ru-RU" sz="360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  <a:p>
            <a:pPr>
              <a:defRPr/>
            </a:pPr>
            <a:r>
              <a:rPr lang="ru-RU" sz="4000" b="1">
                <a:solidFill>
                  <a:srgbClr val="F2F2F2"/>
                </a:solidFill>
              </a:rPr>
              <a:t>Синий цвет - это небо, верность</a:t>
            </a:r>
            <a:endParaRPr lang="en-US" sz="4000" b="1">
              <a:solidFill>
                <a:srgbClr val="F2F2F2"/>
              </a:solidFill>
            </a:endParaRPr>
          </a:p>
          <a:p>
            <a:pPr>
              <a:defRPr/>
            </a:pPr>
            <a:endParaRPr 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lang="ru-RU" sz="4000" b="1">
                <a:solidFill>
                  <a:srgbClr val="F2F2F2"/>
                </a:solidFill>
              </a:rPr>
              <a:t>Красный цвет -отвага, мужество и героизм</a:t>
            </a:r>
            <a:r>
              <a:rPr lang="ru-RU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00000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14382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6" descr="0000000C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0050" y="1484313"/>
            <a:ext cx="1123950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7" descr="0000000L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9612"/>
          <a:stretch>
            <a:fillRect/>
          </a:stretch>
        </p:blipFill>
        <p:spPr bwMode="auto">
          <a:xfrm>
            <a:off x="0" y="3933825"/>
            <a:ext cx="14033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8" descr="0000000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15250" y="4476750"/>
            <a:ext cx="14287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 descr="27874_170a250ac69474be9524f1531a84a9a5"/>
          <p:cNvPicPr>
            <a:picLocks noChangeAspect="1" noChangeArrowheads="1"/>
          </p:cNvPicPr>
          <p:nvPr/>
        </p:nvPicPr>
        <p:blipFill>
          <a:blip r:embed="rId6"/>
          <a:srcRect b="5804"/>
          <a:stretch>
            <a:fillRect/>
          </a:stretch>
        </p:blipFill>
        <p:spPr bwMode="auto">
          <a:xfrm>
            <a:off x="1331913" y="3792538"/>
            <a:ext cx="2122487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0" descr="31878_07145fb15ffa163bb1f60210e6d44fe5"/>
          <p:cNvPicPr>
            <a:picLocks noChangeAspect="1" noChangeArrowheads="1"/>
          </p:cNvPicPr>
          <p:nvPr/>
        </p:nvPicPr>
        <p:blipFill>
          <a:blip r:embed="rId7"/>
          <a:srcRect b="14691"/>
          <a:stretch>
            <a:fillRect/>
          </a:stretch>
        </p:blipFill>
        <p:spPr bwMode="auto">
          <a:xfrm>
            <a:off x="6659563" y="2060575"/>
            <a:ext cx="12922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403350" y="0"/>
            <a:ext cx="72009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Верхняя одежда была распашной со сплошной приталенной спинкой. К ней относился камзол, безрукавный или с коротким рукавом, женский богато украшался. Поверх камзола мужчины надевали длинный просторный халат, подпоясывались кушаком. В холодное время носили стеганые на вате или меховые бешметы, шубы.</a:t>
            </a:r>
            <a:r>
              <a:rPr lang="ru-RU"/>
              <a:t> </a:t>
            </a:r>
          </a:p>
        </p:txBody>
      </p:sp>
      <p:pic>
        <p:nvPicPr>
          <p:cNvPr id="14344" name="Picture 12" descr="chapan0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59338" y="3573463"/>
            <a:ext cx="1433512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3" descr="chapan0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00788" y="3568700"/>
            <a:ext cx="1539875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4" descr="chapan0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48038" y="3573463"/>
            <a:ext cx="1544637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15" descr="b881533f9c06f851e75026ea67996843d42d19146336193"/>
          <p:cNvPicPr>
            <a:picLocks noChangeAspect="1" noChangeArrowheads="1"/>
          </p:cNvPicPr>
          <p:nvPr/>
        </p:nvPicPr>
        <p:blipFill>
          <a:blip r:embed="rId11"/>
          <a:srcRect r="17628"/>
          <a:stretch>
            <a:fillRect/>
          </a:stretch>
        </p:blipFill>
        <p:spPr bwMode="auto">
          <a:xfrm>
            <a:off x="1476375" y="1989138"/>
            <a:ext cx="1223963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16" descr="tatarskiy-ornamet_11_0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1557338"/>
            <a:ext cx="396081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WordArt 5"/>
          <p:cNvSpPr>
            <a:spLocks noChangeArrowheads="1" noChangeShapeType="1" noTextEdit="1"/>
          </p:cNvSpPr>
          <p:nvPr/>
        </p:nvSpPr>
        <p:spPr bwMode="auto">
          <a:xfrm>
            <a:off x="1908175" y="188913"/>
            <a:ext cx="47529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Головные уборы.</a:t>
            </a:r>
          </a:p>
        </p:txBody>
      </p:sp>
      <p:pic>
        <p:nvPicPr>
          <p:cNvPr id="15362" name="Picture 6" descr="2b89de98de29d1c4843f4e65d98e36755e8f281435775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3141663"/>
            <a:ext cx="1704975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7" descr="3_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97200"/>
            <a:ext cx="2555875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8" descr="00000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7588" y="2781300"/>
            <a:ext cx="1776412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9" descr="05cfa61e473d38f849bbd662d8c39b445e8f281435774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85075" y="5241925"/>
            <a:ext cx="15589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0" descr="0000000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8263" y="4981575"/>
            <a:ext cx="238125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1" descr="82a0c0494e7f407c3b783fc46786f3245e8f2814357799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3213100"/>
            <a:ext cx="2225675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2" descr="46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A9ACB3"/>
              </a:clrFrom>
              <a:clrTo>
                <a:srgbClr val="A9ACB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610225"/>
            <a:ext cx="1544638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3" descr="48a4492cc06b22a00207f8911904f3b75e8f28143577547"/>
          <p:cNvPicPr>
            <a:picLocks noChangeAspect="1" noChangeArrowheads="1"/>
          </p:cNvPicPr>
          <p:nvPr/>
        </p:nvPicPr>
        <p:blipFill>
          <a:blip r:embed="rId9"/>
          <a:srcRect l="11340" r="15906"/>
          <a:stretch>
            <a:fillRect/>
          </a:stretch>
        </p:blipFill>
        <p:spPr bwMode="auto">
          <a:xfrm>
            <a:off x="8027988" y="1268413"/>
            <a:ext cx="1116012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0" name="Picture 14" descr="14465f5394179ffd04d3c787b1c392285e8f28143577711"/>
          <p:cNvPicPr>
            <a:picLocks noChangeAspect="1" noChangeArrowheads="1"/>
          </p:cNvPicPr>
          <p:nvPr/>
        </p:nvPicPr>
        <p:blipFill>
          <a:blip r:embed="rId10"/>
          <a:srcRect l="12881" r="12881"/>
          <a:stretch>
            <a:fillRect/>
          </a:stretch>
        </p:blipFill>
        <p:spPr bwMode="auto">
          <a:xfrm>
            <a:off x="179388" y="1412875"/>
            <a:ext cx="1042987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5" descr="18661_d7d7db8dd2070375e001455faf927db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87675" y="4940300"/>
            <a:ext cx="19177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6" descr="d48af7bfb6e01e94e8af50d9f950dfde5e8f28143577787"/>
          <p:cNvPicPr>
            <a:picLocks noChangeAspect="1" noChangeArrowheads="1"/>
          </p:cNvPicPr>
          <p:nvPr/>
        </p:nvPicPr>
        <p:blipFill>
          <a:blip r:embed="rId12"/>
          <a:srcRect l="13185" r="12608"/>
          <a:stretch>
            <a:fillRect/>
          </a:stretch>
        </p:blipFill>
        <p:spPr bwMode="auto">
          <a:xfrm>
            <a:off x="1547813" y="5464175"/>
            <a:ext cx="1223962" cy="139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1258888" y="1047750"/>
            <a:ext cx="684212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1812925" algn="l"/>
                <a:tab pos="3878263" algn="l"/>
              </a:tabLst>
              <a:defRPr/>
            </a:pP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Головным убором мужчин была тюбетейка,  поверх неё в холодную пору надевали меховую или стеганую шапку, а летом войлочную шляпу. Женские уборы различались мноообразием- разнотипно богато украшенные шапочки, покрывала, полотенцеобразные головные уборы.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WordArt 5"/>
          <p:cNvSpPr>
            <a:spLocks noChangeArrowheads="1" noChangeShapeType="1" noTextEdit="1"/>
          </p:cNvSpPr>
          <p:nvPr/>
        </p:nvSpPr>
        <p:spPr bwMode="auto">
          <a:xfrm>
            <a:off x="3348038" y="0"/>
            <a:ext cx="252095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Обувь.</a:t>
            </a:r>
          </a:p>
        </p:txBody>
      </p:sp>
      <p:pic>
        <p:nvPicPr>
          <p:cNvPr id="16386" name="Picture 6" descr="0c96ac41e07788bfcf7a507508927a52_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5000625"/>
            <a:ext cx="31321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7" descr="7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2349500"/>
            <a:ext cx="1524000" cy="200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 descr="3b5a20d37b58"/>
          <p:cNvPicPr>
            <a:picLocks noChangeAspect="1" noChangeArrowheads="1"/>
          </p:cNvPicPr>
          <p:nvPr/>
        </p:nvPicPr>
        <p:blipFill>
          <a:blip r:embed="rId4"/>
          <a:srcRect r="35172"/>
          <a:stretch>
            <a:fillRect/>
          </a:stretch>
        </p:blipFill>
        <p:spPr bwMode="auto">
          <a:xfrm>
            <a:off x="4067175" y="4633913"/>
            <a:ext cx="1922463" cy="222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9" descr="ichig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1025" y="2060575"/>
            <a:ext cx="2212975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0" descr="SL370750"/>
          <p:cNvPicPr>
            <a:picLocks noChangeAspect="1" noChangeArrowheads="1"/>
          </p:cNvPicPr>
          <p:nvPr/>
        </p:nvPicPr>
        <p:blipFill>
          <a:blip r:embed="rId6"/>
          <a:srcRect t="21094"/>
          <a:stretch>
            <a:fillRect/>
          </a:stretch>
        </p:blipFill>
        <p:spPr bwMode="auto">
          <a:xfrm>
            <a:off x="2124075" y="2205038"/>
            <a:ext cx="2249488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1" descr="SL370749"/>
          <p:cNvPicPr>
            <a:picLocks noChangeAspect="1" noChangeArrowheads="1"/>
          </p:cNvPicPr>
          <p:nvPr/>
        </p:nvPicPr>
        <p:blipFill>
          <a:blip r:embed="rId7"/>
          <a:srcRect t="20874"/>
          <a:stretch>
            <a:fillRect/>
          </a:stretch>
        </p:blipFill>
        <p:spPr bwMode="auto">
          <a:xfrm>
            <a:off x="57150" y="2636838"/>
            <a:ext cx="19431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6" name="Rectangle 12"/>
          <p:cNvSpPr>
            <a:spLocks noChangeArrowheads="1"/>
          </p:cNvSpPr>
          <p:nvPr/>
        </p:nvSpPr>
        <p:spPr bwMode="auto">
          <a:xfrm rot="10767328" flipV="1">
            <a:off x="1116013" y="754063"/>
            <a:ext cx="7053262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Традиционными видами обуви были кожаные ичиги и башмаки с мягкой и жесткой подошвой, нередко сшитые из цветной кожи. Рабочей обувью были лапти татарского образца, которые носили с белыми суконными чулками, а мишари с онучами. </a:t>
            </a:r>
          </a:p>
        </p:txBody>
      </p:sp>
      <p:pic>
        <p:nvPicPr>
          <p:cNvPr id="16393" name="Picture 13" descr="Foto145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34075" y="4933950"/>
            <a:ext cx="32099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547813" y="188913"/>
            <a:ext cx="63373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Каждая народность имеет свою культуру, накопленную десятилетиями, обряды,  национальные праздники :Сабантуй, Курбан-байрам</a:t>
            </a:r>
            <a:r>
              <a:rPr lang="ru-RU"/>
              <a:t>, </a:t>
            </a:r>
          </a:p>
        </p:txBody>
      </p:sp>
      <p:pic>
        <p:nvPicPr>
          <p:cNvPr id="17410" name="Picture 6" descr="12032_a7e9b8fc2af9fe9b655974f3a79025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3708400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9" descr="eb29faa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1628775"/>
            <a:ext cx="41402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92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1F0F6"/>
              </a:clrFrom>
              <a:clrTo>
                <a:srgbClr val="F1F0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675" y="3214688"/>
            <a:ext cx="35242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сабантуй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389438"/>
            <a:ext cx="3059113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4" descr="сабантуй 2"/>
          <p:cNvPicPr>
            <a:picLocks noChangeAspect="1" noChangeArrowheads="1"/>
          </p:cNvPicPr>
          <p:nvPr/>
        </p:nvPicPr>
        <p:blipFill>
          <a:blip r:embed="rId6"/>
          <a:srcRect b="15970"/>
          <a:stretch>
            <a:fillRect/>
          </a:stretch>
        </p:blipFill>
        <p:spPr bwMode="auto">
          <a:xfrm>
            <a:off x="6516688" y="4365625"/>
            <a:ext cx="26273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1476375" y="188913"/>
            <a:ext cx="6335713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Декаративное-приклодное </a:t>
            </a:r>
          </a:p>
        </p:txBody>
      </p:sp>
      <p:sp>
        <p:nvSpPr>
          <p:cNvPr id="18434" name="WordArt 5"/>
          <p:cNvSpPr>
            <a:spLocks noChangeArrowheads="1" noChangeShapeType="1" noTextEdit="1"/>
          </p:cNvSpPr>
          <p:nvPr/>
        </p:nvSpPr>
        <p:spPr bwMode="auto">
          <a:xfrm>
            <a:off x="2771775" y="836613"/>
            <a:ext cx="3600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искуство татар.</a:t>
            </a:r>
          </a:p>
        </p:txBody>
      </p:sp>
      <p:sp>
        <p:nvSpPr>
          <p:cNvPr id="18435" name="WordArt 6"/>
          <p:cNvSpPr>
            <a:spLocks noChangeArrowheads="1" noChangeShapeType="1" noTextEdit="1"/>
          </p:cNvSpPr>
          <p:nvPr/>
        </p:nvSpPr>
        <p:spPr bwMode="auto">
          <a:xfrm>
            <a:off x="250825" y="1700213"/>
            <a:ext cx="2017713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Вышивка:</a:t>
            </a:r>
          </a:p>
        </p:txBody>
      </p:sp>
      <p:pic>
        <p:nvPicPr>
          <p:cNvPr id="18436" name="Picture 7" descr="0000000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06292">
            <a:off x="4572000" y="4476750"/>
            <a:ext cx="22764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052513"/>
            <a:ext cx="2352675" cy="172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0" descr="0000000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62750" y="5343525"/>
            <a:ext cx="23812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1" descr="18661_d7d7db8dd2070375e001455faf927db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1275" y="1268413"/>
            <a:ext cx="2971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2" descr="077691_64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2333625"/>
            <a:ext cx="32289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4" descr="182599_5219nothumb50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D3E4F4"/>
              </a:clrFrom>
              <a:clrTo>
                <a:srgbClr val="D3E4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4769">
            <a:off x="6300788" y="3429000"/>
            <a:ext cx="2016125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3" descr="182598_9272nothumb50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DCEEF0"/>
              </a:clrFrom>
              <a:clrTo>
                <a:srgbClr val="DCEEF0">
                  <a:alpha val="0"/>
                </a:srgbClr>
              </a:clrTo>
            </a:clrChange>
          </a:blip>
          <a:srcRect t="6067" r="7724"/>
          <a:stretch>
            <a:fillRect/>
          </a:stretch>
        </p:blipFill>
        <p:spPr bwMode="auto">
          <a:xfrm rot="-667124">
            <a:off x="7164388" y="2781300"/>
            <a:ext cx="1751012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5" descr="0000000D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02381">
            <a:off x="2843213" y="4149725"/>
            <a:ext cx="2381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9" descr="0000000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-702856">
            <a:off x="2484438" y="1916113"/>
            <a:ext cx="14398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3" descr="P10101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938" y="836613"/>
            <a:ext cx="216058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WordArt 4"/>
          <p:cNvSpPr>
            <a:spLocks noChangeArrowheads="1" noChangeShapeType="1" noTextEdit="1"/>
          </p:cNvSpPr>
          <p:nvPr/>
        </p:nvSpPr>
        <p:spPr bwMode="auto">
          <a:xfrm>
            <a:off x="2987675" y="188913"/>
            <a:ext cx="3024188" cy="712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Керамика:</a:t>
            </a:r>
          </a:p>
        </p:txBody>
      </p:sp>
      <p:pic>
        <p:nvPicPr>
          <p:cNvPr id="19459" name="Picture 5" descr="4sup-tatar-korihnevi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41813"/>
            <a:ext cx="2987675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12-nabor-sup-tatar-s-korihn-gorshohkam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9175" y="4408488"/>
            <a:ext cx="3044825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17" descr="aHR0cDovL3d3dy5ub3Zvc2VsLnJ1L2kvMzg3OTY0LmpwZw==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260350"/>
            <a:ext cx="2735262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9" descr="P10100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00788" y="0"/>
            <a:ext cx="1944687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0" descr="P101010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463" y="2349500"/>
            <a:ext cx="2160587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1" descr="P101010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4025" y="2636838"/>
            <a:ext cx="233997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24" descr="photo_3652_bi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E2E3E7"/>
              </a:clrFrom>
              <a:clrTo>
                <a:srgbClr val="E2E3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6600" y="4351338"/>
            <a:ext cx="2808288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25" descr="P101010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2565400"/>
            <a:ext cx="2397125" cy="193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26" descr="P101010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411413" y="2349500"/>
            <a:ext cx="2397125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8" descr="P101009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199313" y="1125538"/>
            <a:ext cx="1944687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WordArt 4"/>
          <p:cNvSpPr>
            <a:spLocks noChangeArrowheads="1" noChangeShapeType="1" noTextEdit="1"/>
          </p:cNvSpPr>
          <p:nvPr/>
        </p:nvSpPr>
        <p:spPr bwMode="auto">
          <a:xfrm>
            <a:off x="2700338" y="188913"/>
            <a:ext cx="392747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Орнаменты:</a:t>
            </a:r>
          </a:p>
        </p:txBody>
      </p:sp>
      <p:pic>
        <p:nvPicPr>
          <p:cNvPr id="20482" name="Picture 5" descr="3676584_tat-orna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1125538"/>
            <a:ext cx="4968875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6" descr="big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052513"/>
            <a:ext cx="183515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7" descr="big (2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4868863"/>
            <a:ext cx="333375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8" descr="big (4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636838"/>
            <a:ext cx="3613150" cy="422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9" descr="big"/>
          <p:cNvPicPr>
            <a:picLocks noChangeAspect="1" noChangeArrowheads="1"/>
          </p:cNvPicPr>
          <p:nvPr/>
        </p:nvPicPr>
        <p:blipFill>
          <a:blip r:embed="rId6"/>
          <a:srcRect t="3108"/>
          <a:stretch>
            <a:fillRect/>
          </a:stretch>
        </p:blipFill>
        <p:spPr bwMode="auto">
          <a:xfrm>
            <a:off x="7458075" y="4581525"/>
            <a:ext cx="16859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258888" y="38100"/>
            <a:ext cx="7705725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ДЖАЛИЛЬ МУСА </a:t>
            </a: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i="1"/>
              <a:t>(Муса Мустафаевич Залилов) </a:t>
            </a:r>
            <a:br>
              <a:rPr lang="ru-RU" b="1" i="1"/>
            </a:br>
            <a:r>
              <a:rPr lang="ru-RU" b="1" i="1"/>
              <a:t>(15 (2) февраля 1906, деревня Мустафино,</a:t>
            </a:r>
          </a:p>
          <a:p>
            <a:pPr>
              <a:defRPr/>
            </a:pPr>
            <a:r>
              <a:rPr lang="ru-RU" b="1" i="1"/>
              <a:t>Оренбургская губерния (ныне Мустафино, </a:t>
            </a:r>
          </a:p>
          <a:p>
            <a:pPr>
              <a:defRPr/>
            </a:pPr>
            <a:r>
              <a:rPr lang="ru-RU" b="1" i="1"/>
              <a:t>Шарлыкский район,Оренбургская область) </a:t>
            </a:r>
          </a:p>
          <a:p>
            <a:pPr>
              <a:defRPr/>
            </a:pPr>
            <a:r>
              <a:rPr lang="ru-RU" b="1" i="1"/>
              <a:t>— 25 августа 1944, Берлин) </a:t>
            </a:r>
            <a:br>
              <a:rPr lang="ru-RU" b="1" i="1"/>
            </a:br>
            <a:r>
              <a:rPr lang="ru-RU" b="1" i="1"/>
              <a:t>— знаменитый татарский поэт и публицист, </a:t>
            </a:r>
          </a:p>
          <a:p>
            <a:pPr>
              <a:defRPr/>
            </a:pPr>
            <a:r>
              <a:rPr lang="ru-RU" b="1" i="1"/>
              <a:t>Герой Советского Союза (1956), лауреат </a:t>
            </a:r>
          </a:p>
          <a:p>
            <a:pPr>
              <a:defRPr/>
            </a:pPr>
            <a:r>
              <a:rPr lang="ru-RU" b="1" i="1"/>
              <a:t>(посмертно) Ленинской премии (1957). </a:t>
            </a:r>
            <a:br>
              <a:rPr lang="ru-RU" b="1" i="1"/>
            </a:br>
            <a:r>
              <a:rPr lang="ru-RU" b="1" i="1"/>
              <a:t/>
            </a:r>
            <a:br>
              <a:rPr lang="ru-RU" b="1" i="1"/>
            </a:br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468313" y="2921000"/>
            <a:ext cx="8675687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i="1">
                <a:latin typeface="Calibri" pitchFamily="34" charset="0"/>
                <a:cs typeface="Times New Roman" pitchFamily="18" charset="0"/>
              </a:rPr>
              <a:t>Первое произведение было опубликовано в 1919 году в военной газете «Кызыл йолдыз» (русск. «Красная звезда»). В 1925 году в Казани вышел его первый сборник стихотворений и поэм «Барабыз» (русск. «Мы идём»). Им были написаны 4 либретто для опер «Алтын чэч» (русск. «Золотоволосая», 1941, музыка композитора Н. Жиганова) и «Ильдар» (1941). </a:t>
            </a:r>
            <a:br>
              <a:rPr lang="ru-RU" b="1" i="1">
                <a:latin typeface="Calibri" pitchFamily="34" charset="0"/>
                <a:cs typeface="Times New Roman" pitchFamily="18" charset="0"/>
              </a:rPr>
            </a:br>
            <a:r>
              <a:rPr lang="ru-RU" b="1" i="1">
                <a:latin typeface="Calibri" pitchFamily="34" charset="0"/>
                <a:cs typeface="Times New Roman" pitchFamily="18" charset="0"/>
              </a:rPr>
              <a:t>В 1920-е годы Джалиль пишет на темы революции и гражданской войны (поэма «Пройденные пути», 1924—1929), строительства социализма («Орденоносные миллионы», 1934; «Письменосец», 1938) </a:t>
            </a:r>
            <a:br>
              <a:rPr lang="ru-RU" b="1" i="1">
                <a:latin typeface="Calibri" pitchFamily="34" charset="0"/>
                <a:cs typeface="Times New Roman" pitchFamily="18" charset="0"/>
              </a:rPr>
            </a:br>
            <a:r>
              <a:rPr lang="ru-RU" b="1" i="1">
                <a:latin typeface="Calibri" pitchFamily="34" charset="0"/>
                <a:cs typeface="Times New Roman" pitchFamily="18" charset="0"/>
              </a:rPr>
              <a:t>В концлагере Джалиль продолжал писать стихи, всего им было написано как минимум 125 стихотворений, которые после войны были переданы его сокамерником на Родину. За цикл стихов «Моабитская тетрадь» в 1957 году Джалилю была посмертно присуждена Ленинская премия Комитетом по Ленинским и Государственным премиям в области литературы и искусства. В 1968 году о Мусе Джалиле был снят фильм «Моабитская тетрадь». </a:t>
            </a:r>
            <a:r>
              <a:rPr lang="ru-RU" b="1" i="1"/>
              <a:t> </a:t>
            </a:r>
          </a:p>
        </p:txBody>
      </p:sp>
      <p:pic>
        <p:nvPicPr>
          <p:cNvPr id="21507" name="Picture 7" descr="66943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8500" y="0"/>
            <a:ext cx="20955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71550" y="447675"/>
            <a:ext cx="5976938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28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Габдулла Тукай</a:t>
            </a: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(настоящее имя – Габдулладжан Тукаев) родился 26 апреля 1886 года в семье муллы Мухаммедгарифа в деревне Кушлауч Казанской губернии (ныне Тукаевский район Республики Татарстан). Тукай и ныне остается учителем поэтов, утверждая своей жизнью и творчеством, что писатель обязан стремиться к "вечной красоте", жить нуждами и стремлениями народа, говорить и писать лишь правду.</a:t>
            </a:r>
            <a:r>
              <a:rPr lang="ru-RU" sz="2000"/>
              <a:t>  </a:t>
            </a:r>
          </a:p>
        </p:txBody>
      </p:sp>
      <p:pic>
        <p:nvPicPr>
          <p:cNvPr id="22530" name="Picture 5" descr="uabdulla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0"/>
            <a:ext cx="2286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6" descr="Screenshot_13"/>
          <p:cNvPicPr>
            <a:picLocks noChangeAspect="1" noChangeArrowheads="1"/>
          </p:cNvPicPr>
          <p:nvPr/>
        </p:nvPicPr>
        <p:blipFill>
          <a:blip r:embed="rId3"/>
          <a:srcRect t="6497" r="3854" b="9280"/>
          <a:stretch>
            <a:fillRect/>
          </a:stretch>
        </p:blipFill>
        <p:spPr bwMode="auto">
          <a:xfrm rot="-363707">
            <a:off x="1476375" y="4437063"/>
            <a:ext cx="2519363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7" descr="Screenshot_10"/>
          <p:cNvPicPr>
            <a:picLocks noChangeAspect="1" noChangeArrowheads="1"/>
          </p:cNvPicPr>
          <p:nvPr/>
        </p:nvPicPr>
        <p:blipFill>
          <a:blip r:embed="rId4"/>
          <a:srcRect l="2631" t="2625" r="1929"/>
          <a:stretch>
            <a:fillRect/>
          </a:stretch>
        </p:blipFill>
        <p:spPr bwMode="auto">
          <a:xfrm rot="-574441">
            <a:off x="5219700" y="4005263"/>
            <a:ext cx="2592388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 descr="rusgerb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628775"/>
            <a:ext cx="37147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WordArt 4"/>
          <p:cNvSpPr>
            <a:spLocks noChangeArrowheads="1" noChangeShapeType="1" noTextEdit="1"/>
          </p:cNvSpPr>
          <p:nvPr/>
        </p:nvSpPr>
        <p:spPr bwMode="auto">
          <a:xfrm>
            <a:off x="2951163" y="333375"/>
            <a:ext cx="3241675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 spc="720">
                <a:ln w="19050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Герб</a:t>
            </a:r>
          </a:p>
        </p:txBody>
      </p:sp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4427538" y="0"/>
            <a:ext cx="4716462" cy="3068638"/>
            <a:chOff x="4356100" y="404813"/>
            <a:chExt cx="4248150" cy="3168650"/>
          </a:xfrm>
        </p:grpSpPr>
        <p:sp>
          <p:nvSpPr>
            <p:cNvPr id="5144" name="Line 12"/>
            <p:cNvSpPr>
              <a:spLocks noChangeShapeType="1"/>
            </p:cNvSpPr>
            <p:nvPr/>
          </p:nvSpPr>
          <p:spPr bwMode="auto">
            <a:xfrm flipH="1">
              <a:off x="4356100" y="981075"/>
              <a:ext cx="3529013" cy="25923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76" name="Rectangle 19"/>
            <p:cNvSpPr>
              <a:spLocks noChangeArrowheads="1"/>
            </p:cNvSpPr>
            <p:nvPr/>
          </p:nvSpPr>
          <p:spPr bwMode="auto">
            <a:xfrm>
              <a:off x="7235863" y="404813"/>
              <a:ext cx="1368387" cy="50324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Единство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страны</a:t>
              </a:r>
              <a:r>
                <a:rPr lang="ru-RU">
                  <a:cs typeface="Arial" charset="0"/>
                </a:rPr>
                <a:t> </a:t>
              </a:r>
            </a:p>
          </p:txBody>
        </p:sp>
      </p:grp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5364163" y="2781300"/>
            <a:ext cx="3600450" cy="828675"/>
            <a:chOff x="3424" y="1638"/>
            <a:chExt cx="2223" cy="771"/>
          </a:xfrm>
        </p:grpSpPr>
        <p:sp>
          <p:nvSpPr>
            <p:cNvPr id="5142" name="Line 54"/>
            <p:cNvSpPr>
              <a:spLocks noChangeShapeType="1"/>
            </p:cNvSpPr>
            <p:nvPr/>
          </p:nvSpPr>
          <p:spPr bwMode="auto">
            <a:xfrm flipH="1">
              <a:off x="3424" y="1910"/>
              <a:ext cx="1270" cy="4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11" name="Rectangle 55"/>
            <p:cNvSpPr>
              <a:spLocks noChangeArrowheads="1"/>
            </p:cNvSpPr>
            <p:nvPr/>
          </p:nvSpPr>
          <p:spPr bwMode="auto">
            <a:xfrm>
              <a:off x="4649" y="1638"/>
              <a:ext cx="998" cy="544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Сила и мощь</a:t>
              </a:r>
            </a:p>
          </p:txBody>
        </p:sp>
      </p:grpSp>
      <p:grpSp>
        <p:nvGrpSpPr>
          <p:cNvPr id="8" name="Group 58"/>
          <p:cNvGrpSpPr>
            <a:grpSpLocks/>
          </p:cNvGrpSpPr>
          <p:nvPr/>
        </p:nvGrpSpPr>
        <p:grpSpPr bwMode="auto">
          <a:xfrm>
            <a:off x="5580063" y="4508500"/>
            <a:ext cx="3155950" cy="869950"/>
            <a:chOff x="3606" y="3158"/>
            <a:chExt cx="1988" cy="548"/>
          </a:xfrm>
        </p:grpSpPr>
        <p:grpSp>
          <p:nvGrpSpPr>
            <p:cNvPr id="5138" name="Group 52"/>
            <p:cNvGrpSpPr>
              <a:grpSpLocks/>
            </p:cNvGrpSpPr>
            <p:nvPr/>
          </p:nvGrpSpPr>
          <p:grpSpPr bwMode="auto">
            <a:xfrm>
              <a:off x="3606" y="3158"/>
              <a:ext cx="1950" cy="548"/>
              <a:chOff x="3515" y="3158"/>
              <a:chExt cx="1950" cy="548"/>
            </a:xfrm>
          </p:grpSpPr>
          <p:sp>
            <p:nvSpPr>
              <p:cNvPr id="5140" name="Rectangle 47"/>
              <p:cNvSpPr>
                <a:spLocks noChangeArrowheads="1"/>
              </p:cNvSpPr>
              <p:nvPr/>
            </p:nvSpPr>
            <p:spPr bwMode="auto">
              <a:xfrm>
                <a:off x="4241" y="3475"/>
                <a:ext cx="122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 i="1">
                  <a:latin typeface="Mistral" pitchFamily="66" charset="0"/>
                  <a:cs typeface="Arial" charset="0"/>
                </a:endParaRPr>
              </a:p>
            </p:txBody>
          </p:sp>
          <p:sp>
            <p:nvSpPr>
              <p:cNvPr id="5141" name="Line 49"/>
              <p:cNvSpPr>
                <a:spLocks noChangeShapeType="1"/>
              </p:cNvSpPr>
              <p:nvPr/>
            </p:nvSpPr>
            <p:spPr bwMode="auto">
              <a:xfrm flipH="1" flipV="1">
                <a:off x="3515" y="3158"/>
                <a:ext cx="726" cy="45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9513" name="Rectangle 57"/>
            <p:cNvSpPr>
              <a:spLocks noChangeArrowheads="1"/>
            </p:cNvSpPr>
            <p:nvPr/>
          </p:nvSpPr>
          <p:spPr bwMode="auto">
            <a:xfrm>
              <a:off x="4414" y="3249"/>
              <a:ext cx="1180" cy="40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latin typeface="Mistral" pitchFamily="66" charset="0"/>
                  <a:cs typeface="Arial" charset="0"/>
                </a:rPr>
                <a:t> </a:t>
              </a: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России </a:t>
              </a:r>
            </a:p>
          </p:txBody>
        </p:sp>
      </p:grpSp>
      <p:grpSp>
        <p:nvGrpSpPr>
          <p:cNvPr id="3" name="Группа 15"/>
          <p:cNvGrpSpPr>
            <a:grpSpLocks/>
          </p:cNvGrpSpPr>
          <p:nvPr/>
        </p:nvGrpSpPr>
        <p:grpSpPr bwMode="auto">
          <a:xfrm>
            <a:off x="539750" y="549275"/>
            <a:ext cx="4176713" cy="1943100"/>
            <a:chOff x="611188" y="765174"/>
            <a:chExt cx="3816350" cy="1871664"/>
          </a:xfrm>
        </p:grpSpPr>
        <p:sp>
          <p:nvSpPr>
            <p:cNvPr id="5136" name="Line 25"/>
            <p:cNvSpPr>
              <a:spLocks noChangeShapeType="1"/>
            </p:cNvSpPr>
            <p:nvPr/>
          </p:nvSpPr>
          <p:spPr bwMode="auto">
            <a:xfrm>
              <a:off x="1835150" y="1268413"/>
              <a:ext cx="2592388" cy="13684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87" name="Rectangle 27"/>
            <p:cNvSpPr>
              <a:spLocks noChangeArrowheads="1"/>
            </p:cNvSpPr>
            <p:nvPr/>
          </p:nvSpPr>
          <p:spPr bwMode="auto">
            <a:xfrm>
              <a:off x="611188" y="765174"/>
              <a:ext cx="1673914" cy="518378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России</a:t>
              </a:r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250825" y="3068638"/>
            <a:ext cx="4321175" cy="1195387"/>
            <a:chOff x="158" y="1651"/>
            <a:chExt cx="2722" cy="1053"/>
          </a:xfrm>
        </p:grpSpPr>
        <p:sp>
          <p:nvSpPr>
            <p:cNvPr id="5131" name="Line 33"/>
            <p:cNvSpPr>
              <a:spLocks noChangeShapeType="1"/>
            </p:cNvSpPr>
            <p:nvPr/>
          </p:nvSpPr>
          <p:spPr bwMode="auto">
            <a:xfrm>
              <a:off x="1383" y="2024"/>
              <a:ext cx="1497" cy="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32" name="Group 34"/>
            <p:cNvGrpSpPr>
              <a:grpSpLocks/>
            </p:cNvGrpSpPr>
            <p:nvPr/>
          </p:nvGrpSpPr>
          <p:grpSpPr bwMode="auto">
            <a:xfrm>
              <a:off x="158" y="1651"/>
              <a:ext cx="1285" cy="509"/>
              <a:chOff x="113" y="1797"/>
              <a:chExt cx="1285" cy="509"/>
            </a:xfrm>
          </p:grpSpPr>
          <p:sp>
            <p:nvSpPr>
              <p:cNvPr id="5133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>
                    <a:cs typeface="Arial" charset="0"/>
                  </a:rPr>
                  <a:t>добро и</a:t>
                </a:r>
              </a:p>
              <a:p>
                <a:pPr algn="ctr"/>
                <a:r>
                  <a:rPr lang="ru-RU">
                    <a:cs typeface="Arial" charset="0"/>
                  </a:rPr>
                  <a:t> добродетель. </a:t>
                </a:r>
              </a:p>
            </p:txBody>
          </p:sp>
          <p:sp>
            <p:nvSpPr>
              <p:cNvPr id="5134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ru-RU">
                    <a:cs typeface="Arial" charset="0"/>
                  </a:rPr>
                  <a:t>добро и</a:t>
                </a:r>
              </a:p>
              <a:p>
                <a:pPr algn="ctr"/>
                <a:r>
                  <a:rPr lang="ru-RU">
                    <a:cs typeface="Arial" charset="0"/>
                  </a:rPr>
                  <a:t> добродетель. </a:t>
                </a:r>
              </a:p>
            </p:txBody>
          </p:sp>
          <p:sp>
            <p:nvSpPr>
              <p:cNvPr id="7193" name="Rectangle 17"/>
              <p:cNvSpPr>
                <a:spLocks noChangeArrowheads="1"/>
              </p:cNvSpPr>
              <p:nvPr/>
            </p:nvSpPr>
            <p:spPr bwMode="auto">
              <a:xfrm>
                <a:off x="113" y="1797"/>
                <a:ext cx="1285" cy="509"/>
              </a:xfrm>
              <a:prstGeom prst="rect">
                <a:avLst/>
              </a:prstGeom>
              <a:solidFill>
                <a:srgbClr val="00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Arial" charset="0"/>
                  </a:rPr>
                  <a:t>Добро и</a:t>
                </a:r>
              </a:p>
              <a:p>
                <a:pPr algn="ctr">
                  <a:defRPr/>
                </a:pPr>
                <a:r>
                  <a:rPr lang="ru-RU" b="1" i="1">
                    <a:effectLst>
                      <a:outerShdw blurRad="38100" dist="38100" dir="2700000" algn="tl">
                        <a:srgbClr val="FFFFFF"/>
                      </a:outerShdw>
                    </a:effectLst>
                    <a:cs typeface="Arial" charset="0"/>
                  </a:rPr>
                  <a:t> добродетель.</a:t>
                </a:r>
                <a:r>
                  <a:rPr lang="ru-RU">
                    <a:cs typeface="Arial" charset="0"/>
                  </a:rPr>
                  <a:t> </a:t>
                </a:r>
              </a:p>
            </p:txBody>
          </p:sp>
        </p:grpSp>
      </p:grpSp>
      <p:grpSp>
        <p:nvGrpSpPr>
          <p:cNvPr id="4" name="Group 53"/>
          <p:cNvGrpSpPr>
            <a:grpSpLocks/>
          </p:cNvGrpSpPr>
          <p:nvPr/>
        </p:nvGrpSpPr>
        <p:grpSpPr bwMode="auto">
          <a:xfrm>
            <a:off x="0" y="4437063"/>
            <a:ext cx="3671888" cy="1801812"/>
            <a:chOff x="204" y="2840"/>
            <a:chExt cx="1950" cy="1135"/>
          </a:xfrm>
        </p:grpSpPr>
        <p:sp>
          <p:nvSpPr>
            <p:cNvPr id="5129" name="Line 6"/>
            <p:cNvSpPr>
              <a:spLocks noChangeShapeType="1"/>
            </p:cNvSpPr>
            <p:nvPr/>
          </p:nvSpPr>
          <p:spPr bwMode="auto">
            <a:xfrm flipV="1">
              <a:off x="703" y="2840"/>
              <a:ext cx="1451" cy="7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9" name="Rectangle 8"/>
            <p:cNvSpPr>
              <a:spLocks noChangeArrowheads="1"/>
            </p:cNvSpPr>
            <p:nvPr/>
          </p:nvSpPr>
          <p:spPr bwMode="auto">
            <a:xfrm>
              <a:off x="204" y="3612"/>
              <a:ext cx="998" cy="363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Независимость</a:t>
              </a:r>
            </a:p>
            <a:p>
              <a:pPr algn="ctr">
                <a:defRPr/>
              </a:pPr>
              <a:r>
                <a:rPr lang="ru-RU" b="1" i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России</a:t>
              </a:r>
              <a:r>
                <a:rPr lang="ru-RU">
                  <a:solidFill>
                    <a:srgbClr val="000000"/>
                  </a:solidFill>
                  <a:cs typeface="Arial" charset="0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4" descr="Screenshot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2025" y="0"/>
            <a:ext cx="6911975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5" descr="m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04813"/>
            <a:ext cx="1728788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7" descr="mihalkov_0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357563"/>
            <a:ext cx="169068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0" y="2349500"/>
            <a:ext cx="2484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/>
              <a:t>музыка: </a:t>
            </a:r>
          </a:p>
          <a:p>
            <a:r>
              <a:rPr lang="ru-RU" b="1" i="1"/>
              <a:t>А.В.</a:t>
            </a:r>
            <a:r>
              <a:rPr lang="en-US" b="1" i="1"/>
              <a:t> </a:t>
            </a:r>
            <a:r>
              <a:rPr lang="ru-RU" b="1" i="1"/>
              <a:t>Александрова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5805488"/>
            <a:ext cx="21955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слова: </a:t>
            </a:r>
          </a:p>
          <a:p>
            <a:pPr>
              <a:defRPr/>
            </a:pPr>
            <a:r>
              <a:rPr lang="ru-RU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С.В.Михалкова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4" descr="image1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0063" y="1125538"/>
            <a:ext cx="8143875" cy="5794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rPr>
              <a:t>Зеленый – зелень весны, возрождение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403350" y="3068638"/>
            <a:ext cx="68405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Белый – цвет чистоты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39750" y="4746625"/>
            <a:ext cx="7864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Красный – зрелость, энергия, сила, жизнь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600px-Coat_of_Arms_of_Tatarst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2138" y="1052513"/>
            <a:ext cx="49688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331913" y="260350"/>
            <a:ext cx="5416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029C14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Герб Республики Татарстан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692275" y="6021388"/>
            <a:ext cx="5668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t-RU" sz="2800" b="1" i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Татарстанның дәүләт гербы</a:t>
            </a:r>
            <a:endParaRPr lang="ru-RU" sz="2800" b="1" i="1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156325" y="333375"/>
            <a:ext cx="2987675" cy="1152525"/>
            <a:chOff x="4059" y="799"/>
            <a:chExt cx="1701" cy="272"/>
          </a:xfrm>
        </p:grpSpPr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 flipH="1">
              <a:off x="4059" y="935"/>
              <a:ext cx="998" cy="1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4468" y="799"/>
              <a:ext cx="1292" cy="13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tt-RU" sz="1400" b="1" i="1">
                  <a:solidFill>
                    <a:srgbClr val="000000"/>
                  </a:solidFill>
                  <a:cs typeface="Arial" charset="0"/>
                </a:rPr>
                <a:t>Татар орнаменты </a:t>
              </a:r>
            </a:p>
            <a:p>
              <a:r>
                <a:rPr lang="tt-RU" sz="1400" b="1" i="1">
                  <a:solidFill>
                    <a:srgbClr val="000000"/>
                  </a:solidFill>
                  <a:cs typeface="Arial" charset="0"/>
                </a:rPr>
                <a:t>татарскиий орнамент</a:t>
              </a:r>
              <a:endParaRPr lang="ru-RU" sz="1400" b="1" i="1">
                <a:solidFill>
                  <a:srgbClr val="000000"/>
                </a:solidFill>
                <a:cs typeface="Arial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508625" y="2492375"/>
            <a:ext cx="3635375" cy="431800"/>
            <a:chOff x="2880" y="2024"/>
            <a:chExt cx="2495" cy="136"/>
          </a:xfrm>
        </p:grpSpPr>
        <p:sp>
          <p:nvSpPr>
            <p:cNvPr id="8205" name="Line 9"/>
            <p:cNvSpPr>
              <a:spLocks noChangeShapeType="1"/>
            </p:cNvSpPr>
            <p:nvPr/>
          </p:nvSpPr>
          <p:spPr bwMode="auto">
            <a:xfrm flipH="1">
              <a:off x="2880" y="2160"/>
              <a:ext cx="176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8" name="Rectangle 10"/>
            <p:cNvSpPr>
              <a:spLocks noChangeArrowheads="1"/>
            </p:cNvSpPr>
            <p:nvPr/>
          </p:nvSpPr>
          <p:spPr bwMode="auto">
            <a:xfrm>
              <a:off x="4649" y="2024"/>
              <a:ext cx="726" cy="136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Калкан </a:t>
              </a:r>
            </a:p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крыло</a:t>
              </a:r>
            </a:p>
          </p:txBody>
        </p:sp>
      </p:grp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5724525" y="3860800"/>
            <a:ext cx="3240088" cy="1512888"/>
            <a:chOff x="2880" y="2387"/>
            <a:chExt cx="2631" cy="1406"/>
          </a:xfrm>
        </p:grpSpPr>
        <p:sp>
          <p:nvSpPr>
            <p:cNvPr id="8203" name="Line 19"/>
            <p:cNvSpPr>
              <a:spLocks noChangeShapeType="1"/>
            </p:cNvSpPr>
            <p:nvPr/>
          </p:nvSpPr>
          <p:spPr bwMode="auto">
            <a:xfrm flipH="1" flipV="1">
              <a:off x="2880" y="2387"/>
              <a:ext cx="2087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4" name="Rectangle 20"/>
            <p:cNvSpPr>
              <a:spLocks noChangeArrowheads="1"/>
            </p:cNvSpPr>
            <p:nvPr/>
          </p:nvSpPr>
          <p:spPr bwMode="auto">
            <a:xfrm>
              <a:off x="4286" y="3021"/>
              <a:ext cx="1225" cy="772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8 та</a:t>
              </a: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җлы 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Кашкарый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8-лепестковая</a:t>
              </a:r>
            </a:p>
            <a:p>
              <a:pPr algn="ctr">
                <a:defRPr/>
              </a:pPr>
              <a:r>
                <a:rPr lang="tt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 астра</a:t>
              </a:r>
              <a:endParaRPr lang="ru-RU" sz="1400" b="1" i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692275" y="1125538"/>
            <a:ext cx="3384550" cy="2159000"/>
            <a:chOff x="158" y="1117"/>
            <a:chExt cx="2087" cy="680"/>
          </a:xfrm>
        </p:grpSpPr>
        <p:sp>
          <p:nvSpPr>
            <p:cNvPr id="8201" name="Line 6"/>
            <p:cNvSpPr>
              <a:spLocks noChangeShapeType="1"/>
            </p:cNvSpPr>
            <p:nvPr/>
          </p:nvSpPr>
          <p:spPr bwMode="auto">
            <a:xfrm>
              <a:off x="793" y="1389"/>
              <a:ext cx="1452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Rectangle 7"/>
            <p:cNvSpPr>
              <a:spLocks noChangeArrowheads="1"/>
            </p:cNvSpPr>
            <p:nvPr/>
          </p:nvSpPr>
          <p:spPr bwMode="auto">
            <a:xfrm>
              <a:off x="158" y="1117"/>
              <a:ext cx="1180" cy="227"/>
            </a:xfrm>
            <a:prstGeom prst="rect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Канатлы ак барс</a:t>
              </a:r>
            </a:p>
            <a:p>
              <a:pPr algn="ctr">
                <a:defRPr/>
              </a:pPr>
              <a:r>
                <a:rPr lang="ru-RU" sz="1400" b="1" i="1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крылатый барс</a:t>
              </a:r>
              <a:r>
                <a:rPr lang="ru-RU">
                  <a:cs typeface="Arial" charset="0"/>
                </a:rPr>
                <a:t> </a:t>
              </a:r>
            </a:p>
          </p:txBody>
        </p:sp>
      </p:grpSp>
      <p:sp>
        <p:nvSpPr>
          <p:cNvPr id="8200" name="Rectangle 23"/>
          <p:cNvSpPr>
            <a:spLocks noChangeArrowheads="1"/>
          </p:cNvSpPr>
          <p:nvPr/>
        </p:nvSpPr>
        <p:spPr bwMode="auto">
          <a:xfrm>
            <a:off x="0" y="2133600"/>
            <a:ext cx="3600450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02207"/>
                </a:solidFill>
              </a:rPr>
              <a:t>Государственный герб Республики Татарстан представляет собой изображение крылатого барса с круглым щитом на боку, с приподнятой правой передней лапой на фоне диска солнца, помещенного в обрамление из татарского народного орнамента, в основании которого надпись "Татарстан", крылья состоят из семи перьев, розетка на щите состоит из восьми лепестков. </a:t>
            </a:r>
            <a:br>
              <a:rPr lang="ru-RU" sz="1400" b="1">
                <a:solidFill>
                  <a:srgbClr val="002207"/>
                </a:solidFill>
              </a:rPr>
            </a:br>
            <a:r>
              <a:rPr lang="ru-RU" sz="1400" b="1">
                <a:solidFill>
                  <a:srgbClr val="002207"/>
                </a:solidFill>
              </a:rPr>
              <a:t>     Герб Республики Татарстан выполнен в цветах флага Татарстана; имеет круглую форму.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1" name="Picture 9" descr="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620713"/>
            <a:ext cx="2528888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4067175" y="1557338"/>
            <a:ext cx="4932363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ru-RU" sz="24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Герб Казани впервые был принят 18 октября 1781 года. В последней редакции он был утвержден 24 декабря 2004 года. «В серебряном поле на зеленой земле черный дракон с червлеными крыльями и языком, с золотыми лапами, когтями и глазами».</a:t>
            </a:r>
          </a:p>
        </p:txBody>
      </p:sp>
      <p:sp>
        <p:nvSpPr>
          <p:cNvPr id="10243" name="WordArt 9"/>
          <p:cNvSpPr>
            <a:spLocks noChangeArrowheads="1" noChangeShapeType="1" noTextEdit="1"/>
          </p:cNvSpPr>
          <p:nvPr/>
        </p:nvSpPr>
        <p:spPr bwMode="auto">
          <a:xfrm>
            <a:off x="2916238" y="260350"/>
            <a:ext cx="4248150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Герб Казани.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11188" y="0"/>
            <a:ext cx="6697662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один из наиболее древних городов Российской Федерации, имеющих уникальную историю и архитектуру. В 2005 году Казань отметила своё тысячелетие.</a:t>
            </a:r>
          </a:p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славится уникальным синтезом Востока и Запада, ведь именно в этом городе уже многие сотни лет мирно живут люди различных этнических и религиозных групп.</a:t>
            </a:r>
          </a:p>
          <a:p>
            <a:pPr>
              <a:defRPr/>
            </a:pPr>
            <a:r>
              <a:rPr lang="ru-RU" sz="1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Казань расположена на левом берегу р. Волги, при впадении в неё р. Казанки. Благодаря выгодному географическому расположению, Казань издавна была торговым посредником между Востоком и Западом.</a:t>
            </a:r>
          </a:p>
        </p:txBody>
      </p:sp>
      <p:pic>
        <p:nvPicPr>
          <p:cNvPr id="11266" name="Picture 6" descr="25"/>
          <p:cNvPicPr>
            <a:picLocks noChangeAspect="1" noChangeArrowheads="1"/>
          </p:cNvPicPr>
          <p:nvPr/>
        </p:nvPicPr>
        <p:blipFill>
          <a:blip r:embed="rId2"/>
          <a:srcRect t="9047"/>
          <a:stretch>
            <a:fillRect/>
          </a:stretch>
        </p:blipFill>
        <p:spPr bwMode="auto">
          <a:xfrm>
            <a:off x="2987675" y="2565400"/>
            <a:ext cx="3168650" cy="2165350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67" name="Picture 7" descr="68_ful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4652963"/>
            <a:ext cx="3240087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8" descr="15703_9a20e3b1536a0014ab07189cda23795b"/>
          <p:cNvPicPr>
            <a:picLocks noChangeAspect="1" noChangeArrowheads="1"/>
          </p:cNvPicPr>
          <p:nvPr/>
        </p:nvPicPr>
        <p:blipFill>
          <a:blip r:embed="rId4"/>
          <a:srcRect l="-2370" t="6483"/>
          <a:stretch>
            <a:fillRect/>
          </a:stretch>
        </p:blipFill>
        <p:spPr bwMode="auto">
          <a:xfrm>
            <a:off x="6084888" y="2565400"/>
            <a:ext cx="3059112" cy="2093913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69" name="Picture 9" descr="091f36d9b497560664c180bdc860e62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4618038"/>
            <a:ext cx="2987675" cy="223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0" descr="175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64388" y="1196975"/>
            <a:ext cx="1655762" cy="121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2" descr="47105010_20080805120916"/>
          <p:cNvPicPr>
            <a:picLocks noChangeAspect="1" noChangeArrowheads="1"/>
          </p:cNvPicPr>
          <p:nvPr/>
        </p:nvPicPr>
        <p:blipFill>
          <a:blip r:embed="rId7"/>
          <a:srcRect t="-7176"/>
          <a:stretch>
            <a:fillRect/>
          </a:stretch>
        </p:blipFill>
        <p:spPr bwMode="auto">
          <a:xfrm>
            <a:off x="0" y="2420938"/>
            <a:ext cx="3024188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3" descr="kazan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672013"/>
            <a:ext cx="2916238" cy="2185987"/>
          </a:xfrm>
          <a:prstGeom prst="rect">
            <a:avLst/>
          </a:prstGeom>
          <a:noFill/>
          <a:ln w="603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4"/>
          <p:cNvSpPr>
            <a:spLocks noChangeArrowheads="1" noChangeShapeType="1" noTextEdit="1"/>
          </p:cNvSpPr>
          <p:nvPr/>
        </p:nvSpPr>
        <p:spPr bwMode="auto">
          <a:xfrm>
            <a:off x="1331913" y="188913"/>
            <a:ext cx="6408737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FF"/>
                    </a:gs>
                    <a:gs pos="50000">
                      <a:srgbClr val="008000"/>
                    </a:gs>
                    <a:gs pos="100000">
                      <a:srgbClr val="FFFFFF"/>
                    </a:gs>
                  </a:gsLst>
                  <a:lin ang="2700000" scaled="1"/>
                </a:gradFill>
                <a:latin typeface="Arial"/>
                <a:cs typeface="Arial"/>
              </a:rPr>
              <a:t>Татарский костюм.</a:t>
            </a:r>
          </a:p>
        </p:txBody>
      </p:sp>
      <p:pic>
        <p:nvPicPr>
          <p:cNvPr id="13314" name="Picture 8" descr="02bb4ac31065c416ba976dc5c3e74eaf5e8f28143578304 (1)"/>
          <p:cNvPicPr>
            <a:picLocks noChangeAspect="1" noChangeArrowheads="1"/>
          </p:cNvPicPr>
          <p:nvPr/>
        </p:nvPicPr>
        <p:blipFill>
          <a:blip r:embed="rId2"/>
          <a:srcRect r="6613"/>
          <a:stretch>
            <a:fillRect/>
          </a:stretch>
        </p:blipFill>
        <p:spPr bwMode="auto">
          <a:xfrm>
            <a:off x="0" y="2420938"/>
            <a:ext cx="255587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9d5084726ce5b7c8d9f28d4bf8b50a4f5e8f28143578196 (1)"/>
          <p:cNvPicPr>
            <a:picLocks noChangeAspect="1" noChangeArrowheads="1"/>
          </p:cNvPicPr>
          <p:nvPr/>
        </p:nvPicPr>
        <p:blipFill>
          <a:blip r:embed="rId3"/>
          <a:srcRect r="6471"/>
          <a:stretch>
            <a:fillRect/>
          </a:stretch>
        </p:blipFill>
        <p:spPr bwMode="auto">
          <a:xfrm>
            <a:off x="6551613" y="2349500"/>
            <a:ext cx="259238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 descr="05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6100" y="3644900"/>
            <a:ext cx="21971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1" descr="66"/>
          <p:cNvPicPr>
            <a:picLocks noChangeAspect="1" noChangeArrowheads="1"/>
          </p:cNvPicPr>
          <p:nvPr/>
        </p:nvPicPr>
        <p:blipFill>
          <a:blip r:embed="rId5"/>
          <a:srcRect l="6667" r="6000"/>
          <a:stretch>
            <a:fillRect/>
          </a:stretch>
        </p:blipFill>
        <p:spPr bwMode="auto">
          <a:xfrm>
            <a:off x="2484438" y="3644900"/>
            <a:ext cx="1871662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2" descr="69603614"/>
          <p:cNvPicPr>
            <a:picLocks noChangeAspect="1" noChangeArrowheads="1"/>
          </p:cNvPicPr>
          <p:nvPr/>
        </p:nvPicPr>
        <p:blipFill>
          <a:blip r:embed="rId6"/>
          <a:srcRect l="4912" t="7167" r="3568" b="9666"/>
          <a:stretch>
            <a:fillRect/>
          </a:stretch>
        </p:blipFill>
        <p:spPr bwMode="auto">
          <a:xfrm>
            <a:off x="0" y="4481513"/>
            <a:ext cx="248443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3" descr="707088564"/>
          <p:cNvPicPr>
            <a:picLocks noChangeAspect="1" noChangeArrowheads="1"/>
          </p:cNvPicPr>
          <p:nvPr/>
        </p:nvPicPr>
        <p:blipFill>
          <a:blip r:embed="rId7"/>
          <a:srcRect l="6180" t="5222" b="6612"/>
          <a:stretch>
            <a:fillRect/>
          </a:stretch>
        </p:blipFill>
        <p:spPr bwMode="auto">
          <a:xfrm>
            <a:off x="6516688" y="4338638"/>
            <a:ext cx="2627312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14" descr="tatarskiy-ornamet_11_0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1773238"/>
            <a:ext cx="3960813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1187450" y="779463"/>
            <a:ext cx="75977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16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Традиционная одежда татар шилась из тканей домашнего производства или покупных. Нижней одеждой мужчин и женщин были рубахи туникообразного кроя, мужская длиной почти до колен, а женская почти до пола с широкой сборкой по подолу и украшенным вышивкой нагрудником, и штаны с широким шагом. Женская рубаха была более украшена. </a:t>
            </a: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626</Words>
  <Application>Microsoft Office PowerPoint</Application>
  <PresentationFormat>Экран (4:3)</PresentationFormat>
  <Paragraphs>61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Mistral</vt:lpstr>
      <vt:lpstr>Tahoma</vt:lpstr>
      <vt:lpstr>Century Gothic</vt:lpstr>
      <vt:lpstr>Wingdings 3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Admin</cp:lastModifiedBy>
  <cp:revision>10</cp:revision>
  <dcterms:created xsi:type="dcterms:W3CDTF">2012-07-09T15:51:45Z</dcterms:created>
  <dcterms:modified xsi:type="dcterms:W3CDTF">2014-01-20T10:11:20Z</dcterms:modified>
</cp:coreProperties>
</file>